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58" r:id="rId14"/>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BC"/>
    <a:srgbClr val="CF0360"/>
    <a:srgbClr val="221E5B"/>
    <a:srgbClr val="209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showGuides="1">
      <p:cViewPr varScale="1">
        <p:scale>
          <a:sx n="67" d="100"/>
          <a:sy n="67" d="100"/>
        </p:scale>
        <p:origin x="95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0E7F803F-D1A1-4D52-A3DB-A77171E4F83A}" type="datetimeFigureOut">
              <a:rPr lang="en-GB" smtClean="0"/>
              <a:t>16/11/2023</a:t>
            </a:fld>
            <a:endParaRPr lang="en-GB"/>
          </a:p>
        </p:txBody>
      </p:sp>
      <p:sp>
        <p:nvSpPr>
          <p:cNvPr id="4" name="Slide Image Placeholder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84C5A11B-B8B8-44F3-860C-35CF1D16E115}" type="slidenum">
              <a:rPr lang="en-GB" smtClean="0"/>
              <a:t>‹#›</a:t>
            </a:fld>
            <a:endParaRPr lang="en-GB"/>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1</a:t>
            </a:fld>
            <a:endParaRPr lang="en-GB"/>
          </a:p>
        </p:txBody>
      </p:sp>
    </p:spTree>
    <p:extLst>
      <p:ext uri="{BB962C8B-B14F-4D97-AF65-F5344CB8AC3E}">
        <p14:creationId xmlns:p14="http://schemas.microsoft.com/office/powerpoint/2010/main" val="1356679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10</a:t>
            </a:fld>
            <a:endParaRPr lang="en-GB"/>
          </a:p>
        </p:txBody>
      </p:sp>
    </p:spTree>
    <p:extLst>
      <p:ext uri="{BB962C8B-B14F-4D97-AF65-F5344CB8AC3E}">
        <p14:creationId xmlns:p14="http://schemas.microsoft.com/office/powerpoint/2010/main" val="188273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11</a:t>
            </a:fld>
            <a:endParaRPr lang="en-GB"/>
          </a:p>
        </p:txBody>
      </p:sp>
    </p:spTree>
    <p:extLst>
      <p:ext uri="{BB962C8B-B14F-4D97-AF65-F5344CB8AC3E}">
        <p14:creationId xmlns:p14="http://schemas.microsoft.com/office/powerpoint/2010/main" val="2728572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12</a:t>
            </a:fld>
            <a:endParaRPr lang="en-GB"/>
          </a:p>
        </p:txBody>
      </p:sp>
    </p:spTree>
    <p:extLst>
      <p:ext uri="{BB962C8B-B14F-4D97-AF65-F5344CB8AC3E}">
        <p14:creationId xmlns:p14="http://schemas.microsoft.com/office/powerpoint/2010/main" val="580338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13</a:t>
            </a:fld>
            <a:endParaRPr lang="en-GB"/>
          </a:p>
        </p:txBody>
      </p:sp>
    </p:spTree>
    <p:extLst>
      <p:ext uri="{BB962C8B-B14F-4D97-AF65-F5344CB8AC3E}">
        <p14:creationId xmlns:p14="http://schemas.microsoft.com/office/powerpoint/2010/main" val="2400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2</a:t>
            </a:fld>
            <a:endParaRPr lang="en-GB"/>
          </a:p>
        </p:txBody>
      </p:sp>
    </p:spTree>
    <p:extLst>
      <p:ext uri="{BB962C8B-B14F-4D97-AF65-F5344CB8AC3E}">
        <p14:creationId xmlns:p14="http://schemas.microsoft.com/office/powerpoint/2010/main" val="334273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3</a:t>
            </a:fld>
            <a:endParaRPr lang="en-GB"/>
          </a:p>
        </p:txBody>
      </p:sp>
    </p:spTree>
    <p:extLst>
      <p:ext uri="{BB962C8B-B14F-4D97-AF65-F5344CB8AC3E}">
        <p14:creationId xmlns:p14="http://schemas.microsoft.com/office/powerpoint/2010/main" val="1163051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4</a:t>
            </a:fld>
            <a:endParaRPr lang="en-GB"/>
          </a:p>
        </p:txBody>
      </p:sp>
    </p:spTree>
    <p:extLst>
      <p:ext uri="{BB962C8B-B14F-4D97-AF65-F5344CB8AC3E}">
        <p14:creationId xmlns:p14="http://schemas.microsoft.com/office/powerpoint/2010/main" val="222580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5</a:t>
            </a:fld>
            <a:endParaRPr lang="en-GB"/>
          </a:p>
        </p:txBody>
      </p:sp>
    </p:spTree>
    <p:extLst>
      <p:ext uri="{BB962C8B-B14F-4D97-AF65-F5344CB8AC3E}">
        <p14:creationId xmlns:p14="http://schemas.microsoft.com/office/powerpoint/2010/main" val="395424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6</a:t>
            </a:fld>
            <a:endParaRPr lang="en-GB"/>
          </a:p>
        </p:txBody>
      </p:sp>
    </p:spTree>
    <p:extLst>
      <p:ext uri="{BB962C8B-B14F-4D97-AF65-F5344CB8AC3E}">
        <p14:creationId xmlns:p14="http://schemas.microsoft.com/office/powerpoint/2010/main" val="968225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7</a:t>
            </a:fld>
            <a:endParaRPr lang="en-GB"/>
          </a:p>
        </p:txBody>
      </p:sp>
    </p:spTree>
    <p:extLst>
      <p:ext uri="{BB962C8B-B14F-4D97-AF65-F5344CB8AC3E}">
        <p14:creationId xmlns:p14="http://schemas.microsoft.com/office/powerpoint/2010/main" val="3801994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8</a:t>
            </a:fld>
            <a:endParaRPr lang="en-GB"/>
          </a:p>
        </p:txBody>
      </p:sp>
    </p:spTree>
    <p:extLst>
      <p:ext uri="{BB962C8B-B14F-4D97-AF65-F5344CB8AC3E}">
        <p14:creationId xmlns:p14="http://schemas.microsoft.com/office/powerpoint/2010/main" val="1755481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4C5A11B-B8B8-44F3-860C-35CF1D16E115}" type="slidenum">
              <a:rPr lang="en-GB" smtClean="0"/>
              <a:t>9</a:t>
            </a:fld>
            <a:endParaRPr lang="en-GB"/>
          </a:p>
        </p:txBody>
      </p:sp>
    </p:spTree>
    <p:extLst>
      <p:ext uri="{BB962C8B-B14F-4D97-AF65-F5344CB8AC3E}">
        <p14:creationId xmlns:p14="http://schemas.microsoft.com/office/powerpoint/2010/main" val="850585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a:t>This footer is edited in &gt;Insert &gt; Header &amp; Footer</a:t>
            </a:r>
            <a:endParaRPr lang="en-GB" dirty="0"/>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dirty="0"/>
              <a:t>Slide </a:t>
            </a:r>
            <a:fld id="{5F4C8201-D8A8-417D-8A18-42E93E6C5D44}" type="slidenum">
              <a:rPr lang="en-GB" smtClean="0"/>
              <a:pPr/>
              <a:t>‹#›</a:t>
            </a:fld>
            <a:endParaRPr lang="en-GB" dirty="0"/>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a:t>This footer is edited in &gt;Insert &gt; Header &amp; Footer</a:t>
            </a:r>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dirty="0"/>
              <a:t>This footer is edited in &gt;Insert &gt; Header &amp; Footer</a:t>
            </a:r>
          </a:p>
        </p:txBody>
      </p:sp>
      <p:sp>
        <p:nvSpPr>
          <p:cNvPr id="6" name="Slide Number Placeholder 5"/>
          <p:cNvSpPr>
            <a:spLocks noGrp="1"/>
          </p:cNvSpPr>
          <p:nvPr>
            <p:ph type="sldNum" sz="quarter" idx="12"/>
          </p:nvPr>
        </p:nvSpPr>
        <p:spPr>
          <a:xfrm>
            <a:off x="10285506" y="6434038"/>
            <a:ext cx="1068294" cy="365125"/>
          </a:xfrm>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5971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a:t>This footer is edited in &gt;Insert &gt; Header &amp; Footer</a:t>
            </a:r>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a:t>This footer is edited in &gt;Insert &gt; Header &amp; Footer</a:t>
            </a:r>
            <a:endParaRPr lang="en-GB" dirty="0"/>
          </a:p>
        </p:txBody>
      </p:sp>
      <p:sp>
        <p:nvSpPr>
          <p:cNvPr id="6" name="Slide Number Placeholder 5"/>
          <p:cNvSpPr>
            <a:spLocks noGrp="1"/>
          </p:cNvSpPr>
          <p:nvPr>
            <p:ph type="sldNum" sz="quarter" idx="12"/>
          </p:nvPr>
        </p:nvSpPr>
        <p:spPr/>
        <p:txBody>
          <a:bodyPr/>
          <a:lstStyle/>
          <a:p>
            <a:r>
              <a:rPr lang="en-GB" dirty="0"/>
              <a:t>Slide </a:t>
            </a:r>
            <a:fld id="{5F4C8201-D8A8-417D-8A18-42E93E6C5D44}" type="slidenum">
              <a:rPr lang="en-GB" b="1" smtClean="0"/>
              <a:pPr/>
              <a:t>‹#›</a:t>
            </a:fld>
            <a:endParaRPr lang="en-GB" b="1" dirty="0"/>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p>
            <a:r>
              <a:rPr lang="en-GB"/>
              <a:t>This footer is edited in &gt;Insert &gt; Header &amp; Footer</a:t>
            </a:r>
          </a:p>
        </p:txBody>
      </p:sp>
      <p:sp>
        <p:nvSpPr>
          <p:cNvPr id="9" name="Slide Number Placeholder 8"/>
          <p:cNvSpPr>
            <a:spLocks noGrp="1"/>
          </p:cNvSpPr>
          <p:nvPr>
            <p:ph type="sldNum" sz="quarter" idx="12"/>
          </p:nvPr>
        </p:nvSpPr>
        <p:spPr/>
        <p:txBody>
          <a:bodyPr/>
          <a:lstStyle/>
          <a:p>
            <a:fld id="{5F4C8201-D8A8-417D-8A18-42E93E6C5D44}" type="slidenum">
              <a:rPr lang="en-GB" smtClean="0"/>
              <a:t>‹#›</a:t>
            </a:fld>
            <a:endParaRPr lang="en-GB"/>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This footer is edited in &gt;Insert &gt; Header &amp; Footer</a:t>
            </a:r>
          </a:p>
        </p:txBody>
      </p:sp>
      <p:sp>
        <p:nvSpPr>
          <p:cNvPr id="5" name="Slide Number Placeholder 4"/>
          <p:cNvSpPr>
            <a:spLocks noGrp="1"/>
          </p:cNvSpPr>
          <p:nvPr>
            <p:ph type="sldNum" sz="quarter" idx="12"/>
          </p:nvPr>
        </p:nvSpPr>
        <p:spPr/>
        <p:txBody>
          <a:bodyPr/>
          <a:lstStyle/>
          <a:p>
            <a:fld id="{5F4C8201-D8A8-417D-8A18-42E93E6C5D44}" type="slidenum">
              <a:rPr lang="en-GB" smtClean="0"/>
              <a:t>‹#›</a:t>
            </a:fld>
            <a:endParaRPr lang="en-GB"/>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This footer is edited in &gt;Insert &gt; Header &amp; Footer</a:t>
            </a:r>
          </a:p>
        </p:txBody>
      </p:sp>
      <p:sp>
        <p:nvSpPr>
          <p:cNvPr id="4" name="Slide Number Placeholder 3"/>
          <p:cNvSpPr>
            <a:spLocks noGrp="1"/>
          </p:cNvSpPr>
          <p:nvPr>
            <p:ph type="sldNum" sz="quarter" idx="12"/>
          </p:nvPr>
        </p:nvSpPr>
        <p:spPr/>
        <p:txBody>
          <a:bodyPr/>
          <a:lstStyle/>
          <a:p>
            <a:fld id="{5F4C8201-D8A8-417D-8A18-42E93E6C5D44}" type="slidenum">
              <a:rPr lang="en-GB" smtClean="0"/>
              <a:t>‹#›</a:t>
            </a:fld>
            <a:endParaRPr lang="en-GB"/>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a:t>This footer is edited in &gt;Insert &gt; Header &amp; Footer</a:t>
            </a:r>
            <a:endParaRPr lang="en-GB" dirty="0"/>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dirty="0">
                <a:solidFill>
                  <a:schemeClr val="bg1"/>
                </a:solidFill>
              </a:rPr>
              <a:t> Slide</a:t>
            </a:r>
            <a:r>
              <a:rPr lang="en-GB" dirty="0"/>
              <a:t> </a:t>
            </a:r>
            <a:fld id="{5F4C8201-D8A8-417D-8A18-42E93E6C5D44}" type="slidenum">
              <a:rPr lang="en-GB" b="1" smtClean="0"/>
              <a:pPr/>
              <a:t>‹#›</a:t>
            </a:fld>
            <a:endParaRPr lang="en-GB" b="1" dirty="0"/>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twitter.com/ofstednews" TargetMode="External"/><Relationship Id="rId3" Type="http://schemas.openxmlformats.org/officeDocument/2006/relationships/hyperlink" Target="http://www.gov.uk/ofsted" TargetMode="External"/><Relationship Id="rId7" Type="http://schemas.openxmlformats.org/officeDocument/2006/relationships/hyperlink" Target="http://www.slideshare.net/ofstednews" TargetMode="External"/><Relationship Id="rId12"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youtube.com/ofstednews" TargetMode="External"/><Relationship Id="rId11" Type="http://schemas.openxmlformats.org/officeDocument/2006/relationships/image" Target="../media/image3.png"/><Relationship Id="rId5" Type="http://schemas.openxmlformats.org/officeDocument/2006/relationships/hyperlink" Target="http://www.linkedin.com/company/ofsted" TargetMode="External"/><Relationship Id="rId10" Type="http://schemas.openxmlformats.org/officeDocument/2006/relationships/image" Target="../media/image2.png"/><Relationship Id="rId4" Type="http://schemas.openxmlformats.org/officeDocument/2006/relationships/hyperlink" Target="http://reports.ofsted.gov.uk/"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working-together-to-safeguard-children--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Safeguarding – information sharing</a:t>
            </a:r>
          </a:p>
        </p:txBody>
      </p:sp>
      <p:sp>
        <p:nvSpPr>
          <p:cNvPr id="3" name="Subtitle 2"/>
          <p:cNvSpPr>
            <a:spLocks noGrp="1"/>
          </p:cNvSpPr>
          <p:nvPr>
            <p:ph type="subTitle" idx="1"/>
          </p:nvPr>
        </p:nvSpPr>
        <p:spPr/>
        <p:txBody>
          <a:bodyPr/>
          <a:lstStyle/>
          <a:p>
            <a:r>
              <a:rPr lang="en-GB" dirty="0"/>
              <a:t>Sarah Gilpin – Senior His Majesty’s Inspector – East Midlands region</a:t>
            </a:r>
          </a:p>
        </p:txBody>
      </p:sp>
      <p:sp>
        <p:nvSpPr>
          <p:cNvPr id="4" name="Footer Placeholder 3"/>
          <p:cNvSpPr>
            <a:spLocks noGrp="1"/>
          </p:cNvSpPr>
          <p:nvPr>
            <p:ph type="ftr" sz="quarter" idx="11"/>
          </p:nvPr>
        </p:nvSpPr>
        <p:spPr/>
        <p:txBody>
          <a:bodyPr/>
          <a:lstStyle/>
          <a:p>
            <a:r>
              <a:rPr lang="en-GB"/>
              <a:t>This footer is edited in &gt;Insert &gt; Header &amp; Footer</a:t>
            </a:r>
            <a:endParaRPr lang="en-GB" dirty="0"/>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1</a:t>
            </a:fld>
            <a:endParaRPr lang="en-GB" dirty="0"/>
          </a:p>
        </p:txBody>
      </p:sp>
    </p:spTree>
    <p:extLst>
      <p:ext uri="{BB962C8B-B14F-4D97-AF65-F5344CB8AC3E}">
        <p14:creationId xmlns:p14="http://schemas.microsoft.com/office/powerpoint/2010/main" val="389460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14C4-E9AB-811D-BB89-840012ED0369}"/>
              </a:ext>
            </a:extLst>
          </p:cNvPr>
          <p:cNvSpPr>
            <a:spLocks noGrp="1"/>
          </p:cNvSpPr>
          <p:nvPr>
            <p:ph type="title"/>
          </p:nvPr>
        </p:nvSpPr>
        <p:spPr/>
        <p:txBody>
          <a:bodyPr/>
          <a:lstStyle/>
          <a:p>
            <a:r>
              <a:rPr lang="en-GB" dirty="0"/>
              <a:t>Working together to safeguard children - Information sharing</a:t>
            </a:r>
          </a:p>
        </p:txBody>
      </p:sp>
      <p:sp>
        <p:nvSpPr>
          <p:cNvPr id="3" name="Content Placeholder 2">
            <a:extLst>
              <a:ext uri="{FF2B5EF4-FFF2-40B4-BE49-F238E27FC236}">
                <a16:creationId xmlns:a16="http://schemas.microsoft.com/office/drawing/2014/main" id="{BEDDCBA8-0670-C78A-28DB-526C50FA925D}"/>
              </a:ext>
            </a:extLst>
          </p:cNvPr>
          <p:cNvSpPr>
            <a:spLocks noGrp="1"/>
          </p:cNvSpPr>
          <p:nvPr>
            <p:ph idx="1"/>
          </p:nvPr>
        </p:nvSpPr>
        <p:spPr/>
        <p:txBody>
          <a:bodyPr>
            <a:normAutofit fontScale="85000" lnSpcReduction="10000"/>
          </a:bodyPr>
          <a:lstStyle/>
          <a:p>
            <a:r>
              <a:rPr lang="en-GB" dirty="0"/>
              <a:t>all organisations and agencies should have arrangements in place that set out clearly the processes and the principles for sharing information. The arrangement should cover how information will be shared within their own organisation/agency and with others who may be involved in a child’s life </a:t>
            </a:r>
          </a:p>
          <a:p>
            <a:r>
              <a:rPr lang="en-GB" dirty="0"/>
              <a:t>all practitioners should not assume that someone else will pass on information that they think may be critical to keeping a child safe. If a practitioner has concerns about a child’s welfare and considers that they may be a child in need or that the child has suffered or is likely to suffer significant harm, then they should share the information with local authority children’s social care and/or the police. All practitioners should be particularly alert to the importance of sharing information when a child moves from one local authority into another, due to the risk that knowledge pertinent to keeping a child safe could be lost</a:t>
            </a:r>
          </a:p>
        </p:txBody>
      </p:sp>
      <p:sp>
        <p:nvSpPr>
          <p:cNvPr id="4" name="Footer Placeholder 3">
            <a:extLst>
              <a:ext uri="{FF2B5EF4-FFF2-40B4-BE49-F238E27FC236}">
                <a16:creationId xmlns:a16="http://schemas.microsoft.com/office/drawing/2014/main" id="{EA4420E4-B7A8-BB3C-4201-3CA2AF2398A8}"/>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3C4D233D-F324-D2F7-5BF2-D3DFCC941E68}"/>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10</a:t>
            </a:fld>
            <a:endParaRPr lang="en-GB" b="1" dirty="0"/>
          </a:p>
        </p:txBody>
      </p:sp>
    </p:spTree>
    <p:extLst>
      <p:ext uri="{BB962C8B-B14F-4D97-AF65-F5344CB8AC3E}">
        <p14:creationId xmlns:p14="http://schemas.microsoft.com/office/powerpoint/2010/main" val="109096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0DC3-F94A-A1E6-0807-5703C056C6B1}"/>
              </a:ext>
            </a:extLst>
          </p:cNvPr>
          <p:cNvSpPr>
            <a:spLocks noGrp="1"/>
          </p:cNvSpPr>
          <p:nvPr>
            <p:ph type="title"/>
          </p:nvPr>
        </p:nvSpPr>
        <p:spPr/>
        <p:txBody>
          <a:bodyPr/>
          <a:lstStyle/>
          <a:p>
            <a:r>
              <a:rPr lang="en-GB" dirty="0"/>
              <a:t>Working together to safeguard children - Information sharing</a:t>
            </a:r>
          </a:p>
        </p:txBody>
      </p:sp>
      <p:sp>
        <p:nvSpPr>
          <p:cNvPr id="3" name="Content Placeholder 2">
            <a:extLst>
              <a:ext uri="{FF2B5EF4-FFF2-40B4-BE49-F238E27FC236}">
                <a16:creationId xmlns:a16="http://schemas.microsoft.com/office/drawing/2014/main" id="{C94D19B5-7FF6-C650-323C-60CA03852A03}"/>
              </a:ext>
            </a:extLst>
          </p:cNvPr>
          <p:cNvSpPr>
            <a:spLocks noGrp="1"/>
          </p:cNvSpPr>
          <p:nvPr>
            <p:ph idx="1"/>
          </p:nvPr>
        </p:nvSpPr>
        <p:spPr/>
        <p:txBody>
          <a:bodyPr/>
          <a:lstStyle/>
          <a:p>
            <a:r>
              <a:rPr lang="en-GB" dirty="0"/>
              <a:t>the GDPR provides a number of bases for sharing personal information. It is not necessary to seek consent to share information for the purposes of safeguarding and promoting the welfare of a child provided that there is a </a:t>
            </a:r>
            <a:r>
              <a:rPr lang="en-GB" b="1" dirty="0"/>
              <a:t>lawful basis </a:t>
            </a:r>
            <a:r>
              <a:rPr lang="en-GB" dirty="0"/>
              <a:t>to process any personal information required.</a:t>
            </a:r>
          </a:p>
        </p:txBody>
      </p:sp>
      <p:sp>
        <p:nvSpPr>
          <p:cNvPr id="4" name="Footer Placeholder 3">
            <a:extLst>
              <a:ext uri="{FF2B5EF4-FFF2-40B4-BE49-F238E27FC236}">
                <a16:creationId xmlns:a16="http://schemas.microsoft.com/office/drawing/2014/main" id="{24CAEE7E-C9CC-73F3-A620-126BC359CC31}"/>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CC1AC263-D9FF-C919-DE36-483F99FD5F26}"/>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11</a:t>
            </a:fld>
            <a:endParaRPr lang="en-GB" b="1" dirty="0"/>
          </a:p>
        </p:txBody>
      </p:sp>
    </p:spTree>
    <p:extLst>
      <p:ext uri="{BB962C8B-B14F-4D97-AF65-F5344CB8AC3E}">
        <p14:creationId xmlns:p14="http://schemas.microsoft.com/office/powerpoint/2010/main" val="259370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8DF07-60A1-39BF-63AA-35B7F22133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0E910B3-85A5-5D44-93B3-CCFEFC0136E9}"/>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DEFA286B-330A-8096-1368-8DBB05CAB2C6}"/>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315C5987-275B-7366-2B5B-EB3A98A0CB4B}"/>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12</a:t>
            </a:fld>
            <a:endParaRPr lang="en-GB" b="1" dirty="0"/>
          </a:p>
        </p:txBody>
      </p:sp>
    </p:spTree>
    <p:extLst>
      <p:ext uri="{BB962C8B-B14F-4D97-AF65-F5344CB8AC3E}">
        <p14:creationId xmlns:p14="http://schemas.microsoft.com/office/powerpoint/2010/main" val="78448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Ofsted on the web and on social media</a:t>
            </a:r>
            <a:endParaRPr lang="en-GB" dirty="0"/>
          </a:p>
        </p:txBody>
      </p:sp>
      <p:sp>
        <p:nvSpPr>
          <p:cNvPr id="3" name="Content Placeholder 2"/>
          <p:cNvSpPr>
            <a:spLocks noGrp="1"/>
          </p:cNvSpPr>
          <p:nvPr>
            <p:ph idx="1"/>
          </p:nvPr>
        </p:nvSpPr>
        <p:spPr/>
        <p:txBody>
          <a:bodyPr/>
          <a:lstStyle/>
          <a:p>
            <a:pPr>
              <a:buNone/>
            </a:pPr>
            <a:r>
              <a:rPr lang="en-GB" altLang="en-US" u="sng" dirty="0">
                <a:hlinkClick r:id="rId3"/>
              </a:rPr>
              <a:t>www.gov.uk/ofsted</a:t>
            </a:r>
            <a:endParaRPr lang="en-GB" altLang="en-US" u="sng" dirty="0"/>
          </a:p>
          <a:p>
            <a:pPr>
              <a:buNone/>
            </a:pPr>
            <a:r>
              <a:rPr lang="en-GB" altLang="en-US" u="sng">
                <a:hlinkClick r:id="rId4"/>
              </a:rPr>
              <a:t>https://</a:t>
            </a:r>
            <a:r>
              <a:rPr lang="en-GB" altLang="en-US" u="sng" dirty="0">
                <a:hlinkClick r:id="rId4"/>
              </a:rPr>
              <a:t>reports.ofsted.gov.uk</a:t>
            </a:r>
            <a:endParaRPr lang="en-GB" altLang="en-US" u="sng" dirty="0"/>
          </a:p>
          <a:p>
            <a:pPr lvl="1">
              <a:spcBef>
                <a:spcPts val="1500"/>
              </a:spcBef>
              <a:buNone/>
            </a:pPr>
            <a:r>
              <a:rPr lang="en-GB" altLang="en-US" u="sng" dirty="0">
                <a:hlinkClick r:id="rId5"/>
              </a:rPr>
              <a:t>www.linkedin.com/company/ofsted</a:t>
            </a:r>
            <a:r>
              <a:rPr lang="en-GB" altLang="en-US" u="sng" dirty="0"/>
              <a:t> </a:t>
            </a:r>
          </a:p>
          <a:p>
            <a:pPr lvl="1">
              <a:spcBef>
                <a:spcPts val="1500"/>
              </a:spcBef>
              <a:buNone/>
            </a:pPr>
            <a:r>
              <a:rPr lang="en-GB" altLang="en-US" u="sng" dirty="0">
                <a:hlinkClick r:id="rId6"/>
              </a:rPr>
              <a:t>www.youtube.com/ofstednews</a:t>
            </a:r>
            <a:r>
              <a:rPr lang="en-GB" altLang="en-US" u="sng" dirty="0"/>
              <a:t> </a:t>
            </a:r>
          </a:p>
          <a:p>
            <a:pPr lvl="1">
              <a:spcBef>
                <a:spcPts val="1500"/>
              </a:spcBef>
              <a:buNone/>
            </a:pPr>
            <a:r>
              <a:rPr lang="en-GB" altLang="en-US" u="sng" dirty="0">
                <a:hlinkClick r:id="rId7"/>
              </a:rPr>
              <a:t>www.slideshare.net/ofstednews</a:t>
            </a:r>
            <a:r>
              <a:rPr lang="en-GB" altLang="en-US" u="sng" dirty="0"/>
              <a:t> </a:t>
            </a:r>
          </a:p>
          <a:p>
            <a:pPr lvl="1">
              <a:spcBef>
                <a:spcPts val="1500"/>
              </a:spcBef>
              <a:buNone/>
            </a:pPr>
            <a:r>
              <a:rPr lang="en-GB" altLang="en-US" u="sng" dirty="0">
                <a:hlinkClick r:id="rId8"/>
              </a:rPr>
              <a:t>www.twitter.com/ofstednews</a:t>
            </a:r>
            <a:r>
              <a:rPr lang="en-GB" altLang="en-US" u="sng" dirty="0"/>
              <a:t> </a:t>
            </a:r>
          </a:p>
        </p:txBody>
      </p:sp>
      <p:sp>
        <p:nvSpPr>
          <p:cNvPr id="4" name="Footer Placeholder 3"/>
          <p:cNvSpPr>
            <a:spLocks noGrp="1"/>
          </p:cNvSpPr>
          <p:nvPr>
            <p:ph type="ftr" sz="quarter" idx="11"/>
          </p:nvPr>
        </p:nvSpPr>
        <p:spPr/>
        <p:txBody>
          <a:bodyPr/>
          <a:lstStyle/>
          <a:p>
            <a:r>
              <a:rPr lang="en-GB"/>
              <a:t>This footer is edited in &gt;Insert &gt; Header &amp; Footer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13</a:t>
            </a:fld>
            <a:endParaRPr lang="en-GB" b="1" dirty="0"/>
          </a:p>
        </p:txBody>
      </p:sp>
      <p:pic>
        <p:nvPicPr>
          <p:cNvPr id="6" name="Picture 2" descr="C:\Users\crowe\Downloads\1469543308_slideshar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1167" y="4003934"/>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crowe\Downloads\1469543276_twitter.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1167" y="4534159"/>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Users\crowe\Downloads\1469543271_linkedin.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21167" y="2924434"/>
            <a:ext cx="40481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Users\crowe\Downloads\1469543262_youtube_v2.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16405" y="3427671"/>
            <a:ext cx="4064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p:nvPr/>
        </p:nvGrpSpPr>
        <p:grpSpPr>
          <a:xfrm>
            <a:off x="9362272" y="3637244"/>
            <a:ext cx="2247909" cy="2201807"/>
            <a:chOff x="-2039938" y="4012733"/>
            <a:chExt cx="1935163" cy="1895475"/>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163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EYFS - The safeguarding and welfare requirements</a:t>
            </a:r>
          </a:p>
        </p:txBody>
      </p:sp>
      <p:sp>
        <p:nvSpPr>
          <p:cNvPr id="7" name="Content Placeholder 6"/>
          <p:cNvSpPr>
            <a:spLocks noGrp="1"/>
          </p:cNvSpPr>
          <p:nvPr>
            <p:ph idx="1"/>
          </p:nvPr>
        </p:nvSpPr>
        <p:spPr/>
        <p:txBody>
          <a:bodyPr>
            <a:normAutofit/>
          </a:bodyPr>
          <a:lstStyle/>
          <a:p>
            <a:pPr marL="0" indent="0">
              <a:buNone/>
            </a:pPr>
            <a:endParaRPr lang="en-GB" sz="3600" dirty="0"/>
          </a:p>
          <a:p>
            <a:pPr marL="0" indent="0">
              <a:buNone/>
            </a:pPr>
            <a:r>
              <a:rPr lang="en-GB" sz="3600" dirty="0"/>
              <a:t>3.2 Providers must take all necessary steps to keep children safe and well.</a:t>
            </a:r>
          </a:p>
        </p:txBody>
      </p:sp>
      <p:sp>
        <p:nvSpPr>
          <p:cNvPr id="4" name="Footer Placeholder 3"/>
          <p:cNvSpPr>
            <a:spLocks noGrp="1"/>
          </p:cNvSpPr>
          <p:nvPr>
            <p:ph type="ftr" sz="quarter" idx="11"/>
          </p:nvPr>
        </p:nvSpPr>
        <p:spPr/>
        <p:txBody>
          <a:bodyPr/>
          <a:lstStyle/>
          <a:p>
            <a:r>
              <a:rPr lang="en-GB"/>
              <a:t>This footer is edited in &gt;Insert &gt; Header &amp; Footer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a:t>
            </a:fld>
            <a:endParaRPr lang="en-GB" b="1" dirty="0"/>
          </a:p>
        </p:txBody>
      </p:sp>
    </p:spTree>
    <p:extLst>
      <p:ext uri="{BB962C8B-B14F-4D97-AF65-F5344CB8AC3E}">
        <p14:creationId xmlns:p14="http://schemas.microsoft.com/office/powerpoint/2010/main" val="218186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FDA7-05D7-2AFD-DAEE-77CC610FD48D}"/>
              </a:ext>
            </a:extLst>
          </p:cNvPr>
          <p:cNvSpPr>
            <a:spLocks noGrp="1"/>
          </p:cNvSpPr>
          <p:nvPr>
            <p:ph type="title"/>
          </p:nvPr>
        </p:nvSpPr>
        <p:spPr/>
        <p:txBody>
          <a:bodyPr/>
          <a:lstStyle/>
          <a:p>
            <a:r>
              <a:rPr lang="en-GB" dirty="0"/>
              <a:t>EYFS - Child protection</a:t>
            </a:r>
          </a:p>
        </p:txBody>
      </p:sp>
      <p:sp>
        <p:nvSpPr>
          <p:cNvPr id="3" name="Content Placeholder 2">
            <a:extLst>
              <a:ext uri="{FF2B5EF4-FFF2-40B4-BE49-F238E27FC236}">
                <a16:creationId xmlns:a16="http://schemas.microsoft.com/office/drawing/2014/main" id="{ACE50A26-57FC-15D2-A022-31F4B7F1AE3C}"/>
              </a:ext>
            </a:extLst>
          </p:cNvPr>
          <p:cNvSpPr>
            <a:spLocks noGrp="1"/>
          </p:cNvSpPr>
          <p:nvPr>
            <p:ph idx="1"/>
          </p:nvPr>
        </p:nvSpPr>
        <p:spPr/>
        <p:txBody>
          <a:bodyPr>
            <a:normAutofit lnSpcReduction="10000"/>
          </a:bodyPr>
          <a:lstStyle/>
          <a:p>
            <a:pPr marL="0" indent="0">
              <a:buNone/>
            </a:pPr>
            <a:r>
              <a:rPr lang="en-GB" dirty="0"/>
              <a:t>3.4 Providers must be alert to any issues of concern in the child’s life at home or elsewhere. Providers must have and implement a policy, and procedures, to safeguard children. These should be in line with the guidance and procedures of the relevant local safeguarding partners (LSP). The safeguarding policy and procedures must include an explanation of the action to be taken when there are safeguarding concerns about a child………….</a:t>
            </a:r>
          </a:p>
          <a:p>
            <a:pPr marL="0" indent="0">
              <a:buNone/>
            </a:pPr>
            <a:r>
              <a:rPr lang="en-GB" dirty="0"/>
              <a:t>Providers may also find ‘What to do if you’re worried a child is being abused: Advice for practitioners’ helpful.</a:t>
            </a:r>
          </a:p>
          <a:p>
            <a:pPr marL="0" indent="0">
              <a:buNone/>
            </a:pPr>
            <a:r>
              <a:rPr lang="en-GB" dirty="0"/>
              <a:t>3.7. Providers must have regard to the government's statutory guidance ‘Working Together to Safeguard Children’…………</a:t>
            </a:r>
          </a:p>
        </p:txBody>
      </p:sp>
      <p:sp>
        <p:nvSpPr>
          <p:cNvPr id="4" name="Footer Placeholder 3">
            <a:extLst>
              <a:ext uri="{FF2B5EF4-FFF2-40B4-BE49-F238E27FC236}">
                <a16:creationId xmlns:a16="http://schemas.microsoft.com/office/drawing/2014/main" id="{2E1CB019-9FA4-3CDC-5BCD-FE1EB6E1901F}"/>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BA733871-18C7-77E8-5C1B-CA852C7AC8ED}"/>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a:t>
            </a:fld>
            <a:endParaRPr lang="en-GB" b="1" dirty="0"/>
          </a:p>
        </p:txBody>
      </p:sp>
    </p:spTree>
    <p:extLst>
      <p:ext uri="{BB962C8B-B14F-4D97-AF65-F5344CB8AC3E}">
        <p14:creationId xmlns:p14="http://schemas.microsoft.com/office/powerpoint/2010/main" val="131244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0836-FDC8-92CB-0A41-6A108DF6DB44}"/>
              </a:ext>
            </a:extLst>
          </p:cNvPr>
          <p:cNvSpPr>
            <a:spLocks noGrp="1"/>
          </p:cNvSpPr>
          <p:nvPr>
            <p:ph type="title"/>
          </p:nvPr>
        </p:nvSpPr>
        <p:spPr/>
        <p:txBody>
          <a:bodyPr/>
          <a:lstStyle/>
          <a:p>
            <a:r>
              <a:rPr lang="en-GB" dirty="0"/>
              <a:t>EYFS – Information and records</a:t>
            </a:r>
          </a:p>
        </p:txBody>
      </p:sp>
      <p:sp>
        <p:nvSpPr>
          <p:cNvPr id="3" name="Content Placeholder 2">
            <a:extLst>
              <a:ext uri="{FF2B5EF4-FFF2-40B4-BE49-F238E27FC236}">
                <a16:creationId xmlns:a16="http://schemas.microsoft.com/office/drawing/2014/main" id="{A99F7E59-6D9A-CFD3-54D5-CD8F7FFA7180}"/>
              </a:ext>
            </a:extLst>
          </p:cNvPr>
          <p:cNvSpPr>
            <a:spLocks noGrp="1"/>
          </p:cNvSpPr>
          <p:nvPr>
            <p:ph idx="1"/>
          </p:nvPr>
        </p:nvSpPr>
        <p:spPr/>
        <p:txBody>
          <a:bodyPr/>
          <a:lstStyle/>
          <a:p>
            <a:pPr marL="0" indent="0">
              <a:buNone/>
            </a:pPr>
            <a:r>
              <a:rPr lang="en-GB" dirty="0"/>
              <a:t>3.69 Providers must maintain records and obtain and share information (with parents and carers, other professionals working with the child, the police, social services and Ofsted or the childminder agency with which they are registered, as appropriate) to ensure the safe and efficient management of the setting, and to help ensure the needs of all children are met. Providers must enable a regular two-way flow of information with parents and/or carers, and between providers, if a child is attending more than one setting. If requested, providers should incorporate parents’ and/or carers’ comments into children’s records.</a:t>
            </a:r>
          </a:p>
        </p:txBody>
      </p:sp>
      <p:sp>
        <p:nvSpPr>
          <p:cNvPr id="4" name="Footer Placeholder 3">
            <a:extLst>
              <a:ext uri="{FF2B5EF4-FFF2-40B4-BE49-F238E27FC236}">
                <a16:creationId xmlns:a16="http://schemas.microsoft.com/office/drawing/2014/main" id="{23DD74A4-354E-E40F-97DE-4FD5CE7DAFA8}"/>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83A601E1-4158-86E4-506C-FECE405B78FE}"/>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a:t>
            </a:fld>
            <a:endParaRPr lang="en-GB" b="1" dirty="0"/>
          </a:p>
        </p:txBody>
      </p:sp>
    </p:spTree>
    <p:extLst>
      <p:ext uri="{BB962C8B-B14F-4D97-AF65-F5344CB8AC3E}">
        <p14:creationId xmlns:p14="http://schemas.microsoft.com/office/powerpoint/2010/main" val="63471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EBE4-8B68-DF7F-0A1B-5A7736E4A076}"/>
              </a:ext>
            </a:extLst>
          </p:cNvPr>
          <p:cNvSpPr>
            <a:spLocks noGrp="1"/>
          </p:cNvSpPr>
          <p:nvPr>
            <p:ph type="title"/>
          </p:nvPr>
        </p:nvSpPr>
        <p:spPr/>
        <p:txBody>
          <a:bodyPr/>
          <a:lstStyle/>
          <a:p>
            <a:r>
              <a:rPr lang="en-GB" dirty="0"/>
              <a:t>Early years inspection handbook (57-60)  Safeguarding</a:t>
            </a:r>
          </a:p>
        </p:txBody>
      </p:sp>
      <p:sp>
        <p:nvSpPr>
          <p:cNvPr id="3" name="Content Placeholder 2">
            <a:extLst>
              <a:ext uri="{FF2B5EF4-FFF2-40B4-BE49-F238E27FC236}">
                <a16:creationId xmlns:a16="http://schemas.microsoft.com/office/drawing/2014/main" id="{F43F05DD-5C98-21F3-3570-67DB629F88E9}"/>
              </a:ext>
            </a:extLst>
          </p:cNvPr>
          <p:cNvSpPr>
            <a:spLocks noGrp="1"/>
          </p:cNvSpPr>
          <p:nvPr>
            <p:ph idx="1"/>
          </p:nvPr>
        </p:nvSpPr>
        <p:spPr/>
        <p:txBody>
          <a:bodyPr/>
          <a:lstStyle/>
          <a:p>
            <a:pPr marL="0" indent="0">
              <a:buNone/>
            </a:pPr>
            <a:r>
              <a:rPr lang="en-GB" dirty="0"/>
              <a:t>This section sets out our approach to inspecting safeguarding and should be read alongside the safeguarding and welfare requirements section of the EYFS.</a:t>
            </a:r>
          </a:p>
          <a:p>
            <a:pPr marL="0" indent="0">
              <a:buNone/>
            </a:pPr>
            <a:r>
              <a:rPr lang="en-GB" dirty="0"/>
              <a:t>Inspectors will always look at how well children are helped and protected so that they are kept safe. Although inspectors will not provide a separate grade for this crucial aspect of a provider’s work, they will always make a written judgement in the report about whether the arrangements for safeguarding children are effective.</a:t>
            </a:r>
          </a:p>
        </p:txBody>
      </p:sp>
      <p:sp>
        <p:nvSpPr>
          <p:cNvPr id="4" name="Footer Placeholder 3">
            <a:extLst>
              <a:ext uri="{FF2B5EF4-FFF2-40B4-BE49-F238E27FC236}">
                <a16:creationId xmlns:a16="http://schemas.microsoft.com/office/drawing/2014/main" id="{AD9C6475-9688-2E35-152B-4FB647B0F998}"/>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E0800C86-5788-984E-4964-2A483F8BF6E0}"/>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5</a:t>
            </a:fld>
            <a:endParaRPr lang="en-GB" b="1" dirty="0"/>
          </a:p>
        </p:txBody>
      </p:sp>
    </p:spTree>
    <p:extLst>
      <p:ext uri="{BB962C8B-B14F-4D97-AF65-F5344CB8AC3E}">
        <p14:creationId xmlns:p14="http://schemas.microsoft.com/office/powerpoint/2010/main" val="176621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578F9-6CD0-183E-8F8E-8223BB638C33}"/>
              </a:ext>
            </a:extLst>
          </p:cNvPr>
          <p:cNvSpPr>
            <a:spLocks noGrp="1"/>
          </p:cNvSpPr>
          <p:nvPr>
            <p:ph type="title"/>
          </p:nvPr>
        </p:nvSpPr>
        <p:spPr/>
        <p:txBody>
          <a:bodyPr/>
          <a:lstStyle/>
          <a:p>
            <a:r>
              <a:rPr lang="en-GB" dirty="0"/>
              <a:t>Early years inspection handbook (57-60)  Safeguarding contd.</a:t>
            </a:r>
          </a:p>
        </p:txBody>
      </p:sp>
      <p:sp>
        <p:nvSpPr>
          <p:cNvPr id="3" name="Content Placeholder 2">
            <a:extLst>
              <a:ext uri="{FF2B5EF4-FFF2-40B4-BE49-F238E27FC236}">
                <a16:creationId xmlns:a16="http://schemas.microsoft.com/office/drawing/2014/main" id="{CF8621DA-3922-61CC-E59D-640EB873A435}"/>
              </a:ext>
            </a:extLst>
          </p:cNvPr>
          <p:cNvSpPr>
            <a:spLocks noGrp="1"/>
          </p:cNvSpPr>
          <p:nvPr>
            <p:ph idx="1"/>
          </p:nvPr>
        </p:nvSpPr>
        <p:spPr/>
        <p:txBody>
          <a:bodyPr>
            <a:normAutofit fontScale="85000" lnSpcReduction="20000"/>
          </a:bodyPr>
          <a:lstStyle/>
          <a:p>
            <a:pPr marL="0" indent="0">
              <a:buNone/>
            </a:pPr>
            <a:r>
              <a:rPr lang="en-GB" dirty="0"/>
              <a:t>All early years providers should have an open and positive culture around safeguarding that puts children’s interests first. This means they:</a:t>
            </a:r>
          </a:p>
          <a:p>
            <a:r>
              <a:rPr lang="en-GB" dirty="0"/>
              <a:t>protect children from serious harm, both online and offline</a:t>
            </a:r>
          </a:p>
          <a:p>
            <a:r>
              <a:rPr lang="en-GB" dirty="0"/>
              <a:t>are vigilant, maintaining an attitude of ‘it could happen here’</a:t>
            </a:r>
          </a:p>
          <a:p>
            <a:r>
              <a:rPr lang="en-GB" dirty="0"/>
              <a:t>are open and transparent, sharing information with others and actively seeking expert advice, when required</a:t>
            </a:r>
          </a:p>
          <a:p>
            <a:r>
              <a:rPr lang="en-GB" dirty="0"/>
              <a:t>ensure that all those who work with children are trained well so that they understand their responsibilities and the systems and processes that the provision operates and are empowered to ‘speak out’ where there may be concerns</a:t>
            </a:r>
          </a:p>
          <a:p>
            <a:r>
              <a:rPr lang="en-GB" dirty="0"/>
              <a:t>actively seek and listen to the views and experiences of children, staff and parents, taking prompt but proportionate action to address any concerns, where needed</a:t>
            </a:r>
          </a:p>
        </p:txBody>
      </p:sp>
      <p:sp>
        <p:nvSpPr>
          <p:cNvPr id="4" name="Footer Placeholder 3">
            <a:extLst>
              <a:ext uri="{FF2B5EF4-FFF2-40B4-BE49-F238E27FC236}">
                <a16:creationId xmlns:a16="http://schemas.microsoft.com/office/drawing/2014/main" id="{D60DB1D8-15E7-814D-8121-29DAD38BB93A}"/>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F6232E57-6CF4-B9AA-7C13-C9B6CB620A66}"/>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6</a:t>
            </a:fld>
            <a:endParaRPr lang="en-GB" b="1" dirty="0"/>
          </a:p>
        </p:txBody>
      </p:sp>
    </p:spTree>
    <p:extLst>
      <p:ext uri="{BB962C8B-B14F-4D97-AF65-F5344CB8AC3E}">
        <p14:creationId xmlns:p14="http://schemas.microsoft.com/office/powerpoint/2010/main" val="69020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4ECC-EA83-B687-20FE-CFF8310095DD}"/>
              </a:ext>
            </a:extLst>
          </p:cNvPr>
          <p:cNvSpPr>
            <a:spLocks noGrp="1"/>
          </p:cNvSpPr>
          <p:nvPr>
            <p:ph type="title"/>
          </p:nvPr>
        </p:nvSpPr>
        <p:spPr/>
        <p:txBody>
          <a:bodyPr/>
          <a:lstStyle/>
          <a:p>
            <a:r>
              <a:rPr lang="en-GB" dirty="0"/>
              <a:t>Early years inspection handbook (57-60)  Safeguarding contd.</a:t>
            </a:r>
          </a:p>
        </p:txBody>
      </p:sp>
      <p:sp>
        <p:nvSpPr>
          <p:cNvPr id="3" name="Content Placeholder 2">
            <a:extLst>
              <a:ext uri="{FF2B5EF4-FFF2-40B4-BE49-F238E27FC236}">
                <a16:creationId xmlns:a16="http://schemas.microsoft.com/office/drawing/2014/main" id="{6D95E65D-3E85-E8DA-0EFE-2847F15F8724}"/>
              </a:ext>
            </a:extLst>
          </p:cNvPr>
          <p:cNvSpPr>
            <a:spLocks noGrp="1"/>
          </p:cNvSpPr>
          <p:nvPr>
            <p:ph idx="1"/>
          </p:nvPr>
        </p:nvSpPr>
        <p:spPr/>
        <p:txBody>
          <a:bodyPr>
            <a:normAutofit fontScale="85000" lnSpcReduction="20000"/>
          </a:bodyPr>
          <a:lstStyle/>
          <a:p>
            <a:r>
              <a:rPr lang="en-GB" dirty="0"/>
              <a:t>have appropriate child protection arrangements, which:</a:t>
            </a:r>
          </a:p>
          <a:p>
            <a:pPr>
              <a:buFont typeface="Wingdings" panose="05000000000000000000" pitchFamily="2" charset="2"/>
              <a:buChar char="Ø"/>
            </a:pPr>
            <a:r>
              <a:rPr lang="en-GB" dirty="0"/>
              <a:t>identify children who may need early help, and who are at risk of harm or have been harmed. This can include, but is not limited to, neglect, abuse, grooming, exploitation, sexual abuse and online harm</a:t>
            </a:r>
          </a:p>
          <a:p>
            <a:pPr>
              <a:buFont typeface="Wingdings" panose="05000000000000000000" pitchFamily="2" charset="2"/>
              <a:buChar char="Ø"/>
            </a:pPr>
            <a:r>
              <a:rPr lang="en-GB" dirty="0"/>
              <a:t>secure the help that children need and, if required, refer children in a timely way to those who have the expertise to help</a:t>
            </a:r>
          </a:p>
          <a:p>
            <a:pPr>
              <a:buFont typeface="Wingdings" panose="05000000000000000000" pitchFamily="2" charset="2"/>
              <a:buChar char="Ø"/>
            </a:pPr>
            <a:r>
              <a:rPr lang="en-GB" dirty="0"/>
              <a:t>manage safe recruitment and allegations about adults who may be a risk to children</a:t>
            </a:r>
          </a:p>
          <a:p>
            <a:pPr>
              <a:buFont typeface="Wingdings" panose="05000000000000000000" pitchFamily="2" charset="2"/>
              <a:buChar char="Ø"/>
            </a:pPr>
            <a:r>
              <a:rPr lang="en-GB" dirty="0"/>
              <a:t>are receptive to challenge and reflective of their own practices to ensure that safeguarding policies, systems and processes are kept under continuous review</a:t>
            </a:r>
          </a:p>
          <a:p>
            <a:pPr marL="0" indent="0">
              <a:buNone/>
            </a:pPr>
            <a:r>
              <a:rPr lang="en-GB" dirty="0"/>
              <a:t>It is essential that inspectors are familiar with and take into account the statutory guidance in relation to safeguarding: </a:t>
            </a:r>
            <a:r>
              <a:rPr lang="en-GB" b="0" i="0" dirty="0">
                <a:solidFill>
                  <a:srgbClr val="1D70B8"/>
                </a:solidFill>
                <a:effectLst/>
                <a:latin typeface="GDS Transport"/>
                <a:hlinkClick r:id="rId3"/>
              </a:rPr>
              <a:t>‘Working together to safeguard children’</a:t>
            </a:r>
            <a:endParaRPr lang="en-GB" b="0" i="0" dirty="0">
              <a:solidFill>
                <a:srgbClr val="0B0C0C"/>
              </a:solidFill>
              <a:effectLst/>
              <a:latin typeface="GDS Transport"/>
            </a:endParaRPr>
          </a:p>
          <a:p>
            <a:pPr marL="0" indent="0">
              <a:buNone/>
            </a:pPr>
            <a:endParaRPr lang="en-GB" dirty="0"/>
          </a:p>
        </p:txBody>
      </p:sp>
      <p:sp>
        <p:nvSpPr>
          <p:cNvPr id="4" name="Footer Placeholder 3">
            <a:extLst>
              <a:ext uri="{FF2B5EF4-FFF2-40B4-BE49-F238E27FC236}">
                <a16:creationId xmlns:a16="http://schemas.microsoft.com/office/drawing/2014/main" id="{3B5A3403-BCB1-B0AA-DF47-5EC8E8788382}"/>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EACABA98-3B41-8D19-D0EA-01F2ACFEA650}"/>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7</a:t>
            </a:fld>
            <a:endParaRPr lang="en-GB" b="1" dirty="0"/>
          </a:p>
        </p:txBody>
      </p:sp>
    </p:spTree>
    <p:extLst>
      <p:ext uri="{BB962C8B-B14F-4D97-AF65-F5344CB8AC3E}">
        <p14:creationId xmlns:p14="http://schemas.microsoft.com/office/powerpoint/2010/main" val="383238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594E-AAFC-AE36-E622-CF4388EBA1D0}"/>
              </a:ext>
            </a:extLst>
          </p:cNvPr>
          <p:cNvSpPr>
            <a:spLocks noGrp="1"/>
          </p:cNvSpPr>
          <p:nvPr>
            <p:ph type="title"/>
          </p:nvPr>
        </p:nvSpPr>
        <p:spPr/>
        <p:txBody>
          <a:bodyPr/>
          <a:lstStyle/>
          <a:p>
            <a:r>
              <a:rPr lang="en-GB" dirty="0"/>
              <a:t>Inspecting safeguarding – good practice </a:t>
            </a:r>
          </a:p>
        </p:txBody>
      </p:sp>
      <p:sp>
        <p:nvSpPr>
          <p:cNvPr id="3" name="Content Placeholder 2">
            <a:extLst>
              <a:ext uri="{FF2B5EF4-FFF2-40B4-BE49-F238E27FC236}">
                <a16:creationId xmlns:a16="http://schemas.microsoft.com/office/drawing/2014/main" id="{1AD992F0-6839-79BA-46C2-9D74FE9F5295}"/>
              </a:ext>
            </a:extLst>
          </p:cNvPr>
          <p:cNvSpPr>
            <a:spLocks noGrp="1"/>
          </p:cNvSpPr>
          <p:nvPr>
            <p:ph idx="1"/>
          </p:nvPr>
        </p:nvSpPr>
        <p:spPr/>
        <p:txBody>
          <a:bodyPr>
            <a:normAutofit fontScale="77500" lnSpcReduction="20000"/>
          </a:bodyPr>
          <a:lstStyle/>
          <a:p>
            <a:r>
              <a:rPr lang="en-GB" dirty="0"/>
              <a:t>Written records are made in an appropriate and timely way and are held </a:t>
            </a:r>
          </a:p>
          <a:p>
            <a:pPr marL="0" indent="0">
              <a:buNone/>
            </a:pPr>
            <a:r>
              <a:rPr lang="en-GB" dirty="0"/>
              <a:t>securely where adults working with children or learners are concerned about </a:t>
            </a:r>
          </a:p>
          <a:p>
            <a:pPr marL="0" indent="0">
              <a:buNone/>
            </a:pPr>
            <a:r>
              <a:rPr lang="en-GB" dirty="0"/>
              <a:t>their safety or welfare. Those records are shared appropriately and, where </a:t>
            </a:r>
          </a:p>
          <a:p>
            <a:pPr marL="0" indent="0">
              <a:buNone/>
            </a:pPr>
            <a:r>
              <a:rPr lang="en-GB" dirty="0"/>
              <a:t>necessary, with consent. </a:t>
            </a:r>
          </a:p>
          <a:p>
            <a:r>
              <a:rPr lang="en-GB" dirty="0"/>
              <a:t>Any child protection and/or safeguarding concerns are shared immediately </a:t>
            </a:r>
          </a:p>
          <a:p>
            <a:pPr marL="0" indent="0">
              <a:buNone/>
            </a:pPr>
            <a:r>
              <a:rPr lang="en-GB" dirty="0"/>
              <a:t>with the relevant local authority. Where the concern is about suspected </a:t>
            </a:r>
          </a:p>
          <a:p>
            <a:pPr marL="0" indent="0">
              <a:buNone/>
            </a:pPr>
            <a:r>
              <a:rPr lang="en-GB" dirty="0"/>
              <a:t>harm or risk of harm to a child, the referral should be made to the children’s </a:t>
            </a:r>
          </a:p>
          <a:p>
            <a:pPr marL="0" indent="0">
              <a:buNone/>
            </a:pPr>
            <a:r>
              <a:rPr lang="en-GB" dirty="0"/>
              <a:t>social care department of the local authority for the area where the child </a:t>
            </a:r>
          </a:p>
          <a:p>
            <a:pPr marL="0" indent="0">
              <a:buNone/>
            </a:pPr>
            <a:r>
              <a:rPr lang="en-GB" dirty="0"/>
              <a:t>lives. Where the concern is an allegation about a member of staff in a </a:t>
            </a:r>
          </a:p>
          <a:p>
            <a:pPr marL="0" indent="0">
              <a:buNone/>
            </a:pPr>
            <a:r>
              <a:rPr lang="en-GB" dirty="0"/>
              <a:t>setting, or another type of safeguarding issue affecting children and young </a:t>
            </a:r>
          </a:p>
          <a:p>
            <a:pPr marL="0" indent="0">
              <a:buNone/>
            </a:pPr>
            <a:r>
              <a:rPr lang="en-GB" dirty="0"/>
              <a:t>people in a setting, the matter should be referred to the designated officer </a:t>
            </a:r>
          </a:p>
          <a:p>
            <a:pPr marL="0" indent="0">
              <a:buNone/>
            </a:pPr>
            <a:r>
              <a:rPr lang="en-GB" dirty="0"/>
              <a:t>in the local authority in which the setting is located. </a:t>
            </a:r>
          </a:p>
        </p:txBody>
      </p:sp>
      <p:sp>
        <p:nvSpPr>
          <p:cNvPr id="4" name="Footer Placeholder 3">
            <a:extLst>
              <a:ext uri="{FF2B5EF4-FFF2-40B4-BE49-F238E27FC236}">
                <a16:creationId xmlns:a16="http://schemas.microsoft.com/office/drawing/2014/main" id="{9A4CCAF9-EAFA-6BF5-4B67-4D45560F5273}"/>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A6A407BD-CC41-F1BC-7D3E-AC2CF3960388}"/>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8</a:t>
            </a:fld>
            <a:endParaRPr lang="en-GB" b="1" dirty="0"/>
          </a:p>
        </p:txBody>
      </p:sp>
    </p:spTree>
    <p:extLst>
      <p:ext uri="{BB962C8B-B14F-4D97-AF65-F5344CB8AC3E}">
        <p14:creationId xmlns:p14="http://schemas.microsoft.com/office/powerpoint/2010/main" val="3203183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ACF3-7C7B-CE74-A877-C08F12B11B02}"/>
              </a:ext>
            </a:extLst>
          </p:cNvPr>
          <p:cNvSpPr>
            <a:spLocks noGrp="1"/>
          </p:cNvSpPr>
          <p:nvPr>
            <p:ph type="title"/>
          </p:nvPr>
        </p:nvSpPr>
        <p:spPr/>
        <p:txBody>
          <a:bodyPr>
            <a:normAutofit fontScale="90000"/>
          </a:bodyPr>
          <a:lstStyle/>
          <a:p>
            <a:r>
              <a:rPr lang="en-GB" dirty="0"/>
              <a:t>Working together to safeguard children - Information sharing </a:t>
            </a:r>
            <a:br>
              <a:rPr lang="en-GB" dirty="0"/>
            </a:br>
            <a:endParaRPr lang="en-GB" dirty="0"/>
          </a:p>
        </p:txBody>
      </p:sp>
      <p:sp>
        <p:nvSpPr>
          <p:cNvPr id="3" name="Content Placeholder 2">
            <a:extLst>
              <a:ext uri="{FF2B5EF4-FFF2-40B4-BE49-F238E27FC236}">
                <a16:creationId xmlns:a16="http://schemas.microsoft.com/office/drawing/2014/main" id="{F520DD31-86F6-FE67-E712-20846EA11C61}"/>
              </a:ext>
            </a:extLst>
          </p:cNvPr>
          <p:cNvSpPr>
            <a:spLocks noGrp="1"/>
          </p:cNvSpPr>
          <p:nvPr>
            <p:ph idx="1"/>
          </p:nvPr>
        </p:nvSpPr>
        <p:spPr/>
        <p:txBody>
          <a:bodyPr>
            <a:normAutofit fontScale="92500" lnSpcReduction="10000"/>
          </a:bodyPr>
          <a:lstStyle/>
          <a:p>
            <a:pPr marL="0" indent="0">
              <a:buNone/>
            </a:pPr>
            <a:r>
              <a:rPr lang="en-GB" dirty="0"/>
              <a:t>24. Effective sharing of information between practitioners and local organisations and agencies is essential for early identification of need, assessment and service provision to keep children safe. Serious case reviews (SCRs13) have highlighted that missed opportunities to record, understand the significance of and share information in a timely manner can have severe consequences for the safety and welfare of children.</a:t>
            </a:r>
          </a:p>
          <a:p>
            <a:pPr marL="0" indent="0">
              <a:buNone/>
            </a:pPr>
            <a:r>
              <a:rPr lang="en-GB" dirty="0"/>
              <a:t>27. The Data Protection Act 2018 and General Data Protection Regulations (GDPR) do not prevent the sharing of information for the purposes of keeping children safe. Fears about sharing information must not be allowed to stand in the way of the need to promote the welfare and protect the safety of children. To ensure effective safeguarding arrangements:</a:t>
            </a:r>
          </a:p>
        </p:txBody>
      </p:sp>
      <p:sp>
        <p:nvSpPr>
          <p:cNvPr id="4" name="Footer Placeholder 3">
            <a:extLst>
              <a:ext uri="{FF2B5EF4-FFF2-40B4-BE49-F238E27FC236}">
                <a16:creationId xmlns:a16="http://schemas.microsoft.com/office/drawing/2014/main" id="{DE0F8D89-2F0E-BA06-DB8B-2312C14F5CB5}"/>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7BB90E63-864C-4E58-65FA-D9F80350993B}"/>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9</a:t>
            </a:fld>
            <a:endParaRPr lang="en-GB" b="1" dirty="0"/>
          </a:p>
        </p:txBody>
      </p:sp>
    </p:spTree>
    <p:extLst>
      <p:ext uri="{BB962C8B-B14F-4D97-AF65-F5344CB8AC3E}">
        <p14:creationId xmlns:p14="http://schemas.microsoft.com/office/powerpoint/2010/main" val="209505013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B706EACD-EA6B-4E7B-95B6-07E411A3DD26}" vid="{96BCBDBA-7755-4F72-92EE-F736C6CD04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96</TotalTime>
  <Words>1408</Words>
  <Application>Microsoft Office PowerPoint</Application>
  <PresentationFormat>Widescreen</PresentationFormat>
  <Paragraphs>95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GDS Transport</vt:lpstr>
      <vt:lpstr>Tahoma</vt:lpstr>
      <vt:lpstr>Wingdings</vt:lpstr>
      <vt:lpstr>Office Theme</vt:lpstr>
      <vt:lpstr>Safeguarding – information sharing</vt:lpstr>
      <vt:lpstr>EYFS - The safeguarding and welfare requirements</vt:lpstr>
      <vt:lpstr>EYFS - Child protection</vt:lpstr>
      <vt:lpstr>EYFS – Information and records</vt:lpstr>
      <vt:lpstr>Early years inspection handbook (57-60)  Safeguarding</vt:lpstr>
      <vt:lpstr>Early years inspection handbook (57-60)  Safeguarding contd.</vt:lpstr>
      <vt:lpstr>Early years inspection handbook (57-60)  Safeguarding contd.</vt:lpstr>
      <vt:lpstr>Inspecting safeguarding – good practice </vt:lpstr>
      <vt:lpstr>Working together to safeguard children - Information sharing  </vt:lpstr>
      <vt:lpstr>Working together to safeguard children - Information sharing</vt:lpstr>
      <vt:lpstr>Working together to safeguard children - Information sharing</vt:lpstr>
      <vt:lpstr>PowerPoint Presentation</vt:lpstr>
      <vt:lpstr>Ofsted on the web and on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 information sharing</dc:title>
  <dc:creator>Sarah Gilpin</dc:creator>
  <cp:lastModifiedBy>Louise Meadows</cp:lastModifiedBy>
  <cp:revision>1</cp:revision>
  <cp:lastPrinted>2023-11-13T16:59:01Z</cp:lastPrinted>
  <dcterms:created xsi:type="dcterms:W3CDTF">2023-11-13T15:25:14Z</dcterms:created>
  <dcterms:modified xsi:type="dcterms:W3CDTF">2023-11-16T10:03:36Z</dcterms:modified>
</cp:coreProperties>
</file>