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4" r:id="rId1"/>
    <p:sldMasterId id="2147484024" r:id="rId2"/>
    <p:sldMasterId id="2147484012" r:id="rId3"/>
    <p:sldMasterId id="2147483995" r:id="rId4"/>
    <p:sldMasterId id="2147484037" r:id="rId5"/>
  </p:sldMasterIdLst>
  <p:notesMasterIdLst>
    <p:notesMasterId r:id="rId26"/>
  </p:notesMasterIdLst>
  <p:handoutMasterIdLst>
    <p:handoutMasterId r:id="rId27"/>
  </p:handoutMasterIdLst>
  <p:sldIdLst>
    <p:sldId id="295" r:id="rId6"/>
    <p:sldId id="288" r:id="rId7"/>
    <p:sldId id="272" r:id="rId8"/>
    <p:sldId id="273" r:id="rId9"/>
    <p:sldId id="269" r:id="rId10"/>
    <p:sldId id="284" r:id="rId11"/>
    <p:sldId id="281" r:id="rId12"/>
    <p:sldId id="265" r:id="rId13"/>
    <p:sldId id="276" r:id="rId14"/>
    <p:sldId id="282" r:id="rId15"/>
    <p:sldId id="283" r:id="rId16"/>
    <p:sldId id="293" r:id="rId17"/>
    <p:sldId id="285" r:id="rId18"/>
    <p:sldId id="291" r:id="rId19"/>
    <p:sldId id="286" r:id="rId20"/>
    <p:sldId id="289" r:id="rId21"/>
    <p:sldId id="290" r:id="rId22"/>
    <p:sldId id="287" r:id="rId23"/>
    <p:sldId id="292" r:id="rId24"/>
    <p:sldId id="296" r:id="rId25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FFFFCC"/>
    <a:srgbClr val="FFCC66"/>
    <a:srgbClr val="FFFF99"/>
    <a:srgbClr val="33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434" autoAdjust="0"/>
  </p:normalViewPr>
  <p:slideViewPr>
    <p:cSldViewPr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24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1" tIns="45965" rIns="91931" bIns="45965" numCol="1" anchor="t" anchorCtr="0" compatLnSpc="1">
            <a:prstTxWarp prst="textNoShape">
              <a:avLst/>
            </a:prstTxWarp>
          </a:bodyPr>
          <a:lstStyle>
            <a:lvl1pPr defTabSz="919645" eaLnBrk="0" hangingPunct="0">
              <a:spcBef>
                <a:spcPct val="0"/>
              </a:spcBef>
              <a:defRPr sz="13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1" tIns="45965" rIns="91931" bIns="45965" numCol="1" anchor="t" anchorCtr="0" compatLnSpc="1">
            <a:prstTxWarp prst="textNoShape">
              <a:avLst/>
            </a:prstTxWarp>
          </a:bodyPr>
          <a:lstStyle>
            <a:lvl1pPr algn="r" defTabSz="919645" eaLnBrk="0" hangingPunct="0">
              <a:spcBef>
                <a:spcPct val="0"/>
              </a:spcBef>
              <a:defRPr sz="13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1" tIns="45965" rIns="91931" bIns="45965" numCol="1" anchor="b" anchorCtr="0" compatLnSpc="1">
            <a:prstTxWarp prst="textNoShape">
              <a:avLst/>
            </a:prstTxWarp>
          </a:bodyPr>
          <a:lstStyle>
            <a:lvl1pPr defTabSz="919645" eaLnBrk="0" hangingPunct="0">
              <a:spcBef>
                <a:spcPct val="0"/>
              </a:spcBef>
              <a:defRPr sz="13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1" tIns="45965" rIns="91931" bIns="45965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819B2A-A071-45DF-A05D-A0510A9324D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854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1" tIns="45965" rIns="91931" bIns="45965" numCol="1" anchor="t" anchorCtr="0" compatLnSpc="1">
            <a:prstTxWarp prst="textNoShape">
              <a:avLst/>
            </a:prstTxWarp>
          </a:bodyPr>
          <a:lstStyle>
            <a:lvl1pPr defTabSz="919645" eaLnBrk="0" hangingPunct="0">
              <a:spcBef>
                <a:spcPct val="0"/>
              </a:spcBef>
              <a:defRPr sz="13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1" tIns="45965" rIns="91931" bIns="45965" numCol="1" anchor="t" anchorCtr="0" compatLnSpc="1">
            <a:prstTxWarp prst="textNoShape">
              <a:avLst/>
            </a:prstTxWarp>
          </a:bodyPr>
          <a:lstStyle>
            <a:lvl1pPr algn="r" defTabSz="919645" eaLnBrk="0" hangingPunct="0">
              <a:spcBef>
                <a:spcPct val="0"/>
              </a:spcBef>
              <a:defRPr sz="13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5710"/>
            <a:ext cx="498792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1" tIns="45965" rIns="91931" bIns="45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1" tIns="45965" rIns="91931" bIns="45965" numCol="1" anchor="b" anchorCtr="0" compatLnSpc="1">
            <a:prstTxWarp prst="textNoShape">
              <a:avLst/>
            </a:prstTxWarp>
          </a:bodyPr>
          <a:lstStyle>
            <a:lvl1pPr defTabSz="919645" eaLnBrk="0" hangingPunct="0">
              <a:spcBef>
                <a:spcPct val="0"/>
              </a:spcBef>
              <a:defRPr sz="13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1" tIns="45965" rIns="91931" bIns="45965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5254EE-0662-42D2-984C-2C15C177508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25674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T logo - CMYK white tx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79912" y="5562600"/>
            <a:ext cx="4711725" cy="1066800"/>
          </a:xfrm>
        </p:spPr>
        <p:txBody>
          <a:bodyPr/>
          <a:lstStyle>
            <a:lvl1pPr marL="0" indent="0" algn="r">
              <a:lnSpc>
                <a:spcPts val="4000"/>
              </a:lnSpc>
              <a:spcBef>
                <a:spcPts val="0"/>
              </a:spcBef>
              <a:buFontTx/>
              <a:buNone/>
              <a:defRPr sz="2800" i="0" kern="12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Maggie Rafalowicz and </a:t>
            </a:r>
          </a:p>
          <a:p>
            <a:r>
              <a:rPr lang="en-US" dirty="0"/>
              <a:t>Liz Zacharias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3284984"/>
            <a:ext cx="6840761" cy="72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ensure existing stock is fit for purpose?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1680" y="2520000"/>
            <a:ext cx="6840760" cy="7200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4000" smtClean="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Health Housing and Ageing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720725" y="5562600"/>
            <a:ext cx="777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69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75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29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6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7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17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783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28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05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828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T logo - CMYK white tx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79912" y="5562600"/>
            <a:ext cx="4711725" cy="1066800"/>
          </a:xfrm>
        </p:spPr>
        <p:txBody>
          <a:bodyPr/>
          <a:lstStyle>
            <a:lvl1pPr marL="0" indent="0" algn="r">
              <a:lnSpc>
                <a:spcPts val="4000"/>
              </a:lnSpc>
              <a:spcBef>
                <a:spcPts val="0"/>
              </a:spcBef>
              <a:buFontTx/>
              <a:buNone/>
              <a:defRPr sz="2800" i="0" kern="12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Maggie Rafalowicz and </a:t>
            </a:r>
          </a:p>
          <a:p>
            <a:r>
              <a:rPr lang="en-US" dirty="0"/>
              <a:t>Liz Zacharias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3284984"/>
            <a:ext cx="6840761" cy="7200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ensure existing stock is fit for purpose?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1680" y="2520000"/>
            <a:ext cx="6840760" cy="7200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4000" smtClean="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Health Housing and Ageing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720725" y="5562600"/>
            <a:ext cx="777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6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76672"/>
            <a:ext cx="7200000" cy="720000"/>
          </a:xfrm>
        </p:spPr>
        <p:txBody>
          <a:bodyPr/>
          <a:lstStyle>
            <a:lvl1pPr>
              <a:defRPr sz="36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1340768"/>
            <a:ext cx="7200000" cy="4680000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124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78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498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80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35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44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200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625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345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682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26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mall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76672"/>
            <a:ext cx="7200000" cy="720000"/>
          </a:xfrm>
        </p:spPr>
        <p:txBody>
          <a:bodyPr/>
          <a:lstStyle>
            <a:lvl1pPr>
              <a:defRPr sz="36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4896544" cy="3312368"/>
          </a:xfrm>
        </p:spPr>
        <p:txBody>
          <a:bodyPr/>
          <a:lstStyle>
            <a:lvl1pPr>
              <a:defRPr sz="3200"/>
            </a:lvl1pPr>
            <a:lvl2pPr marL="800100" indent="-342900">
              <a:buFont typeface="Wingdings" panose="05000000000000000000" pitchFamily="2" charset="2"/>
              <a:buChar char="Ø"/>
              <a:defRPr sz="3200"/>
            </a:lvl2pPr>
            <a:lvl3pPr marL="1143000" indent="-228600">
              <a:buFont typeface="Arial" panose="020B0604020202020204" pitchFamily="34" charset="0"/>
              <a:buChar char="•"/>
              <a:defRPr sz="4000"/>
            </a:lvl3pPr>
            <a:lvl4pPr marL="1600200" indent="-228600">
              <a:buFont typeface="Arial" panose="020B0604020202020204" pitchFamily="34" charset="0"/>
              <a:buChar char="•"/>
              <a:defRPr sz="3600"/>
            </a:lvl4pPr>
            <a:lvl5pPr marL="2057400" indent="-228600">
              <a:buFont typeface="Arial" panose="020B0604020202020204" pitchFamily="34" charset="0"/>
              <a:buChar char="•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087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147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T logo - CMYK white tx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1630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720725" y="5562600"/>
            <a:ext cx="777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28001" y="3284984"/>
            <a:ext cx="6840759" cy="983164"/>
          </a:xfrm>
        </p:spPr>
        <p:txBody>
          <a:bodyPr/>
          <a:lstStyle>
            <a:lvl1pPr marL="0" indent="0" algn="ctr">
              <a:buNone/>
              <a:defRPr sz="3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28000" y="2520000"/>
            <a:ext cx="6840760" cy="720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5562600"/>
            <a:ext cx="4711725" cy="1066800"/>
          </a:xfrm>
        </p:spPr>
        <p:txBody>
          <a:bodyPr/>
          <a:lstStyle>
            <a:lvl1pPr marL="0" indent="0" algn="r">
              <a:lnSpc>
                <a:spcPts val="4000"/>
              </a:lnSpc>
              <a:spcBef>
                <a:spcPts val="0"/>
              </a:spcBef>
              <a:buFontTx/>
              <a:buNone/>
              <a:defRPr sz="2800" i="0" kern="1200" spc="-1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43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76672"/>
            <a:ext cx="7200000" cy="720000"/>
          </a:xfrm>
        </p:spPr>
        <p:txBody>
          <a:bodyPr/>
          <a:lstStyle>
            <a:lvl1pPr>
              <a:defRPr sz="36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1340768"/>
            <a:ext cx="7200000" cy="46800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 marL="800100" indent="-342900">
              <a:buFont typeface="Wingdings" panose="05000000000000000000" pitchFamily="2" charset="2"/>
              <a:buChar char="Ø"/>
              <a:defRPr baseline="0">
                <a:solidFill>
                  <a:schemeClr val="accent6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baseline="0">
                <a:solidFill>
                  <a:schemeClr val="accent6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baseline="0">
                <a:solidFill>
                  <a:schemeClr val="accent6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917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mall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76672"/>
            <a:ext cx="7200000" cy="720000"/>
          </a:xfrm>
        </p:spPr>
        <p:txBody>
          <a:bodyPr/>
          <a:lstStyle>
            <a:lvl1pPr>
              <a:defRPr sz="36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4896544" cy="3312368"/>
          </a:xfrm>
        </p:spPr>
        <p:txBody>
          <a:bodyPr/>
          <a:lstStyle>
            <a:lvl1pPr>
              <a:defRPr sz="3200"/>
            </a:lvl1pPr>
            <a:lvl2pPr marL="800100" indent="-342900">
              <a:buFont typeface="Wingdings" panose="05000000000000000000" pitchFamily="2" charset="2"/>
              <a:buChar char="Ø"/>
              <a:defRPr sz="3200"/>
            </a:lvl2pPr>
            <a:lvl3pPr marL="1143000" indent="-228600">
              <a:buFont typeface="Arial" panose="020B0604020202020204" pitchFamily="34" charset="0"/>
              <a:buChar char="•"/>
              <a:defRPr sz="4000"/>
            </a:lvl3pPr>
            <a:lvl4pPr marL="1600200" indent="-228600">
              <a:buFont typeface="Arial" panose="020B0604020202020204" pitchFamily="34" charset="0"/>
              <a:buChar char="•"/>
              <a:defRPr sz="3600"/>
            </a:lvl4pPr>
            <a:lvl5pPr marL="2057400" indent="-228600">
              <a:buFont typeface="Arial" panose="020B0604020202020204" pitchFamily="34" charset="0"/>
              <a:buChar char="•"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29533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76672"/>
            <a:ext cx="7200000" cy="720000"/>
          </a:xfrm>
        </p:spPr>
        <p:txBody>
          <a:bodyPr/>
          <a:lstStyle>
            <a:lvl1pPr>
              <a:defRPr sz="36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1340768"/>
            <a:ext cx="3600000" cy="4680000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400" y="1341288"/>
            <a:ext cx="3600000" cy="4680000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839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76672"/>
            <a:ext cx="7200000" cy="720000"/>
          </a:xfrm>
        </p:spPr>
        <p:txBody>
          <a:bodyPr/>
          <a:lstStyle>
            <a:lvl1pPr>
              <a:defRPr sz="36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852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letely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32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000" y="3075057"/>
            <a:ext cx="7200000" cy="707886"/>
          </a:xfrm>
        </p:spPr>
        <p:txBody>
          <a:bodyPr wrap="square">
            <a:spAutoFit/>
          </a:bodyPr>
          <a:lstStyle>
            <a:lvl1pPr algn="ctr">
              <a:lnSpc>
                <a:spcPts val="4800"/>
              </a:lnSpc>
              <a:defRPr sz="3600" b="1" i="0" kern="1200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561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76672"/>
            <a:ext cx="7200000" cy="720000"/>
          </a:xfrm>
        </p:spPr>
        <p:txBody>
          <a:bodyPr/>
          <a:lstStyle>
            <a:lvl1pPr>
              <a:defRPr sz="36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839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letely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33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76672"/>
            <a:ext cx="7200000" cy="720000"/>
          </a:xfrm>
        </p:spPr>
        <p:txBody>
          <a:bodyPr/>
          <a:lstStyle>
            <a:lvl1pPr>
              <a:defRPr sz="36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1340768"/>
            <a:ext cx="3600000" cy="4680000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400" y="1341288"/>
            <a:ext cx="3600000" cy="4680000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757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000" y="3075057"/>
            <a:ext cx="7200000" cy="707886"/>
          </a:xfrm>
        </p:spPr>
        <p:txBody>
          <a:bodyPr wrap="square">
            <a:spAutoFit/>
          </a:bodyPr>
          <a:lstStyle>
            <a:lvl1pPr algn="ctr">
              <a:lnSpc>
                <a:spcPts val="4800"/>
              </a:lnSpc>
              <a:defRPr sz="3600" b="1" i="0" kern="1200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83568" y="5600273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70C0"/>
                </a:solidFill>
                <a:latin typeface="+mn-lt"/>
              </a:rPr>
              <a:t>© Campbell Tickell, 2016. Please contact zina@campbelltickell.com for permission to reproduce any of this material.</a:t>
            </a:r>
          </a:p>
        </p:txBody>
      </p:sp>
    </p:spTree>
    <p:extLst>
      <p:ext uri="{BB962C8B-B14F-4D97-AF65-F5344CB8AC3E}">
        <p14:creationId xmlns:p14="http://schemas.microsoft.com/office/powerpoint/2010/main" val="3993293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02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60" y="5706687"/>
            <a:ext cx="1422990" cy="472433"/>
          </a:xfrm>
          <a:prstGeom prst="rect">
            <a:avLst/>
          </a:prstGeom>
        </p:spPr>
      </p:pic>
      <p:pic>
        <p:nvPicPr>
          <p:cNvPr id="2056" name="Picture 8" descr="Image result for campbell tickell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76" y="5358043"/>
            <a:ext cx="1381134" cy="11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1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83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48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233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084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767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409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84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76672"/>
            <a:ext cx="7200000" cy="720000"/>
          </a:xfrm>
        </p:spPr>
        <p:txBody>
          <a:bodyPr/>
          <a:lstStyle>
            <a:lvl1pPr>
              <a:defRPr sz="36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4245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18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03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mpletely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21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000" y="3075057"/>
            <a:ext cx="7200000" cy="707886"/>
          </a:xfrm>
        </p:spPr>
        <p:txBody>
          <a:bodyPr wrap="square">
            <a:spAutoFit/>
          </a:bodyPr>
          <a:lstStyle>
            <a:lvl1pPr algn="ctr">
              <a:lnSpc>
                <a:spcPts val="4800"/>
              </a:lnSpc>
              <a:defRPr sz="3600" b="1" i="0" kern="1200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83568" y="5600273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+mn-lt"/>
              </a:rPr>
              <a:t>© Campbell Tickell, 2016. Please contact zina@campbelltickell.com for permission to reproduce any of this material.</a:t>
            </a:r>
          </a:p>
        </p:txBody>
      </p:sp>
    </p:spTree>
    <p:extLst>
      <p:ext uri="{BB962C8B-B14F-4D97-AF65-F5344CB8AC3E}">
        <p14:creationId xmlns:p14="http://schemas.microsoft.com/office/powerpoint/2010/main" val="391023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83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17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632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6469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28" name="Picture 3" descr="CT logo - CMYK white tx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72200"/>
            <a:ext cx="1371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720725" y="6096000"/>
            <a:ext cx="77724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9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spc="-100">
          <a:solidFill>
            <a:srgbClr val="64BCDF"/>
          </a:solidFill>
          <a:latin typeface="+mj-lt"/>
          <a:ea typeface="ヒラギノ角ゴ Pro W3" pitchFamily="-8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4BCDF"/>
          </a:solidFill>
          <a:latin typeface="Calibri" pitchFamily="-84" charset="0"/>
          <a:ea typeface="ヒラギノ角ゴ Pro W3" pitchFamily="-8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4BCDF"/>
          </a:solidFill>
          <a:latin typeface="Calibri" pitchFamily="-84" charset="0"/>
          <a:ea typeface="ヒラギノ角ゴ Pro W3" pitchFamily="-8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4BCDF"/>
          </a:solidFill>
          <a:latin typeface="Calibri" pitchFamily="-84" charset="0"/>
          <a:ea typeface="ヒラギノ角ゴ Pro W3" pitchFamily="-8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4BCDF"/>
          </a:solidFill>
          <a:latin typeface="Calibri" pitchFamily="-84" charset="0"/>
          <a:ea typeface="ヒラギノ角ゴ Pro W3" pitchFamily="-8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Verdana" pitchFamily="34" charset="0"/>
          <a:ea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Verdana" pitchFamily="34" charset="0"/>
          <a:ea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Verdana" pitchFamily="34" charset="0"/>
          <a:ea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Verdana" pitchFamily="34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 kern="1200" spc="-50">
          <a:solidFill>
            <a:schemeClr val="bg1"/>
          </a:solidFill>
          <a:latin typeface="+mn-lt"/>
          <a:ea typeface="ヒラギノ角ゴ Pro W3" pitchFamily="-8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i="1" kern="1200" spc="-50">
          <a:solidFill>
            <a:schemeClr val="bg1"/>
          </a:solidFill>
          <a:latin typeface="+mn-lt"/>
          <a:ea typeface="ヒラギノ角ゴ Pro W3" pitchFamily="-8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kern="1200" spc="-50">
          <a:solidFill>
            <a:schemeClr val="bg1"/>
          </a:solidFill>
          <a:latin typeface="+mn-lt"/>
          <a:ea typeface="ヒラギノ角ゴ Pro W3" pitchFamily="-8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 spc="-50">
          <a:solidFill>
            <a:schemeClr val="bg1"/>
          </a:solidFill>
          <a:latin typeface="+mn-lt"/>
          <a:ea typeface="ヒラギノ角ゴ Pro W3" pitchFamily="-8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 spc="-50">
          <a:solidFill>
            <a:schemeClr val="bg1"/>
          </a:solidFill>
          <a:latin typeface="+mn-lt"/>
          <a:ea typeface="ヒラギノ角ゴ Pro W3" pitchFamily="-8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E0FA-DEB9-4AD0-A94E-4B6C439FD9CA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8496-33F1-452F-B125-1D84ADB2B6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69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74DF-4171-4FCE-A3D9-6219BEC5CC4E}" type="datetimeFigureOut">
              <a:rPr lang="en-GB" smtClean="0"/>
              <a:t>21/06/2018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D4A2B-AF0A-4F05-B14B-ED6AB1FCEF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6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7632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619250"/>
            <a:ext cx="76469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20725" y="6096000"/>
            <a:ext cx="7772400" cy="1588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6172200"/>
            <a:ext cx="869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T logo - CMYK white tx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" y="6165304"/>
            <a:ext cx="1630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17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3984" r:id="rId8"/>
    <p:sldLayoutId id="2147483953" r:id="rId9"/>
    <p:sldLayoutId id="214748399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spc="-100">
          <a:solidFill>
            <a:srgbClr val="64BCDF"/>
          </a:solidFill>
          <a:latin typeface="+mj-lt"/>
          <a:ea typeface="ヒラギノ角ゴ Pro W3" pitchFamily="-8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4BCDF"/>
          </a:solidFill>
          <a:latin typeface="Calibri" pitchFamily="-84" charset="0"/>
          <a:ea typeface="ヒラギノ角ゴ Pro W3" pitchFamily="-8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4BCDF"/>
          </a:solidFill>
          <a:latin typeface="Calibri" pitchFamily="-84" charset="0"/>
          <a:ea typeface="ヒラギノ角ゴ Pro W3" pitchFamily="-8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4BCDF"/>
          </a:solidFill>
          <a:latin typeface="Calibri" pitchFamily="-84" charset="0"/>
          <a:ea typeface="ヒラギノ角ゴ Pro W3" pitchFamily="-8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4BCDF"/>
          </a:solidFill>
          <a:latin typeface="Calibri" pitchFamily="-84" charset="0"/>
          <a:ea typeface="ヒラギノ角ゴ Pro W3" pitchFamily="-8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Verdana" pitchFamily="34" charset="0"/>
          <a:ea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Verdana" pitchFamily="34" charset="0"/>
          <a:ea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Verdana" pitchFamily="34" charset="0"/>
          <a:ea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Verdana" pitchFamily="34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 kern="1200" spc="-50" baseline="0">
          <a:solidFill>
            <a:schemeClr val="accent6"/>
          </a:solidFill>
          <a:latin typeface="+mn-lt"/>
          <a:ea typeface="ヒラギノ角ゴ Pro W3" pitchFamily="-8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i="1" kern="1200" spc="-50" baseline="0">
          <a:solidFill>
            <a:schemeClr val="accent6"/>
          </a:solidFill>
          <a:latin typeface="+mn-lt"/>
          <a:ea typeface="ヒラギノ角ゴ Pro W3" pitchFamily="-8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kern="1200" spc="-50" baseline="0">
          <a:solidFill>
            <a:schemeClr val="accent6"/>
          </a:solidFill>
          <a:latin typeface="+mn-lt"/>
          <a:ea typeface="ヒラギノ角ゴ Pro W3" pitchFamily="-8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 spc="-50" baseline="0">
          <a:solidFill>
            <a:schemeClr val="accent6"/>
          </a:solidFill>
          <a:latin typeface="+mn-lt"/>
          <a:ea typeface="ヒラギノ角ゴ Pro W3" pitchFamily="-8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 spc="-50" baseline="0">
          <a:solidFill>
            <a:schemeClr val="accent6"/>
          </a:solidFill>
          <a:latin typeface="+mn-lt"/>
          <a:ea typeface="ヒラギノ角ゴ Pro W3" pitchFamily="-8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1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Business case summary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 people with mental health problems living in residential </a:t>
            </a:r>
            <a:r>
              <a:rPr lang="en-GB" dirty="0" smtClean="0"/>
              <a:t>care</a:t>
            </a:r>
          </a:p>
          <a:p>
            <a:endParaRPr lang="en-GB" dirty="0"/>
          </a:p>
        </p:txBody>
      </p:sp>
      <p:pic>
        <p:nvPicPr>
          <p:cNvPr id="1026" name="Picture 2" descr="Image result for campbell tickel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16963"/>
            <a:ext cx="1190836" cy="101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9578"/>
            <a:ext cx="1423793" cy="47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445224"/>
            <a:ext cx="7990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n-lt"/>
              </a:rPr>
              <a:t>Linda </a:t>
            </a:r>
            <a:r>
              <a:rPr lang="en-GB" sz="1800" dirty="0" smtClean="0">
                <a:latin typeface="+mn-lt"/>
              </a:rPr>
              <a:t>Sellars, Director </a:t>
            </a:r>
            <a:r>
              <a:rPr lang="en-GB" sz="1800" dirty="0">
                <a:latin typeface="+mn-lt"/>
              </a:rPr>
              <a:t>of Quality and Change </a:t>
            </a:r>
            <a:r>
              <a:rPr lang="en-GB" sz="1800" dirty="0" smtClean="0">
                <a:latin typeface="+mn-lt"/>
              </a:rPr>
              <a:t>ASC, Nottingham City Council</a:t>
            </a:r>
            <a:endParaRPr lang="en-GB" sz="1800" dirty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Karla Banfield, Market and Business Partnerships, Nottingham City Council</a:t>
            </a:r>
          </a:p>
          <a:p>
            <a:r>
              <a:rPr lang="en-GB" sz="1800" smtClean="0">
                <a:latin typeface="+mn-lt"/>
              </a:rPr>
              <a:t>Shaun </a:t>
            </a:r>
            <a:r>
              <a:rPr lang="en-GB" sz="1800" smtClean="0">
                <a:latin typeface="+mn-lt"/>
              </a:rPr>
              <a:t>Bennett, </a:t>
            </a:r>
            <a:r>
              <a:rPr lang="en-GB" sz="1800" dirty="0" smtClean="0">
                <a:latin typeface="+mn-lt"/>
              </a:rPr>
              <a:t>Project Lead, Campbell Tickell</a:t>
            </a: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75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89C1-E148-49F5-B57C-9BFD47BA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Stage 3 – Arranging the Move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3634-7413-476C-89D3-A8AB56CD1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Sourcing long term accommodation by either working with a housing partner or directly (i.e. if a housing association</a:t>
            </a:r>
            <a:r>
              <a:rPr lang="en-GB" sz="2400" dirty="0" smtClean="0"/>
              <a:t>).</a:t>
            </a:r>
          </a:p>
          <a:p>
            <a:endParaRPr lang="en-GB" sz="1000" dirty="0"/>
          </a:p>
          <a:p>
            <a:r>
              <a:rPr lang="en-GB" sz="2400" dirty="0"/>
              <a:t>Securing accommodation that can provide shared night care where required e.g. core and cluster or a single site with a number of self contained </a:t>
            </a:r>
            <a:r>
              <a:rPr lang="en-GB" sz="2400" dirty="0" smtClean="0"/>
              <a:t>flats</a:t>
            </a:r>
          </a:p>
          <a:p>
            <a:endParaRPr lang="en-GB" sz="1000" dirty="0"/>
          </a:p>
          <a:p>
            <a:r>
              <a:rPr lang="en-GB" sz="2400" dirty="0"/>
              <a:t>Making arrangements for the move including transport, furniture, white goods, liaison with utilities etc</a:t>
            </a:r>
            <a:r>
              <a:rPr lang="en-GB" sz="2400" dirty="0" smtClean="0"/>
              <a:t>.</a:t>
            </a:r>
          </a:p>
          <a:p>
            <a:endParaRPr lang="en-GB" sz="1000" dirty="0"/>
          </a:p>
          <a:p>
            <a:r>
              <a:rPr lang="en-GB" sz="2400" dirty="0"/>
              <a:t>Liaison with landlord over signing up tenancy and payment of rent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42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1581-F4CA-474B-8AEF-D8700154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Stage 4 - Sustainment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398F-29F1-4D91-AA70-1942BCB6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Providing specialist mental health input where required as part of the </a:t>
            </a:r>
            <a:r>
              <a:rPr lang="en-GB" sz="2400" dirty="0" smtClean="0"/>
              <a:t>SIB</a:t>
            </a:r>
          </a:p>
          <a:p>
            <a:endParaRPr lang="en-GB" sz="1000" dirty="0"/>
          </a:p>
          <a:p>
            <a:r>
              <a:rPr lang="en-GB" sz="2400" dirty="0"/>
              <a:t>Making available an existing emergency respite 24/7 bed where there is a </a:t>
            </a:r>
            <a:r>
              <a:rPr lang="en-GB" sz="2400" dirty="0" smtClean="0"/>
              <a:t>relapse</a:t>
            </a:r>
          </a:p>
          <a:p>
            <a:endParaRPr lang="en-GB" sz="1000" dirty="0"/>
          </a:p>
          <a:p>
            <a:r>
              <a:rPr lang="en-GB" sz="2400" dirty="0"/>
              <a:t>Brokering access to mainstream services so that the individuals can access them by the time the SIB </a:t>
            </a:r>
            <a:r>
              <a:rPr lang="en-GB" sz="2400" dirty="0" smtClean="0"/>
              <a:t>ends</a:t>
            </a:r>
          </a:p>
          <a:p>
            <a:endParaRPr lang="en-GB" sz="1000" dirty="0"/>
          </a:p>
          <a:p>
            <a:r>
              <a:rPr lang="en-GB" sz="2400" dirty="0"/>
              <a:t>Providing advice, support and training to the commissioned care and support team on  sustainment and independent living </a:t>
            </a:r>
            <a:r>
              <a:rPr lang="en-GB" sz="2000" i="1" dirty="0"/>
              <a:t>(e.g. self-care, managing their environment, money management including rent payments)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923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D19A-88AB-4BB3-81A3-756F478A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Housing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79AD-0102-43BE-8AB7-82A93A33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536504"/>
          </a:xfrm>
        </p:spPr>
        <p:txBody>
          <a:bodyPr>
            <a:noAutofit/>
          </a:bodyPr>
          <a:lstStyle/>
          <a:p>
            <a:r>
              <a:rPr lang="en-GB" sz="2000" dirty="0"/>
              <a:t>Role of the housing partner is to source longer term accommodation – probably a housing association to claim high rates of Housing </a:t>
            </a:r>
            <a:r>
              <a:rPr lang="en-GB" sz="2000" dirty="0" smtClean="0"/>
              <a:t>Benefit</a:t>
            </a:r>
          </a:p>
          <a:p>
            <a:endParaRPr lang="en-GB" sz="1000" dirty="0"/>
          </a:p>
          <a:p>
            <a:r>
              <a:rPr lang="en-GB" sz="2000" dirty="0"/>
              <a:t>Leasing accommodation from the Private Rented Sector (PRS) on a long term basis to prevent landlords from terminating Assured Short-hold </a:t>
            </a:r>
            <a:r>
              <a:rPr lang="en-GB" sz="2000" dirty="0" smtClean="0"/>
              <a:t>tenancies</a:t>
            </a:r>
          </a:p>
          <a:p>
            <a:endParaRPr lang="en-GB" sz="1000" dirty="0"/>
          </a:p>
          <a:p>
            <a:r>
              <a:rPr lang="en-GB" sz="2000" dirty="0"/>
              <a:t>Purchasing existing properties using private finance and repaying loans using higher rates of HB for supported living </a:t>
            </a:r>
            <a:endParaRPr lang="en-GB" sz="2000" dirty="0" smtClean="0"/>
          </a:p>
          <a:p>
            <a:endParaRPr lang="en-GB" sz="1000" dirty="0"/>
          </a:p>
          <a:p>
            <a:r>
              <a:rPr lang="en-GB" sz="2000" dirty="0" smtClean="0"/>
              <a:t>Accessing </a:t>
            </a:r>
            <a:r>
              <a:rPr lang="en-GB" sz="2000" dirty="0"/>
              <a:t>housing through choice based letting </a:t>
            </a:r>
            <a:r>
              <a:rPr lang="en-GB" sz="2000" dirty="0" smtClean="0"/>
              <a:t>scheme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2000" dirty="0"/>
              <a:t>Building housing by entering into an agreement with developers (e.g. L&amp;G) that construct modular housing off site and charging Local Housing Allowance</a:t>
            </a:r>
          </a:p>
        </p:txBody>
      </p:sp>
    </p:spTree>
    <p:extLst>
      <p:ext uri="{BB962C8B-B14F-4D97-AF65-F5344CB8AC3E}">
        <p14:creationId xmlns:p14="http://schemas.microsoft.com/office/powerpoint/2010/main" val="9571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6398" y="27983"/>
            <a:ext cx="7886700" cy="1325563"/>
          </a:xfrm>
        </p:spPr>
        <p:txBody>
          <a:bodyPr/>
          <a:lstStyle/>
          <a:p>
            <a:r>
              <a:rPr lang="en-GB" b="1" dirty="0"/>
              <a:t>Proposed Outcome </a:t>
            </a:r>
            <a:r>
              <a:rPr lang="en-GB" b="1" dirty="0" smtClean="0"/>
              <a:t>Metrics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090EB1-3CB3-4768-8317-B9868090A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6" y="1124744"/>
            <a:ext cx="8605464" cy="46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09A2-4F33-47E2-B839-DF72934D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Proposed Structure for the SIB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351AD-FD16-42E2-BF96-E46AF52F0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12776"/>
            <a:ext cx="7007664" cy="511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6DD0-0325-4197-8698-656B8A3B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15" y="198502"/>
            <a:ext cx="7886700" cy="1325563"/>
          </a:xfrm>
        </p:spPr>
        <p:txBody>
          <a:bodyPr/>
          <a:lstStyle/>
          <a:p>
            <a:r>
              <a:rPr lang="en-GB" b="1" dirty="0"/>
              <a:t>Financial </a:t>
            </a:r>
            <a:r>
              <a:rPr lang="en-GB" b="1" dirty="0" smtClean="0"/>
              <a:t>Modelling: Assumptions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302A9-FA9D-4FAA-991C-C156E00B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SIB </a:t>
            </a:r>
            <a:r>
              <a:rPr lang="en-GB" dirty="0" smtClean="0"/>
              <a:t>outcomes </a:t>
            </a:r>
            <a:r>
              <a:rPr lang="en-GB" dirty="0"/>
              <a:t>can be delivered within 2 years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600" dirty="0"/>
              <a:t>4 drop out before first primary outcome and another 5 drop out before second primary outcome</a:t>
            </a:r>
          </a:p>
          <a:p>
            <a:r>
              <a:rPr lang="en-GB" sz="2600" dirty="0"/>
              <a:t>Day to day care and support based on average of existing support </a:t>
            </a:r>
            <a:r>
              <a:rPr lang="en-GB" sz="2600" dirty="0" smtClean="0"/>
              <a:t>independent living </a:t>
            </a:r>
            <a:r>
              <a:rPr lang="en-GB" sz="2600" dirty="0"/>
              <a:t>packages for high medium and low those under 44 </a:t>
            </a:r>
          </a:p>
          <a:p>
            <a:r>
              <a:rPr lang="en-GB" sz="2600" dirty="0"/>
              <a:t>Day to day care and support rate of £17 per hour</a:t>
            </a:r>
          </a:p>
          <a:p>
            <a:r>
              <a:rPr lang="en-GB" sz="2600" dirty="0"/>
              <a:t>Costs of interventions for support and specialist staff based on costs for similar interventions elsewhere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D1F0C9-4BFE-4AC6-98DC-1B8113DA9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84947"/>
              </p:ext>
            </p:extLst>
          </p:nvPr>
        </p:nvGraphicFramePr>
        <p:xfrm>
          <a:off x="755576" y="1707362"/>
          <a:ext cx="7344815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8963">
                  <a:extLst>
                    <a:ext uri="{9D8B030D-6E8A-4147-A177-3AD203B41FA5}">
                      <a16:colId xmlns:a16="http://schemas.microsoft.com/office/drawing/2014/main" val="6289024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2581234016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2303628628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2014518781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2581219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3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High 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Mobilisation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Preparation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Medium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Mobilisation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Preparation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Move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46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Low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Mobilisation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Preparation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Move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9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6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4B0B-4BCD-49AE-AB26-733D535C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Summary of </a:t>
            </a:r>
            <a:r>
              <a:rPr lang="en-GB" sz="3600" b="1" dirty="0" smtClean="0"/>
              <a:t>Financial </a:t>
            </a:r>
            <a:r>
              <a:rPr lang="en-GB" sz="3600" b="1" dirty="0"/>
              <a:t>Base Case </a:t>
            </a:r>
            <a:r>
              <a:rPr lang="en-GB" sz="3600" b="1" dirty="0" smtClean="0"/>
              <a:t>Modelling</a:t>
            </a:r>
            <a:endParaRPr lang="en-GB" sz="36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61AE69-9CBD-45A8-9EAD-BEAB7CAFD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28237"/>
              </p:ext>
            </p:extLst>
          </p:nvPr>
        </p:nvGraphicFramePr>
        <p:xfrm>
          <a:off x="491072" y="1628800"/>
          <a:ext cx="8042087" cy="3936977"/>
        </p:xfrm>
        <a:graphic>
          <a:graphicData uri="http://schemas.openxmlformats.org/drawingml/2006/table">
            <a:tbl>
              <a:tblPr/>
              <a:tblGrid>
                <a:gridCol w="3634080">
                  <a:extLst>
                    <a:ext uri="{9D8B030D-6E8A-4147-A177-3AD203B41FA5}">
                      <a16:colId xmlns:a16="http://schemas.microsoft.com/office/drawing/2014/main" val="1064137902"/>
                    </a:ext>
                  </a:extLst>
                </a:gridCol>
                <a:gridCol w="1113473">
                  <a:extLst>
                    <a:ext uri="{9D8B030D-6E8A-4147-A177-3AD203B41FA5}">
                      <a16:colId xmlns:a16="http://schemas.microsoft.com/office/drawing/2014/main" val="3584331734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628820643"/>
                    </a:ext>
                  </a:extLst>
                </a:gridCol>
                <a:gridCol w="1092060">
                  <a:extLst>
                    <a:ext uri="{9D8B030D-6E8A-4147-A177-3AD203B41FA5}">
                      <a16:colId xmlns:a16="http://schemas.microsoft.com/office/drawing/2014/main" val="3658803204"/>
                    </a:ext>
                  </a:extLst>
                </a:gridCol>
                <a:gridCol w="1125709">
                  <a:extLst>
                    <a:ext uri="{9D8B030D-6E8A-4147-A177-3AD203B41FA5}">
                      <a16:colId xmlns:a16="http://schemas.microsoft.com/office/drawing/2014/main" val="3417840892"/>
                    </a:ext>
                  </a:extLst>
                </a:gridCol>
              </a:tblGrid>
              <a:tr h="218236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2020/21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5969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Y1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Y2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SIB total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Y3 - indicative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752660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630545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 Payments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104,099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718,411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822,509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435259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378461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LCF Contribution to Outcome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(20,820)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(143,682)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(164,502)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09025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389589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Baseline - transition at old care rates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2,139,559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2,139,559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10997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New Ongoing Care Costs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138,954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1,037,761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1,176,715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830,297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666222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Scheme drop out at old care rates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152,600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610,648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763,248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681,706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705874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294693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Net costs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2,514,392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2,223,137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4,737,529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1,512,003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921754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6615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Current Costs - 30 to be moved from care homes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2,188,412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2,188,412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4,376,824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2,188,412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012997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Cost avoidance - 6 to be diverted from care homes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410,363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410,363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820,725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410,363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122722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Current cost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2,598,775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2,598,775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5,197,550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2,598,775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884620"/>
                  </a:ext>
                </a:extLst>
              </a:tr>
              <a:tr h="218236"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416849"/>
                  </a:ext>
                </a:extLst>
              </a:tr>
              <a:tr h="226965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Saving / (Pressure)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84,383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375,638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460,021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1,086,772</a:t>
                      </a:r>
                    </a:p>
                  </a:txBody>
                  <a:tcPr marL="8729" marR="8729" marT="87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7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0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7CD3-F0B1-4C70-97B9-3B5C449C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332656"/>
            <a:ext cx="7886700" cy="916438"/>
          </a:xfrm>
        </p:spPr>
        <p:txBody>
          <a:bodyPr/>
          <a:lstStyle/>
          <a:p>
            <a:r>
              <a:rPr lang="en-GB" dirty="0"/>
              <a:t>SIB Costs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B7312A-221C-427A-85F3-AC8B7B33C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18" y="125144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Breakdown </a:t>
            </a:r>
            <a:r>
              <a:rPr lang="en-GB" u="sng" dirty="0"/>
              <a:t>of SIB costs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u="sng" dirty="0" smtClean="0"/>
              <a:t>Outcome </a:t>
            </a:r>
            <a:r>
              <a:rPr lang="en-GB" u="sng" dirty="0"/>
              <a:t>Payments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EE8FAA-FE95-4E72-AEE4-9C1DF548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21146"/>
              </p:ext>
            </p:extLst>
          </p:nvPr>
        </p:nvGraphicFramePr>
        <p:xfrm>
          <a:off x="348680" y="1967905"/>
          <a:ext cx="8280920" cy="1438275"/>
        </p:xfrm>
        <a:graphic>
          <a:graphicData uri="http://schemas.openxmlformats.org/drawingml/2006/table">
            <a:tbl>
              <a:tblPr/>
              <a:tblGrid>
                <a:gridCol w="6367466">
                  <a:extLst>
                    <a:ext uri="{9D8B030D-6E8A-4147-A177-3AD203B41FA5}">
                      <a16:colId xmlns:a16="http://schemas.microsoft.com/office/drawing/2014/main" val="768268658"/>
                    </a:ext>
                  </a:extLst>
                </a:gridCol>
                <a:gridCol w="1913454">
                  <a:extLst>
                    <a:ext uri="{9D8B030D-6E8A-4147-A177-3AD203B41FA5}">
                      <a16:colId xmlns:a16="http://schemas.microsoft.com/office/drawing/2014/main" val="149961828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Analysis of Outcome payments: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98154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Intervention costs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660,333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39808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SIB SPV costs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5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Evaluation costs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44684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Return for social investor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11646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822,509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282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4BA5F6-A2ED-43E9-9758-1B1A60F78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02959"/>
              </p:ext>
            </p:extLst>
          </p:nvPr>
        </p:nvGraphicFramePr>
        <p:xfrm>
          <a:off x="348680" y="3876944"/>
          <a:ext cx="8280920" cy="1728192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1749687013"/>
                    </a:ext>
                  </a:extLst>
                </a:gridCol>
                <a:gridCol w="1277100">
                  <a:extLst>
                    <a:ext uri="{9D8B030D-6E8A-4147-A177-3AD203B41FA5}">
                      <a16:colId xmlns:a16="http://schemas.microsoft.com/office/drawing/2014/main" val="3822103309"/>
                    </a:ext>
                  </a:extLst>
                </a:gridCol>
                <a:gridCol w="1008960">
                  <a:extLst>
                    <a:ext uri="{9D8B030D-6E8A-4147-A177-3AD203B41FA5}">
                      <a16:colId xmlns:a16="http://schemas.microsoft.com/office/drawing/2014/main" val="341523848"/>
                    </a:ext>
                  </a:extLst>
                </a:gridCol>
                <a:gridCol w="963099">
                  <a:extLst>
                    <a:ext uri="{9D8B030D-6E8A-4147-A177-3AD203B41FA5}">
                      <a16:colId xmlns:a16="http://schemas.microsoft.com/office/drawing/2014/main" val="3555185033"/>
                    </a:ext>
                  </a:extLst>
                </a:gridCol>
                <a:gridCol w="1215337">
                  <a:extLst>
                    <a:ext uri="{9D8B030D-6E8A-4147-A177-3AD203B41FA5}">
                      <a16:colId xmlns:a16="http://schemas.microsoft.com/office/drawing/2014/main" val="937376854"/>
                    </a:ext>
                  </a:extLst>
                </a:gridCol>
              </a:tblGrid>
              <a:tr h="6863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cohort of 36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of total </a:t>
                      </a:r>
                    </a:p>
                  </a:txBody>
                  <a:tcPr marL="7944" marR="7944" marT="79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 cohort</a:t>
                      </a:r>
                    </a:p>
                  </a:txBody>
                  <a:tcPr marL="7944" marR="7944" marT="79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 per outcome</a:t>
                      </a:r>
                    </a:p>
                  </a:txBody>
                  <a:tcPr marL="7944" marR="7944" marT="79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Outcome payment £</a:t>
                      </a:r>
                    </a:p>
                  </a:txBody>
                  <a:tcPr marL="7944" marR="7944" marT="79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651984"/>
                  </a:ext>
                </a:extLst>
              </a:tr>
              <a:tr h="2578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Primary Outcome 1: move into stable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accommodation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22.50%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5,783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185,065 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263455"/>
                  </a:ext>
                </a:extLst>
              </a:tr>
              <a:tr h="2578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Primary Outcome 2: sustain stable accom' for 12mths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67.50%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20,563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555,194 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901982"/>
                  </a:ext>
                </a:extLst>
              </a:tr>
              <a:tr h="25788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Secondary Outcome: improvements in well being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10.00%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3,046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82,251 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34454"/>
                  </a:ext>
                </a:extLst>
              </a:tr>
              <a:tr h="268203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822,509 </a:t>
                      </a:r>
                    </a:p>
                  </a:txBody>
                  <a:tcPr marL="7944" marR="7944" marT="79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033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0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DE61-B7FB-4513-91A3-7F72D707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7200000" cy="720000"/>
          </a:xfrm>
        </p:spPr>
        <p:txBody>
          <a:bodyPr/>
          <a:lstStyle/>
          <a:p>
            <a:r>
              <a:rPr lang="en-GB" dirty="0"/>
              <a:t>Business </a:t>
            </a:r>
            <a:r>
              <a:rPr lang="en-GB" dirty="0" smtClean="0"/>
              <a:t>Case </a:t>
            </a:r>
            <a:r>
              <a:rPr lang="en-GB" dirty="0"/>
              <a:t>I</a:t>
            </a:r>
            <a:r>
              <a:rPr lang="en-GB" dirty="0" smtClean="0"/>
              <a:t>ssues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5A6C6-4493-445E-BCA7-AB2A0E3D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69901"/>
            <a:ext cx="8496944" cy="5798582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Provider market</a:t>
            </a:r>
          </a:p>
          <a:p>
            <a:r>
              <a:rPr lang="en-GB" sz="2000" dirty="0"/>
              <a:t>Capacity to deliver the SIB – could split into 2 lots but may fragment</a:t>
            </a:r>
          </a:p>
          <a:p>
            <a:r>
              <a:rPr lang="en-GB" sz="2000" dirty="0"/>
              <a:t>Do the mental health providers have an enabling ethos?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Financial </a:t>
            </a:r>
            <a:r>
              <a:rPr lang="en-GB" sz="2400" b="1" dirty="0">
                <a:solidFill>
                  <a:schemeClr val="accent1"/>
                </a:solidFill>
              </a:rPr>
              <a:t>issues</a:t>
            </a:r>
          </a:p>
          <a:p>
            <a:r>
              <a:rPr lang="en-GB" sz="2000" dirty="0"/>
              <a:t>During the intervention there are estimated savings of  £442K</a:t>
            </a:r>
          </a:p>
          <a:p>
            <a:r>
              <a:rPr lang="en-GB" sz="2000" dirty="0"/>
              <a:t>After the intervention there are estimated recurring savings of £1m per annum</a:t>
            </a:r>
          </a:p>
          <a:p>
            <a:r>
              <a:rPr lang="en-GB" sz="2000" dirty="0"/>
              <a:t>LCF contribution of 20% of the outcome payments</a:t>
            </a:r>
          </a:p>
          <a:p>
            <a:r>
              <a:rPr lang="en-GB" sz="2000" dirty="0"/>
              <a:t>The financial model shows base case as the break-even position for the SIB. The social investor may require a lower success rate for their own break even position.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73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CB80-75FC-4CA5-8EEE-66D455316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4664"/>
            <a:ext cx="7886700" cy="577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Value for money</a:t>
            </a:r>
          </a:p>
          <a:p>
            <a:r>
              <a:rPr lang="en-GB" sz="2000" dirty="0"/>
              <a:t>The intervention costs of £18,343  per person have been benchmarked with a similar intervention of £20,193  pp.</a:t>
            </a:r>
          </a:p>
          <a:p>
            <a:r>
              <a:rPr lang="en-GB" sz="2000" dirty="0"/>
              <a:t>Cost per week of £1,388 before the intervention and £807 after.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1"/>
                </a:solidFill>
              </a:rPr>
              <a:t>Procurement</a:t>
            </a:r>
            <a:endParaRPr lang="en-GB" sz="2400" b="1" dirty="0">
              <a:solidFill>
                <a:schemeClr val="accent1"/>
              </a:solidFill>
            </a:endParaRPr>
          </a:p>
          <a:p>
            <a:r>
              <a:rPr lang="en-GB" sz="2000" dirty="0"/>
              <a:t>Procure the SIB and the Day to Day support from the same provider. Use of the framework agreement for the day to day support</a:t>
            </a:r>
          </a:p>
          <a:p>
            <a:r>
              <a:rPr lang="en-GB" sz="2000" dirty="0"/>
              <a:t>Council needs to consider options for commissioning the social investor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2F4F1-9C92-4384-9571-8F5CFD4C4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310553"/>
            <a:ext cx="5400600" cy="18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F7A8-B7B4-4A64-9F74-5F3905E4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Agenda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B411-5A1B-4F91-B968-D3E7FB695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The journey so far…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dirty="0" smtClean="0"/>
              <a:t>The Business Case</a:t>
            </a:r>
          </a:p>
          <a:p>
            <a:pPr lvl="1"/>
            <a:r>
              <a:rPr lang="en-GB" dirty="0"/>
              <a:t>The Cohort</a:t>
            </a:r>
          </a:p>
          <a:p>
            <a:pPr lvl="1"/>
            <a:r>
              <a:rPr lang="en-GB" dirty="0"/>
              <a:t>Outcomes required</a:t>
            </a:r>
          </a:p>
          <a:p>
            <a:pPr lvl="1"/>
            <a:r>
              <a:rPr lang="en-GB" dirty="0"/>
              <a:t>Proposed model</a:t>
            </a:r>
          </a:p>
          <a:p>
            <a:pPr lvl="1"/>
            <a:r>
              <a:rPr lang="en-GB" dirty="0"/>
              <a:t>Proposed SIB structure</a:t>
            </a:r>
          </a:p>
          <a:p>
            <a:pPr lvl="1"/>
            <a:r>
              <a:rPr lang="en-GB" dirty="0"/>
              <a:t>Proposed financial modelling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Question and Answer</a:t>
            </a:r>
          </a:p>
          <a:p>
            <a:pPr lvl="1"/>
            <a:endParaRPr lang="en-GB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81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over Me &lt;strong&gt;Q&amp;A&lt;/strong&gt;: What's your favorite cover song? - Cover 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236489" cy="3456384"/>
          </a:xfrm>
        </p:spPr>
      </p:pic>
    </p:spTree>
    <p:extLst>
      <p:ext uri="{BB962C8B-B14F-4D97-AF65-F5344CB8AC3E}">
        <p14:creationId xmlns:p14="http://schemas.microsoft.com/office/powerpoint/2010/main" val="1912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A total cohort of 36 people with mental health problems comprising</a:t>
            </a:r>
            <a:r>
              <a:rPr lang="en-GB" sz="3200" dirty="0" smtClean="0"/>
              <a:t>:</a:t>
            </a:r>
          </a:p>
          <a:p>
            <a:pPr marL="1173163" lvl="1" indent="-444500"/>
            <a:endParaRPr lang="en-GB" sz="1400" dirty="0" smtClean="0"/>
          </a:p>
          <a:p>
            <a:pPr marL="1173163" lvl="1" indent="-444500"/>
            <a:r>
              <a:rPr lang="en-GB" sz="2800" dirty="0" smtClean="0"/>
              <a:t>A </a:t>
            </a:r>
            <a:r>
              <a:rPr lang="en-GB" sz="2800" dirty="0"/>
              <a:t>named cohort of  </a:t>
            </a:r>
            <a:r>
              <a:rPr lang="en-GB" sz="2800" dirty="0" smtClean="0"/>
              <a:t>approx. 30 </a:t>
            </a:r>
            <a:r>
              <a:rPr lang="en-GB" sz="2800" dirty="0"/>
              <a:t>who are currently placed </a:t>
            </a:r>
            <a:r>
              <a:rPr lang="en-GB" sz="2800" dirty="0" smtClean="0"/>
              <a:t>in high </a:t>
            </a:r>
            <a:r>
              <a:rPr lang="en-GB" sz="2800" dirty="0"/>
              <a:t>cost </a:t>
            </a:r>
            <a:r>
              <a:rPr lang="en-GB" sz="2800" dirty="0" smtClean="0"/>
              <a:t>residential placement</a:t>
            </a:r>
          </a:p>
          <a:p>
            <a:pPr marL="728663" lvl="1" indent="0">
              <a:buNone/>
            </a:pPr>
            <a:endParaRPr lang="en-GB" sz="2800" dirty="0"/>
          </a:p>
          <a:p>
            <a:pPr marL="1173163" lvl="1" indent="-444500"/>
            <a:r>
              <a:rPr lang="en-GB" sz="2800" dirty="0" smtClean="0"/>
              <a:t>An </a:t>
            </a:r>
            <a:r>
              <a:rPr lang="en-GB" sz="2800" dirty="0"/>
              <a:t>unnamed cohort of </a:t>
            </a:r>
            <a:r>
              <a:rPr lang="en-GB" sz="2800" dirty="0" smtClean="0"/>
              <a:t>approx. </a:t>
            </a:r>
            <a:r>
              <a:rPr lang="en-GB" sz="2800" dirty="0"/>
              <a:t>6 who are in acute </a:t>
            </a:r>
            <a:r>
              <a:rPr lang="en-GB" sz="2800" dirty="0" smtClean="0"/>
              <a:t>hospital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7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Outcomes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Move the individuals into suitable long term independent accommodation in the </a:t>
            </a:r>
            <a:r>
              <a:rPr lang="en-GB" dirty="0" smtClean="0"/>
              <a:t>community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Enable the individuals to sustain their accommodation in the </a:t>
            </a:r>
            <a:r>
              <a:rPr lang="en-GB" dirty="0" smtClean="0"/>
              <a:t>community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Improve the well-being of individuals who move into independent accommodation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4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000" b="1" dirty="0"/>
              <a:t>Proposed Model for the Intervention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GB" sz="2800" dirty="0"/>
              <a:t>A wrap around progression service comprising:</a:t>
            </a:r>
          </a:p>
          <a:p>
            <a:pPr marL="896938" indent="-454025">
              <a:tabLst>
                <a:tab pos="896938" algn="l"/>
              </a:tabLst>
              <a:defRPr/>
            </a:pPr>
            <a:r>
              <a:rPr lang="en-GB" sz="2800" dirty="0"/>
              <a:t>Support workers with expertise in mental health and preparing for independent living </a:t>
            </a:r>
          </a:p>
          <a:p>
            <a:pPr marL="896938" indent="-454025">
              <a:tabLst>
                <a:tab pos="896938" algn="l"/>
              </a:tabLst>
              <a:defRPr/>
            </a:pPr>
            <a:r>
              <a:rPr lang="en-GB" sz="2800" dirty="0"/>
              <a:t>Mental health specialist input</a:t>
            </a:r>
          </a:p>
          <a:p>
            <a:pPr marL="896938" indent="-454025">
              <a:tabLst>
                <a:tab pos="896938" algn="l"/>
              </a:tabLst>
              <a:defRPr/>
            </a:pPr>
            <a:r>
              <a:rPr lang="en-GB" sz="2800" dirty="0"/>
              <a:t>A housing partner or brokerage function</a:t>
            </a:r>
          </a:p>
          <a:p>
            <a:pPr>
              <a:defRPr/>
            </a:pPr>
            <a:r>
              <a:rPr lang="en-GB" sz="2800" dirty="0"/>
              <a:t>Four stages are proposed to the intervention which are: assessment; preparation; the move; sustainment</a:t>
            </a:r>
          </a:p>
          <a:p>
            <a:pPr>
              <a:defRPr/>
            </a:pPr>
            <a:r>
              <a:rPr lang="en-GB" sz="2800" dirty="0"/>
              <a:t>Moving the individuals only </a:t>
            </a:r>
            <a:r>
              <a:rPr lang="en-GB" sz="2800" u="sng" dirty="0"/>
              <a:t>once</a:t>
            </a:r>
            <a:r>
              <a:rPr lang="en-GB" sz="2800" dirty="0"/>
              <a:t> as most are already living in long-term accommodation (i.e. the care home)</a:t>
            </a:r>
          </a:p>
          <a:p>
            <a:pPr marL="0" indent="0">
              <a:buNone/>
              <a:defRPr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5A06-DC31-4BFB-A554-3DC947C3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Summary of the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82093-B337-44C9-B194-D4F619603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398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ABA8-B286-4B79-AF2D-24A3F78A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63" y="116632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/>
              <a:t>The Intervention </a:t>
            </a:r>
            <a:r>
              <a:rPr lang="en-GB" b="1" dirty="0" smtClean="0"/>
              <a:t>Team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249CBC-9472-4BF0-9108-BAB445C3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82979"/>
              </p:ext>
            </p:extLst>
          </p:nvPr>
        </p:nvGraphicFramePr>
        <p:xfrm>
          <a:off x="539552" y="1257068"/>
          <a:ext cx="7346912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06103">
                  <a:extLst>
                    <a:ext uri="{9D8B030D-6E8A-4147-A177-3AD203B41FA5}">
                      <a16:colId xmlns:a16="http://schemas.microsoft.com/office/drawing/2014/main" val="5979070"/>
                    </a:ext>
                  </a:extLst>
                </a:gridCol>
                <a:gridCol w="2040809">
                  <a:extLst>
                    <a:ext uri="{9D8B030D-6E8A-4147-A177-3AD203B41FA5}">
                      <a16:colId xmlns:a16="http://schemas.microsoft.com/office/drawing/2014/main" val="389837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Indicative </a:t>
                      </a:r>
                      <a:r>
                        <a:rPr lang="en-GB" dirty="0" smtClean="0"/>
                        <a:t>Team (inc. ‘in-house clinical input’)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42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Project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22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Case co-ordinators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8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Case co-ordinator – Council employee seconded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2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Transition and sustainment support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86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Behavioural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29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04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Clinical Psychologist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630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1EA336-FBC9-42CF-BCBC-D7607641B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96729"/>
              </p:ext>
            </p:extLst>
          </p:nvPr>
        </p:nvGraphicFramePr>
        <p:xfrm>
          <a:off x="514602" y="5355332"/>
          <a:ext cx="7371862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53542">
                  <a:extLst>
                    <a:ext uri="{9D8B030D-6E8A-4147-A177-3AD203B41FA5}">
                      <a16:colId xmlns:a16="http://schemas.microsoft.com/office/drawing/2014/main" val="220045203"/>
                    </a:ext>
                  </a:extLst>
                </a:gridCol>
                <a:gridCol w="2018320">
                  <a:extLst>
                    <a:ext uri="{9D8B030D-6E8A-4147-A177-3AD203B41FA5}">
                      <a16:colId xmlns:a16="http://schemas.microsoft.com/office/drawing/2014/main" val="260784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Care and support (based on personal budget)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37 FTE staff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0906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14602" y="4327895"/>
            <a:ext cx="7346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The SIB team will need to ‘ramp up’ gradually   </a:t>
            </a:r>
          </a:p>
          <a:p>
            <a:pPr marL="55721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The Commissioned Service will be based on the personal budgets of those who move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0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Stage 1 -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Reassessment of needs on behalf of the Council </a:t>
            </a:r>
            <a:endParaRPr lang="en-GB" sz="2400" dirty="0" smtClean="0"/>
          </a:p>
          <a:p>
            <a:pPr marL="0" indent="0">
              <a:buNone/>
            </a:pPr>
            <a:endParaRPr lang="en-GB" sz="1100" dirty="0"/>
          </a:p>
          <a:p>
            <a:r>
              <a:rPr lang="en-GB" sz="2400" dirty="0"/>
              <a:t>Best Interest assessment on behalf of the </a:t>
            </a:r>
            <a:r>
              <a:rPr lang="en-GB" sz="2400" dirty="0" smtClean="0"/>
              <a:t>Council</a:t>
            </a:r>
          </a:p>
          <a:p>
            <a:endParaRPr lang="en-GB" sz="1100" dirty="0"/>
          </a:p>
          <a:p>
            <a:r>
              <a:rPr lang="en-GB" sz="2400" dirty="0" smtClean="0"/>
              <a:t>DOLS </a:t>
            </a:r>
            <a:r>
              <a:rPr lang="en-GB" sz="2400" dirty="0"/>
              <a:t>assessment on behalf of the Council, where appropriate</a:t>
            </a:r>
          </a:p>
          <a:p>
            <a:endParaRPr lang="en-GB" sz="11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Council will be the ‘decision maker’</a:t>
            </a:r>
          </a:p>
          <a:p>
            <a:endParaRPr lang="en-GB" sz="1100" dirty="0" smtClean="0"/>
          </a:p>
          <a:p>
            <a:r>
              <a:rPr lang="en-GB" sz="2400" dirty="0" smtClean="0"/>
              <a:t>Development </a:t>
            </a:r>
            <a:r>
              <a:rPr lang="en-GB" sz="2400" dirty="0"/>
              <a:t>of support plan baseline using 24/7 model</a:t>
            </a:r>
          </a:p>
          <a:p>
            <a:endParaRPr lang="en-GB" sz="1100" dirty="0" smtClean="0"/>
          </a:p>
          <a:p>
            <a:r>
              <a:rPr lang="en-GB" sz="2400" dirty="0" smtClean="0"/>
              <a:t>Complete </a:t>
            </a:r>
            <a:r>
              <a:rPr lang="en-GB" sz="2400" dirty="0"/>
              <a:t>the Council’s paperwork with the Council logging the assessment on its own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Stage 2 - Preparation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Preparation for the move while the person is still living in residential care, including support with recovery and </a:t>
            </a:r>
            <a:r>
              <a:rPr lang="en-GB" sz="2400" dirty="0" smtClean="0"/>
              <a:t>independence</a:t>
            </a:r>
          </a:p>
          <a:p>
            <a:endParaRPr lang="en-GB" sz="1100" dirty="0" smtClean="0"/>
          </a:p>
          <a:p>
            <a:r>
              <a:rPr lang="en-GB" sz="2400" dirty="0" smtClean="0"/>
              <a:t>As the person is living </a:t>
            </a:r>
            <a:r>
              <a:rPr lang="en-GB" sz="2400" dirty="0"/>
              <a:t>in a private residential care home the SIB provider will need work closely with the owner and obtain their </a:t>
            </a:r>
            <a:r>
              <a:rPr lang="en-GB" sz="2400" dirty="0" smtClean="0"/>
              <a:t>co-operation</a:t>
            </a:r>
          </a:p>
          <a:p>
            <a:endParaRPr lang="en-GB" sz="1100" dirty="0"/>
          </a:p>
          <a:p>
            <a:r>
              <a:rPr lang="en-GB" sz="2400" dirty="0"/>
              <a:t>Specialist mental health input </a:t>
            </a:r>
            <a:r>
              <a:rPr lang="en-GB" sz="2400" dirty="0" smtClean="0"/>
              <a:t>is </a:t>
            </a:r>
            <a:r>
              <a:rPr lang="en-GB" sz="2400" dirty="0"/>
              <a:t>included as part of  the intervention model </a:t>
            </a:r>
            <a:r>
              <a:rPr lang="en-GB" sz="2400" dirty="0" smtClean="0"/>
              <a:t>when required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2400" dirty="0"/>
              <a:t>Preparation will involve mapping out a staged approach to moving the cohort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8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Blue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BCDF"/>
      </a:accent1>
      <a:accent2>
        <a:srgbClr val="0A387A"/>
      </a:accent2>
      <a:accent3>
        <a:srgbClr val="FFFFFF"/>
      </a:accent3>
      <a:accent4>
        <a:srgbClr val="151548"/>
      </a:accent4>
      <a:accent5>
        <a:srgbClr val="DAEDEF"/>
      </a:accent5>
      <a:accent6>
        <a:srgbClr val="0A387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T PowerPoint Template Final Nov 15" id="{670AE18E-3897-4F1B-AA48-18BE713D2A9E}" vid="{0C8CE111-F325-470C-90BB-2240E68D468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 PowerPoint Template Final Nov 15" id="{670AE18E-3897-4F1B-AA48-18BE713D2A9E}" vid="{316C138D-4578-40DE-ABBC-3A080E6FD437}"/>
    </a:ext>
  </a:extLst>
</a:theme>
</file>

<file path=ppt/theme/theme4.xml><?xml version="1.0" encoding="utf-8"?>
<a:theme xmlns:a="http://schemas.openxmlformats.org/drawingml/2006/main" name="2_Blank Presentatio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BCDF"/>
      </a:accent1>
      <a:accent2>
        <a:srgbClr val="0A387A"/>
      </a:accent2>
      <a:accent3>
        <a:srgbClr val="FFFFFF"/>
      </a:accent3>
      <a:accent4>
        <a:srgbClr val="151548"/>
      </a:accent4>
      <a:accent5>
        <a:srgbClr val="DAEDEF"/>
      </a:accent5>
      <a:accent6>
        <a:srgbClr val="0A387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T PowerPoint Template Final Nov 15" id="{670AE18E-3897-4F1B-AA48-18BE713D2A9E}" vid="{B50D27A1-F525-4A74-A6F2-F20070FC2634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 PowerPoint Template Final Nov 15</Template>
  <TotalTime>213</TotalTime>
  <Words>1179</Words>
  <Application>Microsoft Office PowerPoint</Application>
  <PresentationFormat>On-screen Show (4:3)</PresentationFormat>
  <Paragraphs>249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Times New Roman</vt:lpstr>
      <vt:lpstr>Verdana</vt:lpstr>
      <vt:lpstr>Wingdings</vt:lpstr>
      <vt:lpstr>ヒラギノ角ゴ Pro W3</vt:lpstr>
      <vt:lpstr>CTBlueTheme</vt:lpstr>
      <vt:lpstr>1_Custom Design</vt:lpstr>
      <vt:lpstr>Custom Design</vt:lpstr>
      <vt:lpstr>2_Blank Presentation</vt:lpstr>
      <vt:lpstr>Office Theme</vt:lpstr>
      <vt:lpstr> Business case summary </vt:lpstr>
      <vt:lpstr>Agenda</vt:lpstr>
      <vt:lpstr>The Cohort</vt:lpstr>
      <vt:lpstr>The Outcomes Required</vt:lpstr>
      <vt:lpstr>Proposed Model for the Intervention</vt:lpstr>
      <vt:lpstr>Summary of the Model</vt:lpstr>
      <vt:lpstr>The Intervention Team </vt:lpstr>
      <vt:lpstr>Stage 1 - Assessment</vt:lpstr>
      <vt:lpstr>Stage 2 - Preparation </vt:lpstr>
      <vt:lpstr>Stage 3 – Arranging the Move</vt:lpstr>
      <vt:lpstr>Stage 4 - Sustainment</vt:lpstr>
      <vt:lpstr>Housing Partner</vt:lpstr>
      <vt:lpstr>Proposed Outcome Metrics</vt:lpstr>
      <vt:lpstr>Proposed Structure for the SIB</vt:lpstr>
      <vt:lpstr>Financial Modelling: Assumptions</vt:lpstr>
      <vt:lpstr>Summary of Financial Base Case Modelling</vt:lpstr>
      <vt:lpstr>SIB Costs</vt:lpstr>
      <vt:lpstr>Business Case Issues</vt:lpstr>
      <vt:lpstr>PowerPoint Presentation</vt:lpstr>
      <vt:lpstr>PowerPoint Presentation</vt:lpstr>
    </vt:vector>
  </TitlesOfParts>
  <Company>Campbell Tickell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logo insert in: View &gt; Slide Master. Align top right</dc:title>
  <dc:creator>Stephanie Roberts-Morgan</dc:creator>
  <cp:lastModifiedBy>Karla Banfield</cp:lastModifiedBy>
  <cp:revision>91</cp:revision>
  <cp:lastPrinted>2018-06-21T08:21:58Z</cp:lastPrinted>
  <dcterms:created xsi:type="dcterms:W3CDTF">2016-05-06T11:42:24Z</dcterms:created>
  <dcterms:modified xsi:type="dcterms:W3CDTF">2018-06-21T12:42:43Z</dcterms:modified>
</cp:coreProperties>
</file>