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74" r:id="rId3"/>
    <p:sldId id="283" r:id="rId4"/>
    <p:sldId id="257" r:id="rId5"/>
    <p:sldId id="258" r:id="rId6"/>
    <p:sldId id="273" r:id="rId7"/>
    <p:sldId id="271" r:id="rId8"/>
    <p:sldId id="278" r:id="rId9"/>
    <p:sldId id="282" r:id="rId10"/>
    <p:sldId id="265" r:id="rId11"/>
    <p:sldId id="285" r:id="rId12"/>
    <p:sldId id="286" r:id="rId13"/>
    <p:sldId id="279" r:id="rId14"/>
  </p:sldIdLst>
  <p:sldSz cx="5321300" cy="3784600"/>
  <p:notesSz cx="5321300" cy="3784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105" d="100"/>
          <a:sy n="105" d="100"/>
        </p:scale>
        <p:origin x="145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E981-80A1-05D9-C607-C7DF989D3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163" y="619378"/>
            <a:ext cx="3990975" cy="1317601"/>
          </a:xfrm>
        </p:spPr>
        <p:txBody>
          <a:bodyPr anchor="b"/>
          <a:lstStyle>
            <a:lvl1pPr algn="ctr">
              <a:defRPr sz="261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93F7E-D24E-9302-72C5-D1A46A541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63" y="1987792"/>
            <a:ext cx="3990975" cy="913735"/>
          </a:xfrm>
        </p:spPr>
        <p:txBody>
          <a:bodyPr/>
          <a:lstStyle>
            <a:lvl1pPr marL="0" indent="0" algn="ctr">
              <a:buNone/>
              <a:defRPr sz="1048"/>
            </a:lvl1pPr>
            <a:lvl2pPr marL="199568" indent="0" algn="ctr">
              <a:buNone/>
              <a:defRPr sz="873"/>
            </a:lvl2pPr>
            <a:lvl3pPr marL="399136" indent="0" algn="ctr">
              <a:buNone/>
              <a:defRPr sz="786"/>
            </a:lvl3pPr>
            <a:lvl4pPr marL="598703" indent="0" algn="ctr">
              <a:buNone/>
              <a:defRPr sz="698"/>
            </a:lvl4pPr>
            <a:lvl5pPr marL="798271" indent="0" algn="ctr">
              <a:buNone/>
              <a:defRPr sz="698"/>
            </a:lvl5pPr>
            <a:lvl6pPr marL="997839" indent="0" algn="ctr">
              <a:buNone/>
              <a:defRPr sz="698"/>
            </a:lvl6pPr>
            <a:lvl7pPr marL="1197407" indent="0" algn="ctr">
              <a:buNone/>
              <a:defRPr sz="698"/>
            </a:lvl7pPr>
            <a:lvl8pPr marL="1396975" indent="0" algn="ctr">
              <a:buNone/>
              <a:defRPr sz="698"/>
            </a:lvl8pPr>
            <a:lvl9pPr marL="1596542" indent="0" algn="ctr">
              <a:buNone/>
              <a:defRPr sz="698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7C64-5A29-D8F2-2387-8CF69EC4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8B6D-BB73-542E-E803-FF71C56A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C731D-99AF-29EE-92B1-E66D3398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6837-349E-7367-E704-A760630B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D92DD-807C-58AF-354A-F249E6DFA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DF038-EB5C-32D8-C2A0-4C882235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B888-2FC6-4F2F-D82A-88256413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1711-BBEC-79C9-0A50-B8CEB3F8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7DA75-56BA-567F-EB6A-425134DAB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808055" y="201495"/>
            <a:ext cx="1147405" cy="320727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B9E95-193C-E44C-779C-75FA59F40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5839" y="201495"/>
            <a:ext cx="3375700" cy="320727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46845-8A01-3D66-86E0-3C0B9050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E5A1-613B-4AF8-F33D-C9B73830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1EB-23E6-30F9-A79A-D771D847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3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3726" y="1093010"/>
            <a:ext cx="2100197" cy="521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6336" y="1983986"/>
            <a:ext cx="4374977" cy="40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0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D849-0F7A-CAC9-98DE-4711C307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AF46-048D-EFF1-6EA6-90A524C6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6254-E6BB-7D44-14CB-B1CA5C44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400F7-5133-735A-1A50-B7BCE819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D52E-9D33-CC46-8537-60EEBC7B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8641-F027-F673-1954-4B16C701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68" y="943522"/>
            <a:ext cx="4589621" cy="1574288"/>
          </a:xfrm>
        </p:spPr>
        <p:txBody>
          <a:bodyPr anchor="b"/>
          <a:lstStyle>
            <a:lvl1pPr>
              <a:defRPr sz="261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BB07D-FCB5-9EA5-5C4D-358A6EF4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68" y="2532704"/>
            <a:ext cx="4589621" cy="827881"/>
          </a:xfrm>
        </p:spPr>
        <p:txBody>
          <a:bodyPr/>
          <a:lstStyle>
            <a:lvl1pPr marL="0" indent="0">
              <a:buNone/>
              <a:defRPr sz="1048">
                <a:solidFill>
                  <a:schemeClr val="tx1">
                    <a:tint val="82000"/>
                  </a:schemeClr>
                </a:solidFill>
              </a:defRPr>
            </a:lvl1pPr>
            <a:lvl2pPr marL="199568" indent="0">
              <a:buNone/>
              <a:defRPr sz="873">
                <a:solidFill>
                  <a:schemeClr val="tx1">
                    <a:tint val="82000"/>
                  </a:schemeClr>
                </a:solidFill>
              </a:defRPr>
            </a:lvl2pPr>
            <a:lvl3pPr marL="399136" indent="0">
              <a:buNone/>
              <a:defRPr sz="786">
                <a:solidFill>
                  <a:schemeClr val="tx1">
                    <a:tint val="82000"/>
                  </a:schemeClr>
                </a:solidFill>
              </a:defRPr>
            </a:lvl3pPr>
            <a:lvl4pPr marL="598703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4pPr>
            <a:lvl5pPr marL="798271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5pPr>
            <a:lvl6pPr marL="997839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6pPr>
            <a:lvl7pPr marL="1197407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7pPr>
            <a:lvl8pPr marL="1396975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8pPr>
            <a:lvl9pPr marL="1596542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FCB5A-24F9-7B81-4D76-B2F687DD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1534-A1DA-499B-0342-F3B14D8A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BCAC-C83D-DC3D-1BD3-502E3297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8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6FDE-3E45-B080-1B94-4C125DB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77C0-8656-2449-9D81-D70D7FF53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839" y="1007475"/>
            <a:ext cx="2261553" cy="2401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9B73F-63DF-E91F-6EA0-7E0825FC0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3908" y="1007475"/>
            <a:ext cx="2261553" cy="2401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07969-1D97-3267-36E5-FF0115D2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A3E20-E4B5-CBF3-C32C-8175A825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DFB9C-CA2F-E9FD-7254-C124988B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4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C8CC-BC0F-DB0B-CB9D-D2EBDB78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3" y="201495"/>
            <a:ext cx="4589621" cy="73151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D4C8-DD83-69FA-5DA3-163C72078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533" y="927753"/>
            <a:ext cx="2251159" cy="454677"/>
          </a:xfrm>
        </p:spPr>
        <p:txBody>
          <a:bodyPr anchor="b"/>
          <a:lstStyle>
            <a:lvl1pPr marL="0" indent="0">
              <a:buNone/>
              <a:defRPr sz="1048" b="1"/>
            </a:lvl1pPr>
            <a:lvl2pPr marL="199568" indent="0">
              <a:buNone/>
              <a:defRPr sz="873" b="1"/>
            </a:lvl2pPr>
            <a:lvl3pPr marL="399136" indent="0">
              <a:buNone/>
              <a:defRPr sz="786" b="1"/>
            </a:lvl3pPr>
            <a:lvl4pPr marL="598703" indent="0">
              <a:buNone/>
              <a:defRPr sz="698" b="1"/>
            </a:lvl4pPr>
            <a:lvl5pPr marL="798271" indent="0">
              <a:buNone/>
              <a:defRPr sz="698" b="1"/>
            </a:lvl5pPr>
            <a:lvl6pPr marL="997839" indent="0">
              <a:buNone/>
              <a:defRPr sz="698" b="1"/>
            </a:lvl6pPr>
            <a:lvl7pPr marL="1197407" indent="0">
              <a:buNone/>
              <a:defRPr sz="698" b="1"/>
            </a:lvl7pPr>
            <a:lvl8pPr marL="1396975" indent="0">
              <a:buNone/>
              <a:defRPr sz="698" b="1"/>
            </a:lvl8pPr>
            <a:lvl9pPr marL="1596542" indent="0">
              <a:buNone/>
              <a:defRPr sz="6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028E3-96D5-3C50-02E7-7A96C634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533" y="1382430"/>
            <a:ext cx="2251159" cy="20333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3E5BD-DB61-34EF-5A6B-85BDC477E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93908" y="927753"/>
            <a:ext cx="2262246" cy="454677"/>
          </a:xfrm>
        </p:spPr>
        <p:txBody>
          <a:bodyPr anchor="b"/>
          <a:lstStyle>
            <a:lvl1pPr marL="0" indent="0">
              <a:buNone/>
              <a:defRPr sz="1048" b="1"/>
            </a:lvl1pPr>
            <a:lvl2pPr marL="199568" indent="0">
              <a:buNone/>
              <a:defRPr sz="873" b="1"/>
            </a:lvl2pPr>
            <a:lvl3pPr marL="399136" indent="0">
              <a:buNone/>
              <a:defRPr sz="786" b="1"/>
            </a:lvl3pPr>
            <a:lvl4pPr marL="598703" indent="0">
              <a:buNone/>
              <a:defRPr sz="698" b="1"/>
            </a:lvl4pPr>
            <a:lvl5pPr marL="798271" indent="0">
              <a:buNone/>
              <a:defRPr sz="698" b="1"/>
            </a:lvl5pPr>
            <a:lvl6pPr marL="997839" indent="0">
              <a:buNone/>
              <a:defRPr sz="698" b="1"/>
            </a:lvl6pPr>
            <a:lvl7pPr marL="1197407" indent="0">
              <a:buNone/>
              <a:defRPr sz="698" b="1"/>
            </a:lvl7pPr>
            <a:lvl8pPr marL="1396975" indent="0">
              <a:buNone/>
              <a:defRPr sz="698" b="1"/>
            </a:lvl8pPr>
            <a:lvl9pPr marL="1596542" indent="0">
              <a:buNone/>
              <a:defRPr sz="6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35B08-8F41-6ED6-6C2B-71D40DE81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93908" y="1382430"/>
            <a:ext cx="2262246" cy="20333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81304-4C05-C0D0-6E3E-44273185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9C282-F68D-883D-5E5D-9983DB06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B2E57-A98E-2A74-0723-88A287B9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9513-97D0-2CEF-40AF-751B1A68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35655-9952-B69B-F039-AAB1EC47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7283B-1DBF-506E-45CC-7C885897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7E32F-E27E-8B3E-291D-186F771D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7E804-D0B0-5C71-E4DB-872811E1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AB8B4-6901-2DEF-ED79-B115AA3B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295F2-65AC-2156-21C5-58BA0E78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7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920C-4139-7D07-1C8F-59E538BE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2" y="252307"/>
            <a:ext cx="1716258" cy="883073"/>
          </a:xfrm>
        </p:spPr>
        <p:txBody>
          <a:bodyPr anchor="b"/>
          <a:lstStyle>
            <a:lvl1pPr>
              <a:defRPr sz="139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3E1E-1D3E-C74C-F9A5-C1AEFCA6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246" y="544913"/>
            <a:ext cx="2693908" cy="2689519"/>
          </a:xfrm>
        </p:spPr>
        <p:txBody>
          <a:bodyPr/>
          <a:lstStyle>
            <a:lvl1pPr>
              <a:defRPr sz="1397"/>
            </a:lvl1pPr>
            <a:lvl2pPr>
              <a:defRPr sz="1222"/>
            </a:lvl2pPr>
            <a:lvl3pPr>
              <a:defRPr sz="1048"/>
            </a:lvl3pPr>
            <a:lvl4pPr>
              <a:defRPr sz="873"/>
            </a:lvl4pPr>
            <a:lvl5pPr>
              <a:defRPr sz="873"/>
            </a:lvl5pPr>
            <a:lvl6pPr>
              <a:defRPr sz="873"/>
            </a:lvl6pPr>
            <a:lvl7pPr>
              <a:defRPr sz="873"/>
            </a:lvl7pPr>
            <a:lvl8pPr>
              <a:defRPr sz="873"/>
            </a:lvl8pPr>
            <a:lvl9pPr>
              <a:defRPr sz="87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4084C-945E-A7E3-6FE0-C3ABE88D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532" y="1135380"/>
            <a:ext cx="1716258" cy="2103432"/>
          </a:xfrm>
        </p:spPr>
        <p:txBody>
          <a:bodyPr/>
          <a:lstStyle>
            <a:lvl1pPr marL="0" indent="0">
              <a:buNone/>
              <a:defRPr sz="698"/>
            </a:lvl1pPr>
            <a:lvl2pPr marL="199568" indent="0">
              <a:buNone/>
              <a:defRPr sz="611"/>
            </a:lvl2pPr>
            <a:lvl3pPr marL="399136" indent="0">
              <a:buNone/>
              <a:defRPr sz="524"/>
            </a:lvl3pPr>
            <a:lvl4pPr marL="598703" indent="0">
              <a:buNone/>
              <a:defRPr sz="437"/>
            </a:lvl4pPr>
            <a:lvl5pPr marL="798271" indent="0">
              <a:buNone/>
              <a:defRPr sz="437"/>
            </a:lvl5pPr>
            <a:lvl6pPr marL="997839" indent="0">
              <a:buNone/>
              <a:defRPr sz="437"/>
            </a:lvl6pPr>
            <a:lvl7pPr marL="1197407" indent="0">
              <a:buNone/>
              <a:defRPr sz="437"/>
            </a:lvl7pPr>
            <a:lvl8pPr marL="1396975" indent="0">
              <a:buNone/>
              <a:defRPr sz="437"/>
            </a:lvl8pPr>
            <a:lvl9pPr marL="1596542" indent="0">
              <a:buNone/>
              <a:defRPr sz="43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7CAFB-923B-0904-2DD8-F42B9B96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6842A-8FD0-FED2-AD59-FA09BCED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E57EA-53C9-1676-8EFE-2EF2DF63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F312-4141-EDA0-5FAD-6FDDE186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2" y="252307"/>
            <a:ext cx="1716258" cy="883073"/>
          </a:xfrm>
        </p:spPr>
        <p:txBody>
          <a:bodyPr anchor="b"/>
          <a:lstStyle>
            <a:lvl1pPr>
              <a:defRPr sz="139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58832-0655-C842-09C5-E0AB0AA25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62246" y="544913"/>
            <a:ext cx="2693908" cy="2689519"/>
          </a:xfrm>
        </p:spPr>
        <p:txBody>
          <a:bodyPr/>
          <a:lstStyle>
            <a:lvl1pPr marL="0" indent="0">
              <a:buNone/>
              <a:defRPr sz="1397"/>
            </a:lvl1pPr>
            <a:lvl2pPr marL="199568" indent="0">
              <a:buNone/>
              <a:defRPr sz="1222"/>
            </a:lvl2pPr>
            <a:lvl3pPr marL="399136" indent="0">
              <a:buNone/>
              <a:defRPr sz="1048"/>
            </a:lvl3pPr>
            <a:lvl4pPr marL="598703" indent="0">
              <a:buNone/>
              <a:defRPr sz="873"/>
            </a:lvl4pPr>
            <a:lvl5pPr marL="798271" indent="0">
              <a:buNone/>
              <a:defRPr sz="873"/>
            </a:lvl5pPr>
            <a:lvl6pPr marL="997839" indent="0">
              <a:buNone/>
              <a:defRPr sz="873"/>
            </a:lvl6pPr>
            <a:lvl7pPr marL="1197407" indent="0">
              <a:buNone/>
              <a:defRPr sz="873"/>
            </a:lvl7pPr>
            <a:lvl8pPr marL="1396975" indent="0">
              <a:buNone/>
              <a:defRPr sz="873"/>
            </a:lvl8pPr>
            <a:lvl9pPr marL="1596542" indent="0">
              <a:buNone/>
              <a:defRPr sz="873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2D03A-528C-BF92-5358-A96CAC71E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532" y="1135380"/>
            <a:ext cx="1716258" cy="2103432"/>
          </a:xfrm>
        </p:spPr>
        <p:txBody>
          <a:bodyPr/>
          <a:lstStyle>
            <a:lvl1pPr marL="0" indent="0">
              <a:buNone/>
              <a:defRPr sz="698"/>
            </a:lvl1pPr>
            <a:lvl2pPr marL="199568" indent="0">
              <a:buNone/>
              <a:defRPr sz="611"/>
            </a:lvl2pPr>
            <a:lvl3pPr marL="399136" indent="0">
              <a:buNone/>
              <a:defRPr sz="524"/>
            </a:lvl3pPr>
            <a:lvl4pPr marL="598703" indent="0">
              <a:buNone/>
              <a:defRPr sz="437"/>
            </a:lvl4pPr>
            <a:lvl5pPr marL="798271" indent="0">
              <a:buNone/>
              <a:defRPr sz="437"/>
            </a:lvl5pPr>
            <a:lvl6pPr marL="997839" indent="0">
              <a:buNone/>
              <a:defRPr sz="437"/>
            </a:lvl6pPr>
            <a:lvl7pPr marL="1197407" indent="0">
              <a:buNone/>
              <a:defRPr sz="437"/>
            </a:lvl7pPr>
            <a:lvl8pPr marL="1396975" indent="0">
              <a:buNone/>
              <a:defRPr sz="437"/>
            </a:lvl8pPr>
            <a:lvl9pPr marL="1596542" indent="0">
              <a:buNone/>
              <a:defRPr sz="43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7CC74-73A6-09A8-17B4-204E0D4E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28BF-BD00-48DA-4C3B-5CC5BA4D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071D0-17D2-2458-D6CE-A8719CC1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0A128-F39D-049A-1FC3-B2EEF538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40" y="201495"/>
            <a:ext cx="4589621" cy="731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A8104-B067-88FE-A75F-A3A7A8D7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840" y="1007475"/>
            <a:ext cx="4589621" cy="240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231A5-2DAA-E225-5568-19D345B57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839" y="3507764"/>
            <a:ext cx="1197293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C3C5-99E6-AEC6-C0E6-0430A7CD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681" y="3507764"/>
            <a:ext cx="1795939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04BC-B4EA-075A-D999-010B4CAF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58168" y="3507764"/>
            <a:ext cx="1197293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3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399136" rtl="0" eaLnBrk="1" latinLnBrk="0" hangingPunct="1">
        <a:lnSpc>
          <a:spcPct val="90000"/>
        </a:lnSpc>
        <a:spcBef>
          <a:spcPct val="0"/>
        </a:spcBef>
        <a:buNone/>
        <a:defRPr sz="1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784" indent="-99784" algn="l" defTabSz="39913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222" kern="1200">
          <a:solidFill>
            <a:schemeClr val="tx1"/>
          </a:solidFill>
          <a:latin typeface="+mn-lt"/>
          <a:ea typeface="+mn-ea"/>
          <a:cs typeface="+mn-cs"/>
        </a:defRPr>
      </a:lvl1pPr>
      <a:lvl2pPr marL="299352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2pPr>
      <a:lvl3pPr marL="498920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873" kern="1200">
          <a:solidFill>
            <a:schemeClr val="tx1"/>
          </a:solidFill>
          <a:latin typeface="+mn-lt"/>
          <a:ea typeface="+mn-ea"/>
          <a:cs typeface="+mn-cs"/>
        </a:defRPr>
      </a:lvl3pPr>
      <a:lvl4pPr marL="698487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4pPr>
      <a:lvl5pPr marL="898055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5pPr>
      <a:lvl6pPr marL="1097623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6pPr>
      <a:lvl7pPr marL="1297191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7pPr>
      <a:lvl8pPr marL="1496759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8pPr>
      <a:lvl9pPr marL="1696326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1pPr>
      <a:lvl2pPr marL="199568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2pPr>
      <a:lvl3pPr marL="399136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3pPr>
      <a:lvl4pPr marL="598703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4pPr>
      <a:lvl5pPr marL="798271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5pPr>
      <a:lvl6pPr marL="997839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6pPr>
      <a:lvl7pPr marL="1197407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7pPr>
      <a:lvl8pPr marL="1396975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8pPr>
      <a:lvl9pPr marL="1596542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581" y="3025985"/>
            <a:ext cx="4412244" cy="30228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Consultatio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  </a:t>
            </a: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2025/26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7597" y="2655244"/>
            <a:ext cx="32164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2415" y="3406035"/>
            <a:ext cx="896411" cy="295625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28B848E-41A3-D257-DE41-1832D18A74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0" y="5969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AB9979-6440-EDFC-FD53-2BA299559375}"/>
              </a:ext>
            </a:extLst>
          </p:cNvPr>
          <p:cNvSpPr/>
          <p:nvPr/>
        </p:nvSpPr>
        <p:spPr>
          <a:xfrm>
            <a:off x="332581" y="2578100"/>
            <a:ext cx="499269" cy="22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bject 2"/>
          <p:cNvSpPr txBox="1"/>
          <p:nvPr/>
        </p:nvSpPr>
        <p:spPr>
          <a:xfrm>
            <a:off x="302128" y="2660569"/>
            <a:ext cx="4412244" cy="33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Nottingham</a:t>
            </a:r>
            <a:r>
              <a:rPr lang="en-US" sz="2400" b="1" spc="-2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City</a:t>
            </a:r>
            <a:r>
              <a:rPr lang="en-US" sz="2400" b="1" spc="-1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spc="-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Council</a:t>
            </a:r>
            <a:endParaRPr lang="en-US" sz="2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1" name="Picture 10" descr="A building with a dome on top&#10;&#10;Description automatically generated">
            <a:extLst>
              <a:ext uri="{FF2B5EF4-FFF2-40B4-BE49-F238E27FC236}">
                <a16:creationId xmlns:a16="http://schemas.microsoft.com/office/drawing/2014/main" id="{C28EBEB0-5E9A-4768-9C3B-3BBC7DBEF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2622" b="23956"/>
          <a:stretch/>
        </p:blipFill>
        <p:spPr>
          <a:xfrm>
            <a:off x="412750" y="248423"/>
            <a:ext cx="4495800" cy="23234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250" y="215900"/>
            <a:ext cx="199643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sz="2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eps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250" y="825500"/>
            <a:ext cx="4724400" cy="242592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</a:t>
            </a:r>
            <a:r>
              <a:rPr sz="1400" spc="-10" dirty="0" err="1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udget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place from 17th December until 13th January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your say at: 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endParaRPr lang="en-GB" sz="1400" b="1" spc="-10" dirty="0">
              <a:solidFill>
                <a:srgbClr val="33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310"/>
              </a:spcBef>
            </a:pPr>
            <a:r>
              <a:rPr lang="en-GB" sz="1400" b="1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www.nottinghamcity.gov.uk/engage-nottingham-hub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endParaRPr lang="en-GB" sz="1400" b="1" spc="-10" dirty="0">
              <a:solidFill>
                <a:srgbClr val="33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5080" indent="-285750">
              <a:lnSpc>
                <a:spcPct val="112200"/>
              </a:lnSpc>
              <a:buFont typeface="Arial" panose="020B0604020202020204" pitchFamily="34" charset="0"/>
              <a:buChar char="•"/>
            </a:pP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draft Budget and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400" spc="-10" dirty="0" err="1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edium</a:t>
            </a: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-Term Financial Plan 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council’s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January and February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298450" marR="5080" indent="-285750">
              <a:lnSpc>
                <a:spcPct val="112200"/>
              </a:lnSpc>
              <a:buFont typeface="Arial" panose="020B0604020202020204" pitchFamily="34" charset="0"/>
              <a:buChar char="•"/>
            </a:pP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marR="157480" indent="-285750">
              <a:lnSpc>
                <a:spcPct val="112200"/>
              </a:lnSpc>
              <a:buFont typeface="Arial" panose="020B0604020202020204" pitchFamily="34" charset="0"/>
              <a:buChar char="•"/>
            </a:pP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approval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March</a:t>
            </a: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spc="-39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39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97D6B0-4FA3-41B0-9275-683554F98E3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8450" y="63500"/>
            <a:ext cx="4572000" cy="372922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events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engagement event 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1200" b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December 5.30pm – 6.30pm at the Council House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&amp; Community sector organisations</a:t>
            </a:r>
            <a:r>
              <a:rPr lang="en-GB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12:30pm to 1:30pm. Hybrid on MS Teams &amp; at Loxley House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 &amp; Partners event </a:t>
            </a:r>
            <a:endParaRPr lang="en-GB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- 2pm until 3pm. Online on MS Teams</a:t>
            </a:r>
          </a:p>
          <a:p>
            <a:pPr marL="0" indent="0">
              <a:buNone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engagement event 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- 6pm until 7pm. Online on MS Teams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 Involvement Group &amp; deaf and hearing-impaired citizens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9th January - 3pm until 4pm. Hybrid on MS Teams &amp; at Loxley House</a:t>
            </a:r>
          </a:p>
          <a:p>
            <a:pPr marL="0" indent="0">
              <a:buNone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Joining instructions and links on the budget survey webpage</a:t>
            </a:r>
          </a:p>
        </p:txBody>
      </p:sp>
    </p:spTree>
    <p:extLst>
      <p:ext uri="{BB962C8B-B14F-4D97-AF65-F5344CB8AC3E}">
        <p14:creationId xmlns:p14="http://schemas.microsoft.com/office/powerpoint/2010/main" val="260082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C3AC21-C270-4DD5-BFC7-EE2B3423AA4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5650" y="2423795"/>
            <a:ext cx="4092490" cy="117532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www.nottinghamcity.gov.uk/engage-nottingham-hub/open-consultations/202526-budget-savings-proposals/</a:t>
            </a:r>
            <a:endParaRPr lang="en-GB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qr code on a square&#10;&#10;Description automatically generated">
            <a:extLst>
              <a:ext uri="{FF2B5EF4-FFF2-40B4-BE49-F238E27FC236}">
                <a16:creationId xmlns:a16="http://schemas.microsoft.com/office/drawing/2014/main" id="{CE337F2B-FB36-4607-8401-1DADD8A6E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72" y="157543"/>
            <a:ext cx="2179955" cy="21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8E3FC-9375-E6E1-3275-5C561283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699DA4E2-F648-ECEA-0D8F-1EE491BBAC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2415" y="3406035"/>
            <a:ext cx="896411" cy="295625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0E10C82A-E851-AD85-B5AD-00D7F91BD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0" y="5969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227B8-F971-4E42-BD2D-36C002BE7CCE}"/>
              </a:ext>
            </a:extLst>
          </p:cNvPr>
          <p:cNvSpPr/>
          <p:nvPr/>
        </p:nvSpPr>
        <p:spPr>
          <a:xfrm>
            <a:off x="332581" y="2578100"/>
            <a:ext cx="499269" cy="22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9EE1498F-1E8F-E41C-D5DE-8B224DB61C33}"/>
              </a:ext>
            </a:extLst>
          </p:cNvPr>
          <p:cNvSpPr txBox="1"/>
          <p:nvPr/>
        </p:nvSpPr>
        <p:spPr>
          <a:xfrm>
            <a:off x="387544" y="3050990"/>
            <a:ext cx="4412244" cy="33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</a:t>
            </a:r>
            <a:endParaRPr lang="en-US" sz="2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 descr="A city with many buildings&#10;&#10;Description automatically generated">
            <a:extLst>
              <a:ext uri="{FF2B5EF4-FFF2-40B4-BE49-F238E27FC236}">
                <a16:creationId xmlns:a16="http://schemas.microsoft.com/office/drawing/2014/main" id="{AFAA6E46-8775-4CE2-95D0-AF2792CB8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306445"/>
            <a:ext cx="4137660" cy="26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1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04095-CA25-A621-90C7-5FC29EC9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36857" y="0"/>
            <a:ext cx="3084441" cy="3784599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6831A75-4472-92B5-4C7F-B1327D689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6851" y="103851"/>
            <a:ext cx="2133599" cy="852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>
              <a:lnSpc>
                <a:spcPct val="100000"/>
              </a:lnSpc>
            </a:pPr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budget for 2025/26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3B786C-8903-3780-B36C-D1FB3B2719A5}"/>
              </a:ext>
            </a:extLst>
          </p:cNvPr>
          <p:cNvSpPr txBox="1"/>
          <p:nvPr/>
        </p:nvSpPr>
        <p:spPr>
          <a:xfrm>
            <a:off x="2508250" y="985432"/>
            <a:ext cx="2667000" cy="258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year’s budget is about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our house in order and putting the Council on a sustainable financial footing.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20 proposals, totalling £17.91m next year and £24.19m over four years.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consulting the public on six initial savings proposals totalling £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10.78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 next year (£16.10m over four years).</a:t>
            </a:r>
          </a:p>
        </p:txBody>
      </p:sp>
      <p:pic>
        <p:nvPicPr>
          <p:cNvPr id="5" name="Picture 4" descr="A large building with columns and a dome&#10;&#10;Description automatically generated">
            <a:extLst>
              <a:ext uri="{FF2B5EF4-FFF2-40B4-BE49-F238E27FC236}">
                <a16:creationId xmlns:a16="http://schemas.microsoft.com/office/drawing/2014/main" id="{0A762173-8A6E-418A-94B1-7E69094C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1" b="5705"/>
          <a:stretch/>
        </p:blipFill>
        <p:spPr>
          <a:xfrm>
            <a:off x="-11863" y="-1"/>
            <a:ext cx="2397344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9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04095-CA25-A621-90C7-5FC29EC9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36857" y="0"/>
            <a:ext cx="3084441" cy="3784599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6831A75-4472-92B5-4C7F-B1327D689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6851" y="103851"/>
            <a:ext cx="2133599" cy="852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>
              <a:lnSpc>
                <a:spcPct val="100000"/>
              </a:lnSpc>
            </a:pPr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budget for 2025/26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3B786C-8903-3780-B36C-D1FB3B2719A5}"/>
              </a:ext>
            </a:extLst>
          </p:cNvPr>
          <p:cNvSpPr txBox="1"/>
          <p:nvPr/>
        </p:nvSpPr>
        <p:spPr>
          <a:xfrm>
            <a:off x="2508250" y="985432"/>
            <a:ext cx="2667000" cy="258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a further 14 proposals totalling £7.12m in the first year (and £8.09m over the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next </a:t>
            </a:r>
            <a:r>
              <a:rPr lang="en-GB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four years).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 proposals have been deemed not for public consultation because they are about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internal processes.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Further details on the budget including the level of Council Tax will follow early next year.</a:t>
            </a:r>
          </a:p>
        </p:txBody>
      </p:sp>
      <p:pic>
        <p:nvPicPr>
          <p:cNvPr id="5" name="Picture 4" descr="A large building with columns and a dome&#10;&#10;Description automatically generated">
            <a:extLst>
              <a:ext uri="{FF2B5EF4-FFF2-40B4-BE49-F238E27FC236}">
                <a16:creationId xmlns:a16="http://schemas.microsoft.com/office/drawing/2014/main" id="{0A762173-8A6E-418A-94B1-7E69094C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1" b="5705"/>
          <a:stretch/>
        </p:blipFill>
        <p:spPr>
          <a:xfrm>
            <a:off x="-11863" y="-1"/>
            <a:ext cx="2397344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4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21300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248" y="139701"/>
            <a:ext cx="2328157" cy="54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050" y="596900"/>
            <a:ext cx="2666999" cy="2846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renewed council that delivers for local people and leads Nottingham forward.</a:t>
            </a:r>
            <a:endParaRPr lang="en-US" sz="14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council that gets the basics right and delivers the best local services we can afford.</a:t>
            </a:r>
          </a:p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council that is ambitious for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future and helps our city reaches its full potential.</a:t>
            </a: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erson in an orange suit standing next to a garbage truck&#10;&#10;Description automatically generated">
            <a:extLst>
              <a:ext uri="{FF2B5EF4-FFF2-40B4-BE49-F238E27FC236}">
                <a16:creationId xmlns:a16="http://schemas.microsoft.com/office/drawing/2014/main" id="{AEBADD46-BF6A-DD82-00B3-14D509583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r="50251"/>
          <a:stretch/>
        </p:blipFill>
        <p:spPr>
          <a:xfrm>
            <a:off x="2993142" y="-6007"/>
            <a:ext cx="2328158" cy="379060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21300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5621" y="139701"/>
            <a:ext cx="2090030" cy="69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pledge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8249" y="749300"/>
            <a:ext cx="2813051" cy="2895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will use our resources better to meet people's needs more effectively.</a:t>
            </a:r>
          </a:p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will work with our citizens and our partners to make sure the council is the best it can be.</a:t>
            </a: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have been honest about the financial challenges we have faced, and we will continue to be open with you.</a:t>
            </a:r>
          </a:p>
        </p:txBody>
      </p:sp>
      <p:pic>
        <p:nvPicPr>
          <p:cNvPr id="3" name="Picture 2" descr="A group of people sitting in a park&#10;&#10;Description automatically generated">
            <a:extLst>
              <a:ext uri="{FF2B5EF4-FFF2-40B4-BE49-F238E27FC236}">
                <a16:creationId xmlns:a16="http://schemas.microsoft.com/office/drawing/2014/main" id="{BF5C59A8-E90E-4289-B7C8-CB8EE31C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8"/>
          <a:stretch/>
        </p:blipFill>
        <p:spPr>
          <a:xfrm>
            <a:off x="0" y="0"/>
            <a:ext cx="2403914" cy="3784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EFC5F-B085-D649-AC7B-C0267D44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1D28FA54-751C-8789-185B-5021C2D29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050" y="101138"/>
            <a:ext cx="4648200" cy="57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How we spend our money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ollage of different colored squares with text&#10;&#10;Description automatically generated with medium confidence">
            <a:extLst>
              <a:ext uri="{FF2B5EF4-FFF2-40B4-BE49-F238E27FC236}">
                <a16:creationId xmlns:a16="http://schemas.microsoft.com/office/drawing/2014/main" id="{C79DC0F2-829D-419F-A0C5-602FD0E0A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9" y="873810"/>
            <a:ext cx="4127311" cy="284729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34F46FBD-2B8C-4116-BCBD-8A4713D3A7F8}"/>
              </a:ext>
            </a:extLst>
          </p:cNvPr>
          <p:cNvSpPr txBox="1">
            <a:spLocks/>
          </p:cNvSpPr>
          <p:nvPr/>
        </p:nvSpPr>
        <p:spPr>
          <a:xfrm>
            <a:off x="146050" y="417892"/>
            <a:ext cx="4953000" cy="57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991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defTabSz="914400"/>
            <a:r>
              <a:rPr lang="en-US" sz="1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The Council spends around £245 million of its annual revenue on services.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9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050" y="110103"/>
            <a:ext cx="2762595" cy="41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Pressures we face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484" y="541669"/>
            <a:ext cx="4991766" cy="235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demand for vital services in Nottingham has never been greater while, like all households, we must also deal with rising costs.</a:t>
            </a:r>
            <a:endParaRPr lang="en-US" sz="14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spend nearly two-thirds our budget </a:t>
            </a:r>
            <a:r>
              <a:rPr lang="en-US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looking after older people, protecting children and helping people who are homeless.</a:t>
            </a:r>
          </a:p>
        </p:txBody>
      </p:sp>
      <p:pic>
        <p:nvPicPr>
          <p:cNvPr id="5" name="Picture 4" descr="A chart of a budget&#10;&#10;Description automatically generated with medium confidence">
            <a:extLst>
              <a:ext uri="{FF2B5EF4-FFF2-40B4-BE49-F238E27FC236}">
                <a16:creationId xmlns:a16="http://schemas.microsoft.com/office/drawing/2014/main" id="{02489975-25B8-4EEC-95B8-92341AF8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618" b="13172"/>
          <a:stretch/>
        </p:blipFill>
        <p:spPr>
          <a:xfrm>
            <a:off x="1593850" y="1968500"/>
            <a:ext cx="3363384" cy="16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94C4-F55B-B2CE-9047-7EFF3A6A0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FBBF418-D022-0B51-E157-6152AFC47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108" y="139700"/>
            <a:ext cx="44220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proposals for consultation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95F1921-EC29-3BB2-0494-681C432B3A91}"/>
              </a:ext>
            </a:extLst>
          </p:cNvPr>
          <p:cNvSpPr txBox="1"/>
          <p:nvPr/>
        </p:nvSpPr>
        <p:spPr>
          <a:xfrm>
            <a:off x="226695" y="673100"/>
            <a:ext cx="4948555" cy="364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management of vacant posts through an initiative to manage vacancies more prudently.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Proposed saving = £4.928 million in 2025/26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costs and improve efficiency by streamlining layers of management and team sizes.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Proposed s</a:t>
            </a:r>
            <a:r>
              <a:rPr lang="en-GB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aving = £4.009 million in 2025/26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productivity and manage staffing budgets by reducing sickness rates and enhancing performance management.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Proposed saving = £1.222 million in 2025/26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endParaRPr lang="en-US" sz="14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10715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94C4-F55B-B2CE-9047-7EFF3A6A0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FBBF418-D022-0B51-E157-6152AFC47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108" y="139700"/>
            <a:ext cx="44220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proposals for consultation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95F1921-EC29-3BB2-0494-681C432B3A91}"/>
              </a:ext>
            </a:extLst>
          </p:cNvPr>
          <p:cNvSpPr txBox="1"/>
          <p:nvPr/>
        </p:nvSpPr>
        <p:spPr>
          <a:xfrm>
            <a:off x="232764" y="749300"/>
            <a:ext cx="4567555" cy="3216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commercial expertise to reduce third-party spending and improve procurement processes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Proposed saving = £500,000 in 2025/26</a:t>
            </a: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a council-wide IT review to rationalise applications, systems, licenses, and subscriptions, ensuring business continuity and cost savings.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Proposed saving = £100,000 in 2025/6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digital access through development of the website and digital forms, shifting demand to more efficient service delivery.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Proposed saving = £29,000 in 2025/26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endParaRPr lang="en-US" sz="14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2655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8263</TotalTime>
  <Words>631</Words>
  <Application>Microsoft Office PowerPoint</Application>
  <PresentationFormat>Custom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Arial MT</vt:lpstr>
      <vt:lpstr>Calibri</vt:lpstr>
      <vt:lpstr>Symbol</vt:lpstr>
      <vt:lpstr>Office Theme</vt:lpstr>
      <vt:lpstr>PowerPoint Presentation</vt:lpstr>
      <vt:lpstr>Our budget for 2025/26</vt:lpstr>
      <vt:lpstr>Our budget for 2025/26</vt:lpstr>
      <vt:lpstr>Our vision</vt:lpstr>
      <vt:lpstr>Our pledge</vt:lpstr>
      <vt:lpstr>How we spend our money</vt:lpstr>
      <vt:lpstr>Pressures we face</vt:lpstr>
      <vt:lpstr>Budget proposals for consultation</vt:lpstr>
      <vt:lpstr>Budget proposals for consultation</vt:lpstr>
      <vt:lpstr>Next steps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consultation public draft v5</dc:title>
  <dc:creator>NCC Digital</dc:creator>
  <cp:keywords>DAEwH2n-a2A,BADVa7WLyGA</cp:keywords>
  <cp:lastModifiedBy>Aaron Simpkin</cp:lastModifiedBy>
  <cp:revision>50</cp:revision>
  <dcterms:created xsi:type="dcterms:W3CDTF">2021-11-19T00:16:36Z</dcterms:created>
  <dcterms:modified xsi:type="dcterms:W3CDTF">2024-12-19T13:18:25Z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2021-11-19T00:00:00Z</vt:filetime>
  </property>
</Properties>
</file>