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1" r:id="rId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FF"/>
    <a:srgbClr val="333333"/>
    <a:srgbClr val="FF3300"/>
    <a:srgbClr val="B9B9B9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3" autoAdjust="0"/>
    <p:restoredTop sz="64698" autoAdjust="0"/>
  </p:normalViewPr>
  <p:slideViewPr>
    <p:cSldViewPr>
      <p:cViewPr varScale="1">
        <p:scale>
          <a:sx n="74" d="100"/>
          <a:sy n="74" d="100"/>
        </p:scale>
        <p:origin x="27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2130" y="-108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21878-0762-4153-955A-34830C875DDD}" type="datetimeFigureOut">
              <a:rPr lang="en-GB" smtClean="0"/>
              <a:pPr/>
              <a:t>27/02/2024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02D31-399E-474A-AEE1-026101332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961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15BB798-C52C-4A98-BA43-85557A73DCFC}" type="datetimeFigureOut">
              <a:rPr lang="en-GB"/>
              <a:pPr>
                <a:defRPr/>
              </a:pPr>
              <a:t>27/02/2024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B02EE63-789F-486A-9EFF-DA977E0496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39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02EE63-789F-486A-9EFF-DA977E0496F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92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3" y="6145213"/>
            <a:ext cx="144938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7620000" cy="29718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791200"/>
            <a:ext cx="6858000" cy="914400"/>
          </a:xfrm>
        </p:spPr>
        <p:txBody>
          <a:bodyPr anchor="b"/>
          <a:lstStyle>
            <a:lvl1pPr marL="0" indent="0">
              <a:defRPr b="1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9877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03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183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929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8088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9555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870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85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609600"/>
            <a:ext cx="203835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96265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89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6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61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08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71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221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6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35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Use this style for headers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8153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0"/>
            <a:endParaRPr lang="en-US" altLang="en-US"/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endParaRPr lang="en-US" altLang="en-US"/>
          </a:p>
        </p:txBody>
      </p:sp>
      <p:pic>
        <p:nvPicPr>
          <p:cNvPr id="1028" name="Picture 7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3" y="6145213"/>
            <a:ext cx="144938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rgbClr val="4C4C4C"/>
          </a:solidFill>
          <a:latin typeface="+mn-lt"/>
          <a:ea typeface="+mn-ea"/>
          <a:cs typeface="+mn-cs"/>
        </a:defRPr>
      </a:lvl1pPr>
      <a:lvl2pPr marL="762000" indent="-2286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rgbClr val="4C4C4C"/>
          </a:solidFill>
          <a:latin typeface="+mn-lt"/>
        </a:defRPr>
      </a:lvl2pPr>
      <a:lvl3pPr marL="1181100" indent="-228600" algn="l" rtl="0" eaLnBrk="0" fontAlgn="base" hangingPunct="0">
        <a:spcBef>
          <a:spcPct val="20000"/>
        </a:spcBef>
        <a:spcAft>
          <a:spcPct val="0"/>
        </a:spcAft>
        <a:buChar char="-"/>
        <a:defRPr sz="2200">
          <a:solidFill>
            <a:srgbClr val="4C4C4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15BC-3EFA-4861-8B52-C6ECEBA5D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1"/>
            <a:ext cx="8153400" cy="1143000"/>
          </a:xfrm>
        </p:spPr>
        <p:txBody>
          <a:bodyPr/>
          <a:lstStyle/>
          <a:p>
            <a:r>
              <a:rPr lang="en-GB" dirty="0"/>
              <a:t>Funding Consultation Feedback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773CA64-B8D7-43CC-A626-C7C988825B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370439"/>
              </p:ext>
            </p:extLst>
          </p:nvPr>
        </p:nvGraphicFramePr>
        <p:xfrm>
          <a:off x="381000" y="1066800"/>
          <a:ext cx="8458198" cy="4533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val="2943947551"/>
                    </a:ext>
                  </a:extLst>
                </a:gridCol>
                <a:gridCol w="1295398">
                  <a:extLst>
                    <a:ext uri="{9D8B030D-6E8A-4147-A177-3AD203B41FA5}">
                      <a16:colId xmlns:a16="http://schemas.microsoft.com/office/drawing/2014/main" val="2784554759"/>
                    </a:ext>
                  </a:extLst>
                </a:gridCol>
              </a:tblGrid>
              <a:tr h="48919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Response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098157"/>
                  </a:ext>
                </a:extLst>
              </a:tr>
              <a:tr h="844361">
                <a:tc>
                  <a:txBody>
                    <a:bodyPr/>
                    <a:lstStyle/>
                    <a:p>
                      <a:r>
                        <a:rPr lang="en-GB" dirty="0"/>
                        <a:t>Should we have different hourly rates for the different early years entitlements?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82% agreed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375284"/>
                  </a:ext>
                </a:extLst>
              </a:tr>
              <a:tr h="489193">
                <a:tc>
                  <a:txBody>
                    <a:bodyPr/>
                    <a:lstStyle/>
                    <a:p>
                      <a:r>
                        <a:rPr lang="en-GB" dirty="0"/>
                        <a:t>Should we redirect the flexibility supplement to the hourly base rate funding available?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91% agreed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10940"/>
                  </a:ext>
                </a:extLst>
              </a:tr>
              <a:tr h="489193">
                <a:tc>
                  <a:txBody>
                    <a:bodyPr/>
                    <a:lstStyle/>
                    <a:p>
                      <a:r>
                        <a:rPr lang="en-GB" dirty="0"/>
                        <a:t>Should we have a 3 &amp; 4 year old base rate with deprivation supplement for EYPP children?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91% agreed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560063"/>
                  </a:ext>
                </a:extLst>
              </a:tr>
              <a:tr h="489193">
                <a:tc>
                  <a:txBody>
                    <a:bodyPr/>
                    <a:lstStyle/>
                    <a:p>
                      <a:r>
                        <a:rPr lang="en-GB" dirty="0"/>
                        <a:t>Should we establish two separate base rates for the two different 2 year old entitlements, with a higher rate for disadvantaged 2’s?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82% agreed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68826"/>
                  </a:ext>
                </a:extLst>
              </a:tr>
              <a:tr h="489193">
                <a:tc>
                  <a:txBody>
                    <a:bodyPr/>
                    <a:lstStyle/>
                    <a:p>
                      <a:r>
                        <a:rPr lang="en-GB" dirty="0"/>
                        <a:t>Should we have a 9 months plus base rate with no supplements from September 2024?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82% agreed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488431"/>
                  </a:ext>
                </a:extLst>
              </a:tr>
              <a:tr h="489193">
                <a:tc>
                  <a:txBody>
                    <a:bodyPr/>
                    <a:lstStyle/>
                    <a:p>
                      <a:r>
                        <a:rPr lang="en-GB" dirty="0"/>
                        <a:t>Should we extend the existing SEN Inclusion Fund criteria down to all children accessing early years entitlements?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97% agreed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164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73446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11576</TotalTime>
  <Words>127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Blank Presentation</vt:lpstr>
      <vt:lpstr>Funding Consultation Feedback</vt:lpstr>
    </vt:vector>
  </TitlesOfParts>
  <Company>Purple Circle Design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Fisk</dc:creator>
  <cp:lastModifiedBy>Katherine Crossley</cp:lastModifiedBy>
  <cp:revision>801</cp:revision>
  <cp:lastPrinted>2024-02-20T14:34:30Z</cp:lastPrinted>
  <dcterms:created xsi:type="dcterms:W3CDTF">2006-08-15T09:19:40Z</dcterms:created>
  <dcterms:modified xsi:type="dcterms:W3CDTF">2024-02-27T15:31:24Z</dcterms:modified>
</cp:coreProperties>
</file>