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32" r:id="rId2"/>
    <p:sldMasterId id="2147483756" r:id="rId3"/>
    <p:sldMasterId id="2147483768" r:id="rId4"/>
    <p:sldMasterId id="2147483773" r:id="rId5"/>
    <p:sldMasterId id="2147483785" r:id="rId6"/>
  </p:sldMasterIdLst>
  <p:notesMasterIdLst>
    <p:notesMasterId r:id="rId94"/>
  </p:notesMasterIdLst>
  <p:handoutMasterIdLst>
    <p:handoutMasterId r:id="rId95"/>
  </p:handoutMasterIdLst>
  <p:sldIdLst>
    <p:sldId id="318" r:id="rId7"/>
    <p:sldId id="327" r:id="rId8"/>
    <p:sldId id="446" r:id="rId9"/>
    <p:sldId id="360" r:id="rId10"/>
    <p:sldId id="445" r:id="rId11"/>
    <p:sldId id="456" r:id="rId12"/>
    <p:sldId id="462" r:id="rId13"/>
    <p:sldId id="459" r:id="rId14"/>
    <p:sldId id="460" r:id="rId15"/>
    <p:sldId id="463" r:id="rId16"/>
    <p:sldId id="465" r:id="rId17"/>
    <p:sldId id="466" r:id="rId18"/>
    <p:sldId id="464" r:id="rId19"/>
    <p:sldId id="546" r:id="rId20"/>
    <p:sldId id="467" r:id="rId21"/>
    <p:sldId id="468" r:id="rId22"/>
    <p:sldId id="469" r:id="rId23"/>
    <p:sldId id="471" r:id="rId24"/>
    <p:sldId id="470" r:id="rId25"/>
    <p:sldId id="472" r:id="rId26"/>
    <p:sldId id="455" r:id="rId27"/>
    <p:sldId id="474" r:id="rId28"/>
    <p:sldId id="461" r:id="rId29"/>
    <p:sldId id="458" r:id="rId30"/>
    <p:sldId id="487" r:id="rId31"/>
    <p:sldId id="514" r:id="rId32"/>
    <p:sldId id="515" r:id="rId33"/>
    <p:sldId id="516" r:id="rId34"/>
    <p:sldId id="517" r:id="rId35"/>
    <p:sldId id="518" r:id="rId36"/>
    <p:sldId id="519" r:id="rId37"/>
    <p:sldId id="520" r:id="rId38"/>
    <p:sldId id="521" r:id="rId39"/>
    <p:sldId id="522" r:id="rId40"/>
    <p:sldId id="523" r:id="rId41"/>
    <p:sldId id="524" r:id="rId42"/>
    <p:sldId id="525" r:id="rId43"/>
    <p:sldId id="526" r:id="rId44"/>
    <p:sldId id="527" r:id="rId45"/>
    <p:sldId id="528" r:id="rId46"/>
    <p:sldId id="449" r:id="rId47"/>
    <p:sldId id="529" r:id="rId48"/>
    <p:sldId id="450" r:id="rId49"/>
    <p:sldId id="476" r:id="rId50"/>
    <p:sldId id="504" r:id="rId51"/>
    <p:sldId id="478" r:id="rId52"/>
    <p:sldId id="452" r:id="rId53"/>
    <p:sldId id="451" r:id="rId54"/>
    <p:sldId id="475" r:id="rId55"/>
    <p:sldId id="416" r:id="rId56"/>
    <p:sldId id="498" r:id="rId57"/>
    <p:sldId id="505" r:id="rId58"/>
    <p:sldId id="499" r:id="rId59"/>
    <p:sldId id="492" r:id="rId60"/>
    <p:sldId id="493" r:id="rId61"/>
    <p:sldId id="500" r:id="rId62"/>
    <p:sldId id="503" r:id="rId63"/>
    <p:sldId id="477" r:id="rId64"/>
    <p:sldId id="502" r:id="rId65"/>
    <p:sldId id="488" r:id="rId66"/>
    <p:sldId id="506" r:id="rId67"/>
    <p:sldId id="489" r:id="rId68"/>
    <p:sldId id="513" r:id="rId69"/>
    <p:sldId id="509" r:id="rId70"/>
    <p:sldId id="510" r:id="rId71"/>
    <p:sldId id="511" r:id="rId72"/>
    <p:sldId id="512" r:id="rId73"/>
    <p:sldId id="507" r:id="rId74"/>
    <p:sldId id="530" r:id="rId75"/>
    <p:sldId id="532" r:id="rId76"/>
    <p:sldId id="531" r:id="rId77"/>
    <p:sldId id="545" r:id="rId78"/>
    <p:sldId id="533" r:id="rId79"/>
    <p:sldId id="534" r:id="rId80"/>
    <p:sldId id="535" r:id="rId81"/>
    <p:sldId id="536" r:id="rId82"/>
    <p:sldId id="537" r:id="rId83"/>
    <p:sldId id="538" r:id="rId84"/>
    <p:sldId id="539" r:id="rId85"/>
    <p:sldId id="540" r:id="rId86"/>
    <p:sldId id="541" r:id="rId87"/>
    <p:sldId id="542" r:id="rId88"/>
    <p:sldId id="543" r:id="rId89"/>
    <p:sldId id="544" r:id="rId90"/>
    <p:sldId id="368" r:id="rId91"/>
    <p:sldId id="349" r:id="rId92"/>
    <p:sldId id="369" r:id="rId93"/>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808080"/>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0" autoAdjust="0"/>
    <p:restoredTop sz="79880" autoAdjust="0"/>
  </p:normalViewPr>
  <p:slideViewPr>
    <p:cSldViewPr>
      <p:cViewPr>
        <p:scale>
          <a:sx n="75" d="100"/>
          <a:sy n="75" d="100"/>
        </p:scale>
        <p:origin x="-1522" y="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3499"/>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2000"/>
            </a:pPr>
            <a:r>
              <a:rPr lang="en-GB" sz="2000" baseline="0" dirty="0" smtClean="0"/>
              <a:t>Use of bed and breakfast and average cost per placement</a:t>
            </a:r>
            <a:endParaRPr lang="en-GB" sz="2000" dirty="0"/>
          </a:p>
        </c:rich>
      </c:tx>
      <c:layout>
        <c:manualLayout>
          <c:xMode val="edge"/>
          <c:yMode val="edge"/>
          <c:x val="0.12281255868325347"/>
          <c:y val="1.3227696922564159E-2"/>
        </c:manualLayout>
      </c:layout>
      <c:overlay val="0"/>
    </c:title>
    <c:autoTitleDeleted val="0"/>
    <c:plotArea>
      <c:layout>
        <c:manualLayout>
          <c:layoutTarget val="inner"/>
          <c:xMode val="edge"/>
          <c:yMode val="edge"/>
          <c:x val="7.6225866586912827E-2"/>
          <c:y val="0.14678839342889985"/>
          <c:w val="0.71946005484987263"/>
          <c:h val="0.74706611546085522"/>
        </c:manualLayout>
      </c:layout>
      <c:barChart>
        <c:barDir val="col"/>
        <c:grouping val="clustered"/>
        <c:varyColors val="0"/>
        <c:ser>
          <c:idx val="0"/>
          <c:order val="0"/>
          <c:tx>
            <c:strRef>
              <c:f>Sheet1!$K$18</c:f>
              <c:strCache>
                <c:ptCount val="1"/>
                <c:pt idx="0">
                  <c:v>Placements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Sheet1!$J$19:$J$21</c:f>
              <c:strCache>
                <c:ptCount val="3"/>
                <c:pt idx="0">
                  <c:v>2014-15</c:v>
                </c:pt>
                <c:pt idx="1">
                  <c:v>2015-16</c:v>
                </c:pt>
                <c:pt idx="2">
                  <c:v>2016-17</c:v>
                </c:pt>
              </c:strCache>
            </c:strRef>
          </c:cat>
          <c:val>
            <c:numRef>
              <c:f>Sheet1!$K$19:$K$21</c:f>
              <c:numCache>
                <c:formatCode>0</c:formatCode>
                <c:ptCount val="3"/>
                <c:pt idx="0">
                  <c:v>58</c:v>
                </c:pt>
                <c:pt idx="1">
                  <c:v>317</c:v>
                </c:pt>
                <c:pt idx="2">
                  <c:v>804</c:v>
                </c:pt>
              </c:numCache>
            </c:numRef>
          </c:val>
        </c:ser>
        <c:ser>
          <c:idx val="1"/>
          <c:order val="1"/>
          <c:tx>
            <c:strRef>
              <c:f>Sheet1!$M$18</c:f>
              <c:strCache>
                <c:ptCount val="1"/>
                <c:pt idx="0">
                  <c:v>Average cost per placement</c:v>
                </c:pt>
              </c:strCache>
            </c:strRef>
          </c:tx>
          <c:invertIfNegative val="0"/>
          <c:dLbls>
            <c:dLbl>
              <c:idx val="1"/>
              <c:layout>
                <c:manualLayout>
                  <c:x val="-4.3398629925693261E-3"/>
                  <c:y val="-1.1202379887493206E-2"/>
                </c:manualLayout>
              </c:layout>
              <c:showLegendKey val="0"/>
              <c:showVal val="1"/>
              <c:showCatName val="0"/>
              <c:showSerName val="0"/>
              <c:showPercent val="0"/>
              <c:showBubbleSize val="0"/>
            </c:dLbl>
            <c:numFmt formatCode="_(&quot;£&quot;* #,##0_);_(&quot;£&quot;* \(#,##0\);_(&quot;£&quot;* &quot;-&quot;_);_(@_)" sourceLinked="0"/>
            <c:txPr>
              <a:bodyPr/>
              <a:lstStyle/>
              <a:p>
                <a:pPr>
                  <a:defRPr sz="1600"/>
                </a:pPr>
                <a:endParaRPr lang="en-US"/>
              </a:p>
            </c:txPr>
            <c:showLegendKey val="0"/>
            <c:showVal val="1"/>
            <c:showCatName val="0"/>
            <c:showSerName val="0"/>
            <c:showPercent val="0"/>
            <c:showBubbleSize val="0"/>
            <c:showLeaderLines val="0"/>
          </c:dLbls>
          <c:cat>
            <c:strRef>
              <c:f>Sheet1!$J$19:$J$21</c:f>
              <c:strCache>
                <c:ptCount val="3"/>
                <c:pt idx="0">
                  <c:v>2014-15</c:v>
                </c:pt>
                <c:pt idx="1">
                  <c:v>2015-16</c:v>
                </c:pt>
                <c:pt idx="2">
                  <c:v>2016-17</c:v>
                </c:pt>
              </c:strCache>
            </c:strRef>
          </c:cat>
          <c:val>
            <c:numRef>
              <c:f>Sheet1!$M$19:$M$21</c:f>
              <c:numCache>
                <c:formatCode>"£"#,##0.00_);[Red]\("£"#,##0.00\)</c:formatCode>
                <c:ptCount val="3"/>
                <c:pt idx="0">
                  <c:v>337.1</c:v>
                </c:pt>
                <c:pt idx="1">
                  <c:v>345.89</c:v>
                </c:pt>
                <c:pt idx="2" formatCode="&quot;£&quot;#,##0">
                  <c:v>721.3930348258707</c:v>
                </c:pt>
              </c:numCache>
            </c:numRef>
          </c:val>
        </c:ser>
        <c:dLbls>
          <c:showLegendKey val="0"/>
          <c:showVal val="0"/>
          <c:showCatName val="0"/>
          <c:showSerName val="0"/>
          <c:showPercent val="0"/>
          <c:showBubbleSize val="0"/>
        </c:dLbls>
        <c:gapWidth val="150"/>
        <c:axId val="34626560"/>
        <c:axId val="34662272"/>
      </c:barChart>
      <c:catAx>
        <c:axId val="34626560"/>
        <c:scaling>
          <c:orientation val="minMax"/>
        </c:scaling>
        <c:delete val="0"/>
        <c:axPos val="b"/>
        <c:majorTickMark val="out"/>
        <c:minorTickMark val="none"/>
        <c:tickLblPos val="nextTo"/>
        <c:txPr>
          <a:bodyPr/>
          <a:lstStyle/>
          <a:p>
            <a:pPr>
              <a:defRPr sz="1800"/>
            </a:pPr>
            <a:endParaRPr lang="en-US"/>
          </a:p>
        </c:txPr>
        <c:crossAx val="34662272"/>
        <c:crosses val="autoZero"/>
        <c:auto val="1"/>
        <c:lblAlgn val="ctr"/>
        <c:lblOffset val="100"/>
        <c:noMultiLvlLbl val="0"/>
      </c:catAx>
      <c:valAx>
        <c:axId val="34662272"/>
        <c:scaling>
          <c:orientation val="minMax"/>
        </c:scaling>
        <c:delete val="0"/>
        <c:axPos val="l"/>
        <c:majorGridlines/>
        <c:numFmt formatCode="0" sourceLinked="1"/>
        <c:majorTickMark val="out"/>
        <c:minorTickMark val="none"/>
        <c:tickLblPos val="nextTo"/>
        <c:txPr>
          <a:bodyPr/>
          <a:lstStyle/>
          <a:p>
            <a:pPr>
              <a:defRPr sz="1600"/>
            </a:pPr>
            <a:endParaRPr lang="en-US"/>
          </a:p>
        </c:txPr>
        <c:crossAx val="34626560"/>
        <c:crosses val="autoZero"/>
        <c:crossBetween val="between"/>
      </c:valAx>
    </c:plotArea>
    <c:legend>
      <c:legendPos val="r"/>
      <c:legendEntry>
        <c:idx val="0"/>
        <c:txPr>
          <a:bodyPr/>
          <a:lstStyle/>
          <a:p>
            <a:pPr>
              <a:defRPr sz="1800"/>
            </a:pPr>
            <a:endParaRPr lang="en-US"/>
          </a:p>
        </c:txPr>
      </c:legendEntry>
      <c:legendEntry>
        <c:idx val="1"/>
        <c:txPr>
          <a:bodyPr/>
          <a:lstStyle/>
          <a:p>
            <a:pPr>
              <a:defRPr sz="1800"/>
            </a:pPr>
            <a:endParaRPr lang="en-US"/>
          </a:p>
        </c:txPr>
      </c:legendEntry>
      <c:layout>
        <c:manualLayout>
          <c:xMode val="edge"/>
          <c:yMode val="edge"/>
          <c:x val="0.79980986147936139"/>
          <c:y val="0.21727795271724534"/>
          <c:w val="0.18523687509588282"/>
          <c:h val="0.36769323593331815"/>
        </c:manualLayout>
      </c:layout>
      <c:overlay val="0"/>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125264365853897E-2"/>
          <c:y val="7.2530369246954662E-2"/>
          <c:w val="0.62686419419390937"/>
          <c:h val="0.83227590476833846"/>
        </c:manualLayout>
      </c:layout>
      <c:barChart>
        <c:barDir val="col"/>
        <c:grouping val="clustered"/>
        <c:varyColors val="0"/>
        <c:ser>
          <c:idx val="0"/>
          <c:order val="0"/>
          <c:tx>
            <c:strRef>
              <c:f>'BRE tenure'!$A$10</c:f>
              <c:strCache>
                <c:ptCount val="1"/>
                <c:pt idx="0">
                  <c:v>social housing</c:v>
                </c:pt>
              </c:strCache>
            </c:strRef>
          </c:tx>
          <c:spPr>
            <a:solidFill>
              <a:srgbClr val="00B050"/>
            </a:solidFill>
          </c:spPr>
          <c:invertIfNegative val="0"/>
          <c:cat>
            <c:strRef>
              <c:f>'BRE tenure'!$B$9:$E$9</c:f>
              <c:strCache>
                <c:ptCount val="4"/>
                <c:pt idx="0">
                  <c:v>1991 (Census)</c:v>
                </c:pt>
                <c:pt idx="1">
                  <c:v>2001 (Census)</c:v>
                </c:pt>
                <c:pt idx="2">
                  <c:v>2011 (Census)</c:v>
                </c:pt>
                <c:pt idx="3">
                  <c:v>2016 (BRE)</c:v>
                </c:pt>
              </c:strCache>
            </c:strRef>
          </c:cat>
          <c:val>
            <c:numRef>
              <c:f>'BRE tenure'!$B$10:$E$10</c:f>
              <c:numCache>
                <c:formatCode>General</c:formatCode>
                <c:ptCount val="4"/>
                <c:pt idx="0">
                  <c:v>41907</c:v>
                </c:pt>
                <c:pt idx="1">
                  <c:v>38790</c:v>
                </c:pt>
                <c:pt idx="2">
                  <c:v>37486</c:v>
                </c:pt>
                <c:pt idx="3">
                  <c:v>35619</c:v>
                </c:pt>
              </c:numCache>
            </c:numRef>
          </c:val>
        </c:ser>
        <c:ser>
          <c:idx val="1"/>
          <c:order val="1"/>
          <c:tx>
            <c:strRef>
              <c:f>'BRE tenure'!$A$11</c:f>
              <c:strCache>
                <c:ptCount val="1"/>
                <c:pt idx="0">
                  <c:v>private rented sector</c:v>
                </c:pt>
              </c:strCache>
            </c:strRef>
          </c:tx>
          <c:spPr>
            <a:solidFill>
              <a:srgbClr val="FF9900"/>
            </a:solidFill>
          </c:spPr>
          <c:invertIfNegative val="0"/>
          <c:trendline>
            <c:trendlineType val="linear"/>
            <c:dispRSqr val="0"/>
            <c:dispEq val="0"/>
          </c:trendline>
          <c:cat>
            <c:strRef>
              <c:f>'BRE tenure'!$B$9:$E$9</c:f>
              <c:strCache>
                <c:ptCount val="4"/>
                <c:pt idx="0">
                  <c:v>1991 (Census)</c:v>
                </c:pt>
                <c:pt idx="1">
                  <c:v>2001 (Census)</c:v>
                </c:pt>
                <c:pt idx="2">
                  <c:v>2011 (Census)</c:v>
                </c:pt>
                <c:pt idx="3">
                  <c:v>2016 (BRE)</c:v>
                </c:pt>
              </c:strCache>
            </c:strRef>
          </c:cat>
          <c:val>
            <c:numRef>
              <c:f>'BRE tenure'!$B$11:$E$11</c:f>
              <c:numCache>
                <c:formatCode>General</c:formatCode>
                <c:ptCount val="4"/>
                <c:pt idx="0">
                  <c:v>10700</c:v>
                </c:pt>
                <c:pt idx="1">
                  <c:v>19259</c:v>
                </c:pt>
                <c:pt idx="2">
                  <c:v>27300</c:v>
                </c:pt>
                <c:pt idx="3">
                  <c:v>43364</c:v>
                </c:pt>
              </c:numCache>
            </c:numRef>
          </c:val>
        </c:ser>
        <c:ser>
          <c:idx val="2"/>
          <c:order val="2"/>
          <c:tx>
            <c:strRef>
              <c:f>'BRE tenure'!$A$12</c:f>
              <c:strCache>
                <c:ptCount val="1"/>
                <c:pt idx="0">
                  <c:v>owner occupier</c:v>
                </c:pt>
              </c:strCache>
            </c:strRef>
          </c:tx>
          <c:spPr>
            <a:solidFill>
              <a:srgbClr val="8CCAFE"/>
            </a:solidFill>
          </c:spPr>
          <c:invertIfNegative val="0"/>
          <c:cat>
            <c:strRef>
              <c:f>'BRE tenure'!$B$9:$E$9</c:f>
              <c:strCache>
                <c:ptCount val="4"/>
                <c:pt idx="0">
                  <c:v>1991 (Census)</c:v>
                </c:pt>
                <c:pt idx="1">
                  <c:v>2001 (Census)</c:v>
                </c:pt>
                <c:pt idx="2">
                  <c:v>2011 (Census)</c:v>
                </c:pt>
                <c:pt idx="3">
                  <c:v>2016 (BRE)</c:v>
                </c:pt>
              </c:strCache>
            </c:strRef>
          </c:cat>
          <c:val>
            <c:numRef>
              <c:f>'BRE tenure'!$B$12:$E$12</c:f>
              <c:numCache>
                <c:formatCode>General</c:formatCode>
                <c:ptCount val="4"/>
                <c:pt idx="0">
                  <c:v>56694</c:v>
                </c:pt>
                <c:pt idx="1">
                  <c:v>58063</c:v>
                </c:pt>
                <c:pt idx="2">
                  <c:v>56867</c:v>
                </c:pt>
                <c:pt idx="3">
                  <c:v>56416</c:v>
                </c:pt>
              </c:numCache>
            </c:numRef>
          </c:val>
        </c:ser>
        <c:dLbls>
          <c:showLegendKey val="0"/>
          <c:showVal val="0"/>
          <c:showCatName val="0"/>
          <c:showSerName val="0"/>
          <c:showPercent val="0"/>
          <c:showBubbleSize val="0"/>
        </c:dLbls>
        <c:gapWidth val="150"/>
        <c:axId val="143370112"/>
        <c:axId val="143371648"/>
      </c:barChart>
      <c:catAx>
        <c:axId val="143370112"/>
        <c:scaling>
          <c:orientation val="minMax"/>
        </c:scaling>
        <c:delete val="0"/>
        <c:axPos val="b"/>
        <c:majorTickMark val="out"/>
        <c:minorTickMark val="none"/>
        <c:tickLblPos val="nextTo"/>
        <c:txPr>
          <a:bodyPr/>
          <a:lstStyle/>
          <a:p>
            <a:pPr>
              <a:defRPr sz="1600"/>
            </a:pPr>
            <a:endParaRPr lang="en-US"/>
          </a:p>
        </c:txPr>
        <c:crossAx val="143371648"/>
        <c:crosses val="autoZero"/>
        <c:auto val="1"/>
        <c:lblAlgn val="ctr"/>
        <c:lblOffset val="100"/>
        <c:noMultiLvlLbl val="0"/>
      </c:catAx>
      <c:valAx>
        <c:axId val="143371648"/>
        <c:scaling>
          <c:orientation val="minMax"/>
          <c:max val="60000"/>
        </c:scaling>
        <c:delete val="0"/>
        <c:axPos val="l"/>
        <c:majorGridlines/>
        <c:numFmt formatCode="General" sourceLinked="1"/>
        <c:majorTickMark val="out"/>
        <c:minorTickMark val="none"/>
        <c:tickLblPos val="nextTo"/>
        <c:txPr>
          <a:bodyPr/>
          <a:lstStyle/>
          <a:p>
            <a:pPr>
              <a:defRPr sz="1600"/>
            </a:pPr>
            <a:endParaRPr lang="en-US"/>
          </a:p>
        </c:txPr>
        <c:crossAx val="143370112"/>
        <c:crosses val="autoZero"/>
        <c:crossBetween val="between"/>
      </c:valAx>
      <c:spPr>
        <a:ln w="19050">
          <a:solidFill>
            <a:schemeClr val="tx1"/>
          </a:solidFill>
        </a:ln>
      </c:spPr>
    </c:plotArea>
    <c:legend>
      <c:legendPos val="r"/>
      <c:layout>
        <c:manualLayout>
          <c:xMode val="edge"/>
          <c:yMode val="edge"/>
          <c:x val="0.71801224846894141"/>
          <c:y val="0.13928559219915737"/>
          <c:w val="0.26532108486439193"/>
          <c:h val="0.64002760377052126"/>
        </c:manualLayout>
      </c:layout>
      <c:overlay val="0"/>
      <c:txPr>
        <a:bodyPr/>
        <a:lstStyle/>
        <a:p>
          <a:pPr>
            <a:defRPr sz="1600"/>
          </a:pPr>
          <a:endParaRPr lang="en-US"/>
        </a:p>
      </c:txPr>
    </c:legend>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D7CB3E-CB70-4C0D-A7DF-7B81E2663BD4}"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31584859-EB1F-4517-B940-FE7115D1620F}">
      <dgm:prSet custT="1"/>
      <dgm:spPr/>
      <dgm:t>
        <a:bodyPr/>
        <a:lstStyle/>
        <a:p>
          <a:pPr rtl="0"/>
          <a:r>
            <a:rPr lang="en-GB" sz="2200" b="1" dirty="0" smtClean="0"/>
            <a:t>Rough Sleeping </a:t>
          </a:r>
          <a:endParaRPr lang="en-GB" sz="2200" dirty="0"/>
        </a:p>
      </dgm:t>
    </dgm:pt>
    <dgm:pt modelId="{F722D17A-8AF2-4C69-9074-604D2FF4CF89}" type="parTrans" cxnId="{F07C6270-0146-4334-AF33-CB97B29BF752}">
      <dgm:prSet/>
      <dgm:spPr/>
      <dgm:t>
        <a:bodyPr/>
        <a:lstStyle/>
        <a:p>
          <a:endParaRPr lang="en-GB"/>
        </a:p>
      </dgm:t>
    </dgm:pt>
    <dgm:pt modelId="{40E2B6C6-D812-41EF-A6CB-828F3B74AC88}" type="sibTrans" cxnId="{F07C6270-0146-4334-AF33-CB97B29BF752}">
      <dgm:prSet/>
      <dgm:spPr/>
      <dgm:t>
        <a:bodyPr/>
        <a:lstStyle/>
        <a:p>
          <a:endParaRPr lang="en-GB"/>
        </a:p>
      </dgm:t>
    </dgm:pt>
    <dgm:pt modelId="{9619968C-E181-442D-938C-9AE834B89166}" type="pres">
      <dgm:prSet presAssocID="{B5D7CB3E-CB70-4C0D-A7DF-7B81E2663BD4}" presName="compositeShape" presStyleCnt="0">
        <dgm:presLayoutVars>
          <dgm:chMax val="7"/>
          <dgm:dir/>
          <dgm:resizeHandles val="exact"/>
        </dgm:presLayoutVars>
      </dgm:prSet>
      <dgm:spPr/>
      <dgm:t>
        <a:bodyPr/>
        <a:lstStyle/>
        <a:p>
          <a:endParaRPr lang="en-GB"/>
        </a:p>
      </dgm:t>
    </dgm:pt>
    <dgm:pt modelId="{4F0D0584-3B15-4A82-837B-3F19E859B117}" type="pres">
      <dgm:prSet presAssocID="{31584859-EB1F-4517-B940-FE7115D1620F}" presName="circ1TxSh" presStyleLbl="vennNode1" presStyleIdx="0" presStyleCnt="1" custLinFactNeighborX="-7692" custLinFactNeighborY="-3846"/>
      <dgm:spPr/>
      <dgm:t>
        <a:bodyPr/>
        <a:lstStyle/>
        <a:p>
          <a:endParaRPr lang="en-GB"/>
        </a:p>
      </dgm:t>
    </dgm:pt>
  </dgm:ptLst>
  <dgm:cxnLst>
    <dgm:cxn modelId="{B1C32DB4-027D-49EF-BAD6-F8D9C6FA279B}" type="presOf" srcId="{B5D7CB3E-CB70-4C0D-A7DF-7B81E2663BD4}" destId="{9619968C-E181-442D-938C-9AE834B89166}" srcOrd="0" destOrd="0" presId="urn:microsoft.com/office/officeart/2005/8/layout/venn1"/>
    <dgm:cxn modelId="{F07C6270-0146-4334-AF33-CB97B29BF752}" srcId="{B5D7CB3E-CB70-4C0D-A7DF-7B81E2663BD4}" destId="{31584859-EB1F-4517-B940-FE7115D1620F}" srcOrd="0" destOrd="0" parTransId="{F722D17A-8AF2-4C69-9074-604D2FF4CF89}" sibTransId="{40E2B6C6-D812-41EF-A6CB-828F3B74AC88}"/>
    <dgm:cxn modelId="{6DACF110-04E5-4B47-B150-4034D7A7FC77}" type="presOf" srcId="{31584859-EB1F-4517-B940-FE7115D1620F}" destId="{4F0D0584-3B15-4A82-837B-3F19E859B117}" srcOrd="0" destOrd="0" presId="urn:microsoft.com/office/officeart/2005/8/layout/venn1"/>
    <dgm:cxn modelId="{101F1A85-3AD8-4818-94C8-53330E1756C7}" type="presParOf" srcId="{9619968C-E181-442D-938C-9AE834B89166}" destId="{4F0D0584-3B15-4A82-837B-3F19E859B11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A476DB-69BC-427F-9D1D-4362E720439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31640336-0238-468C-8333-8CDFE94082F0}">
      <dgm:prSet custT="1"/>
      <dgm:spPr>
        <a:solidFill>
          <a:srgbClr val="FF0000">
            <a:alpha val="50000"/>
          </a:srgbClr>
        </a:solidFill>
      </dgm:spPr>
      <dgm:t>
        <a:bodyPr/>
        <a:lstStyle/>
        <a:p>
          <a:pPr rtl="0"/>
          <a:r>
            <a:rPr lang="en-GB" sz="2200" b="1" dirty="0" smtClean="0"/>
            <a:t>Reactive B&amp;B use and spend</a:t>
          </a:r>
          <a:endParaRPr lang="en-GB" sz="2200" dirty="0"/>
        </a:p>
      </dgm:t>
    </dgm:pt>
    <dgm:pt modelId="{307B7BCF-2F58-46A5-84C0-2A2225FF70AB}" type="parTrans" cxnId="{962116C5-7002-4121-8E4D-332F741B079C}">
      <dgm:prSet/>
      <dgm:spPr/>
      <dgm:t>
        <a:bodyPr/>
        <a:lstStyle/>
        <a:p>
          <a:endParaRPr lang="en-GB"/>
        </a:p>
      </dgm:t>
    </dgm:pt>
    <dgm:pt modelId="{AEF7B68A-33E6-4928-954B-38FAF77F8D6F}" type="sibTrans" cxnId="{962116C5-7002-4121-8E4D-332F741B079C}">
      <dgm:prSet/>
      <dgm:spPr/>
      <dgm:t>
        <a:bodyPr/>
        <a:lstStyle/>
        <a:p>
          <a:endParaRPr lang="en-GB"/>
        </a:p>
      </dgm:t>
    </dgm:pt>
    <dgm:pt modelId="{5F5138F0-2061-4D2F-A6C5-05F579DCBD92}" type="pres">
      <dgm:prSet presAssocID="{9CA476DB-69BC-427F-9D1D-4362E720439A}" presName="compositeShape" presStyleCnt="0">
        <dgm:presLayoutVars>
          <dgm:chMax val="7"/>
          <dgm:dir/>
          <dgm:resizeHandles val="exact"/>
        </dgm:presLayoutVars>
      </dgm:prSet>
      <dgm:spPr/>
      <dgm:t>
        <a:bodyPr/>
        <a:lstStyle/>
        <a:p>
          <a:endParaRPr lang="en-GB"/>
        </a:p>
      </dgm:t>
    </dgm:pt>
    <dgm:pt modelId="{8206BFCF-16C3-44FD-A6E1-6D7AD9F85ACB}" type="pres">
      <dgm:prSet presAssocID="{31640336-0238-468C-8333-8CDFE94082F0}" presName="circ1TxSh" presStyleLbl="vennNode1" presStyleIdx="0" presStyleCnt="1" custLinFactNeighborX="-4401"/>
      <dgm:spPr/>
      <dgm:t>
        <a:bodyPr/>
        <a:lstStyle/>
        <a:p>
          <a:endParaRPr lang="en-GB"/>
        </a:p>
      </dgm:t>
    </dgm:pt>
  </dgm:ptLst>
  <dgm:cxnLst>
    <dgm:cxn modelId="{398AD60F-1ADC-4A98-8896-85067D7941E3}" type="presOf" srcId="{9CA476DB-69BC-427F-9D1D-4362E720439A}" destId="{5F5138F0-2061-4D2F-A6C5-05F579DCBD92}" srcOrd="0" destOrd="0" presId="urn:microsoft.com/office/officeart/2005/8/layout/venn1"/>
    <dgm:cxn modelId="{962116C5-7002-4121-8E4D-332F741B079C}" srcId="{9CA476DB-69BC-427F-9D1D-4362E720439A}" destId="{31640336-0238-468C-8333-8CDFE94082F0}" srcOrd="0" destOrd="0" parTransId="{307B7BCF-2F58-46A5-84C0-2A2225FF70AB}" sibTransId="{AEF7B68A-33E6-4928-954B-38FAF77F8D6F}"/>
    <dgm:cxn modelId="{6A2C1023-42CA-43E1-9E47-CC3F9173DFE1}" type="presOf" srcId="{31640336-0238-468C-8333-8CDFE94082F0}" destId="{8206BFCF-16C3-44FD-A6E1-6D7AD9F85ACB}" srcOrd="0" destOrd="0" presId="urn:microsoft.com/office/officeart/2005/8/layout/venn1"/>
    <dgm:cxn modelId="{33B53543-7D3F-44DB-AD55-07973E9001B1}" type="presParOf" srcId="{5F5138F0-2061-4D2F-A6C5-05F579DCBD92}" destId="{8206BFCF-16C3-44FD-A6E1-6D7AD9F85ACB}"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F00F60-F153-4C89-8847-982441A94E8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5234570F-D89F-4BDC-A423-D7B0928C7377}">
      <dgm:prSet/>
      <dgm:spPr>
        <a:solidFill>
          <a:srgbClr val="FF0000">
            <a:alpha val="50000"/>
          </a:srgbClr>
        </a:solidFill>
      </dgm:spPr>
      <dgm:t>
        <a:bodyPr/>
        <a:lstStyle/>
        <a:p>
          <a:pPr rtl="0"/>
          <a:r>
            <a:rPr lang="en-GB" b="1" dirty="0" smtClean="0"/>
            <a:t>Funding pressures &amp; £445k pa HRS saving</a:t>
          </a:r>
          <a:endParaRPr lang="en-GB" dirty="0"/>
        </a:p>
      </dgm:t>
    </dgm:pt>
    <dgm:pt modelId="{800A95A4-2C39-4FD0-855F-EECF7804FB95}" type="parTrans" cxnId="{D793B515-0B7E-4B91-95CE-BBC9D7793A67}">
      <dgm:prSet/>
      <dgm:spPr/>
      <dgm:t>
        <a:bodyPr/>
        <a:lstStyle/>
        <a:p>
          <a:endParaRPr lang="en-GB"/>
        </a:p>
      </dgm:t>
    </dgm:pt>
    <dgm:pt modelId="{E8A89741-8861-4BF2-B536-83C6858DBF84}" type="sibTrans" cxnId="{D793B515-0B7E-4B91-95CE-BBC9D7793A67}">
      <dgm:prSet/>
      <dgm:spPr/>
      <dgm:t>
        <a:bodyPr/>
        <a:lstStyle/>
        <a:p>
          <a:endParaRPr lang="en-GB"/>
        </a:p>
      </dgm:t>
    </dgm:pt>
    <dgm:pt modelId="{D28CF2A2-E0BA-4FF7-8243-031CD336C886}" type="pres">
      <dgm:prSet presAssocID="{E0F00F60-F153-4C89-8847-982441A94E85}" presName="compositeShape" presStyleCnt="0">
        <dgm:presLayoutVars>
          <dgm:chMax val="7"/>
          <dgm:dir/>
          <dgm:resizeHandles val="exact"/>
        </dgm:presLayoutVars>
      </dgm:prSet>
      <dgm:spPr/>
      <dgm:t>
        <a:bodyPr/>
        <a:lstStyle/>
        <a:p>
          <a:endParaRPr lang="en-GB"/>
        </a:p>
      </dgm:t>
    </dgm:pt>
    <dgm:pt modelId="{36639A5A-22C8-4274-B1C5-3D515A05F86D}" type="pres">
      <dgm:prSet presAssocID="{5234570F-D89F-4BDC-A423-D7B0928C7377}" presName="circ1TxSh" presStyleLbl="vennNode1" presStyleIdx="0" presStyleCnt="1"/>
      <dgm:spPr/>
      <dgm:t>
        <a:bodyPr/>
        <a:lstStyle/>
        <a:p>
          <a:endParaRPr lang="en-GB"/>
        </a:p>
      </dgm:t>
    </dgm:pt>
  </dgm:ptLst>
  <dgm:cxnLst>
    <dgm:cxn modelId="{D793B515-0B7E-4B91-95CE-BBC9D7793A67}" srcId="{E0F00F60-F153-4C89-8847-982441A94E85}" destId="{5234570F-D89F-4BDC-A423-D7B0928C7377}" srcOrd="0" destOrd="0" parTransId="{800A95A4-2C39-4FD0-855F-EECF7804FB95}" sibTransId="{E8A89741-8861-4BF2-B536-83C6858DBF84}"/>
    <dgm:cxn modelId="{DD46E332-9684-4709-95D6-C42E119B2773}" type="presOf" srcId="{E0F00F60-F153-4C89-8847-982441A94E85}" destId="{D28CF2A2-E0BA-4FF7-8243-031CD336C886}" srcOrd="0" destOrd="0" presId="urn:microsoft.com/office/officeart/2005/8/layout/venn1"/>
    <dgm:cxn modelId="{3BCB8AEB-88AC-4EC4-B6B6-17197C5BE7CC}" type="presOf" srcId="{5234570F-D89F-4BDC-A423-D7B0928C7377}" destId="{36639A5A-22C8-4274-B1C5-3D515A05F86D}" srcOrd="0" destOrd="0" presId="urn:microsoft.com/office/officeart/2005/8/layout/venn1"/>
    <dgm:cxn modelId="{26116FCA-EFC6-4E3D-89F5-4CF6516A77B0}" type="presParOf" srcId="{D28CF2A2-E0BA-4FF7-8243-031CD336C886}" destId="{36639A5A-22C8-4274-B1C5-3D515A05F86D}" srcOrd="0"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1E5FB8-27E1-4C9E-89F3-64E40ADF1C9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3F96D8E-7174-43E1-A48B-4A3EE7E2E2A3}">
      <dgm:prSet custT="1"/>
      <dgm:spPr>
        <a:solidFill>
          <a:srgbClr val="FF0000">
            <a:alpha val="50000"/>
          </a:srgbClr>
        </a:solidFill>
      </dgm:spPr>
      <dgm:t>
        <a:bodyPr/>
        <a:lstStyle/>
        <a:p>
          <a:pPr rtl="0"/>
          <a:r>
            <a:rPr lang="en-GB" sz="2200" b="1" dirty="0" smtClean="0"/>
            <a:t>Mental health needs</a:t>
          </a:r>
          <a:endParaRPr lang="en-GB" sz="2200" dirty="0"/>
        </a:p>
      </dgm:t>
    </dgm:pt>
    <dgm:pt modelId="{E1D47A4E-AA90-49B8-B2D6-03B937CB36E6}" type="parTrans" cxnId="{6756DB89-4766-4433-B45D-BF86DD9334CA}">
      <dgm:prSet/>
      <dgm:spPr/>
      <dgm:t>
        <a:bodyPr/>
        <a:lstStyle/>
        <a:p>
          <a:endParaRPr lang="en-GB"/>
        </a:p>
      </dgm:t>
    </dgm:pt>
    <dgm:pt modelId="{82DCBDE2-3F34-40FB-8C88-251EFD183498}" type="sibTrans" cxnId="{6756DB89-4766-4433-B45D-BF86DD9334CA}">
      <dgm:prSet/>
      <dgm:spPr/>
      <dgm:t>
        <a:bodyPr/>
        <a:lstStyle/>
        <a:p>
          <a:endParaRPr lang="en-GB"/>
        </a:p>
      </dgm:t>
    </dgm:pt>
    <dgm:pt modelId="{ABCBEC85-2C67-4C25-B11A-CE67E8635639}" type="pres">
      <dgm:prSet presAssocID="{661E5FB8-27E1-4C9E-89F3-64E40ADF1C90}" presName="compositeShape" presStyleCnt="0">
        <dgm:presLayoutVars>
          <dgm:chMax val="7"/>
          <dgm:dir/>
          <dgm:resizeHandles val="exact"/>
        </dgm:presLayoutVars>
      </dgm:prSet>
      <dgm:spPr/>
      <dgm:t>
        <a:bodyPr/>
        <a:lstStyle/>
        <a:p>
          <a:endParaRPr lang="en-GB"/>
        </a:p>
      </dgm:t>
    </dgm:pt>
    <dgm:pt modelId="{3AD75AEE-6B37-43CE-B8FA-1FCCF2EA8512}" type="pres">
      <dgm:prSet presAssocID="{43F96D8E-7174-43E1-A48B-4A3EE7E2E2A3}" presName="circ1TxSh" presStyleLbl="vennNode1" presStyleIdx="0" presStyleCnt="1" custLinFactNeighborX="-1551"/>
      <dgm:spPr/>
      <dgm:t>
        <a:bodyPr/>
        <a:lstStyle/>
        <a:p>
          <a:endParaRPr lang="en-GB"/>
        </a:p>
      </dgm:t>
    </dgm:pt>
  </dgm:ptLst>
  <dgm:cxnLst>
    <dgm:cxn modelId="{6756DB89-4766-4433-B45D-BF86DD9334CA}" srcId="{661E5FB8-27E1-4C9E-89F3-64E40ADF1C90}" destId="{43F96D8E-7174-43E1-A48B-4A3EE7E2E2A3}" srcOrd="0" destOrd="0" parTransId="{E1D47A4E-AA90-49B8-B2D6-03B937CB36E6}" sibTransId="{82DCBDE2-3F34-40FB-8C88-251EFD183498}"/>
    <dgm:cxn modelId="{26E92F73-25C3-4C72-B9E7-19763601F28A}" type="presOf" srcId="{43F96D8E-7174-43E1-A48B-4A3EE7E2E2A3}" destId="{3AD75AEE-6B37-43CE-B8FA-1FCCF2EA8512}" srcOrd="0" destOrd="0" presId="urn:microsoft.com/office/officeart/2005/8/layout/venn1"/>
    <dgm:cxn modelId="{39780D19-3F8A-44A4-80E4-3CB9B8DFF3C4}" type="presOf" srcId="{661E5FB8-27E1-4C9E-89F3-64E40ADF1C90}" destId="{ABCBEC85-2C67-4C25-B11A-CE67E8635639}" srcOrd="0" destOrd="0" presId="urn:microsoft.com/office/officeart/2005/8/layout/venn1"/>
    <dgm:cxn modelId="{A361DAD6-3AC7-4E27-A90A-E2BA3F081C76}" type="presParOf" srcId="{ABCBEC85-2C67-4C25-B11A-CE67E8635639}" destId="{3AD75AEE-6B37-43CE-B8FA-1FCCF2EA8512}" srcOrd="0"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7E58A9-8053-4188-8F1F-C7B82E162A7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F9DDBC2A-60FF-480A-B32A-DB9173215F30}">
      <dgm:prSet custT="1"/>
      <dgm:spPr>
        <a:solidFill>
          <a:srgbClr val="FF0000">
            <a:alpha val="50000"/>
          </a:srgbClr>
        </a:solidFill>
      </dgm:spPr>
      <dgm:t>
        <a:bodyPr/>
        <a:lstStyle/>
        <a:p>
          <a:pPr rtl="0"/>
          <a:r>
            <a:rPr lang="en-GB" sz="2200" b="1" dirty="0" smtClean="0"/>
            <a:t>Access to settled homes</a:t>
          </a:r>
          <a:endParaRPr lang="en-GB" sz="2200" dirty="0"/>
        </a:p>
      </dgm:t>
    </dgm:pt>
    <dgm:pt modelId="{B81AB4D5-A86C-48EB-8730-79BA41BCCC29}" type="parTrans" cxnId="{717F7621-09AD-4B5B-AFB2-F400E858EF49}">
      <dgm:prSet/>
      <dgm:spPr/>
      <dgm:t>
        <a:bodyPr/>
        <a:lstStyle/>
        <a:p>
          <a:endParaRPr lang="en-GB"/>
        </a:p>
      </dgm:t>
    </dgm:pt>
    <dgm:pt modelId="{6ADA0B35-093D-4A31-B48A-86E0D2B66F41}" type="sibTrans" cxnId="{717F7621-09AD-4B5B-AFB2-F400E858EF49}">
      <dgm:prSet/>
      <dgm:spPr/>
      <dgm:t>
        <a:bodyPr/>
        <a:lstStyle/>
        <a:p>
          <a:endParaRPr lang="en-GB"/>
        </a:p>
      </dgm:t>
    </dgm:pt>
    <dgm:pt modelId="{378CD525-9AEF-4AD1-9469-A1DED576AFF9}" type="pres">
      <dgm:prSet presAssocID="{CB7E58A9-8053-4188-8F1F-C7B82E162A70}" presName="compositeShape" presStyleCnt="0">
        <dgm:presLayoutVars>
          <dgm:chMax val="7"/>
          <dgm:dir/>
          <dgm:resizeHandles val="exact"/>
        </dgm:presLayoutVars>
      </dgm:prSet>
      <dgm:spPr/>
      <dgm:t>
        <a:bodyPr/>
        <a:lstStyle/>
        <a:p>
          <a:endParaRPr lang="en-GB"/>
        </a:p>
      </dgm:t>
    </dgm:pt>
    <dgm:pt modelId="{E60BCAE5-D384-4E7B-98CF-FF10B03EBFA8}" type="pres">
      <dgm:prSet presAssocID="{F9DDBC2A-60FF-480A-B32A-DB9173215F30}" presName="circ1TxSh" presStyleLbl="vennNode1" presStyleIdx="0" presStyleCnt="1" custLinFactNeighborX="-2174" custLinFactNeighborY="21739"/>
      <dgm:spPr/>
      <dgm:t>
        <a:bodyPr/>
        <a:lstStyle/>
        <a:p>
          <a:endParaRPr lang="en-GB"/>
        </a:p>
      </dgm:t>
    </dgm:pt>
  </dgm:ptLst>
  <dgm:cxnLst>
    <dgm:cxn modelId="{717F7621-09AD-4B5B-AFB2-F400E858EF49}" srcId="{CB7E58A9-8053-4188-8F1F-C7B82E162A70}" destId="{F9DDBC2A-60FF-480A-B32A-DB9173215F30}" srcOrd="0" destOrd="0" parTransId="{B81AB4D5-A86C-48EB-8730-79BA41BCCC29}" sibTransId="{6ADA0B35-093D-4A31-B48A-86E0D2B66F41}"/>
    <dgm:cxn modelId="{49EA45C5-864D-4F86-AEED-CD1868BD068D}" type="presOf" srcId="{F9DDBC2A-60FF-480A-B32A-DB9173215F30}" destId="{E60BCAE5-D384-4E7B-98CF-FF10B03EBFA8}" srcOrd="0" destOrd="0" presId="urn:microsoft.com/office/officeart/2005/8/layout/venn1"/>
    <dgm:cxn modelId="{FBC2CD5E-CBE7-4611-924C-842CBDB1B46D}" type="presOf" srcId="{CB7E58A9-8053-4188-8F1F-C7B82E162A70}" destId="{378CD525-9AEF-4AD1-9469-A1DED576AFF9}" srcOrd="0" destOrd="0" presId="urn:microsoft.com/office/officeart/2005/8/layout/venn1"/>
    <dgm:cxn modelId="{C49CF122-0CEC-4510-B34B-5A0D928C188A}" type="presParOf" srcId="{378CD525-9AEF-4AD1-9469-A1DED576AFF9}" destId="{E60BCAE5-D384-4E7B-98CF-FF10B03EBFA8}" srcOrd="0" destOrd="0" presId="urn:microsoft.com/office/officeart/2005/8/layout/ven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E5F8AD-BAB1-4037-A620-674C20DE35DF}"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44C4C076-AC21-433D-A65F-52133B6A3A43}">
      <dgm:prSet/>
      <dgm:spPr/>
      <dgm:t>
        <a:bodyPr/>
        <a:lstStyle/>
        <a:p>
          <a:pPr rtl="0"/>
          <a:r>
            <a:rPr lang="en-GB" b="1" dirty="0" smtClean="0"/>
            <a:t>Welfare reforms &amp; other drivers of need</a:t>
          </a:r>
          <a:endParaRPr lang="en-GB" dirty="0"/>
        </a:p>
      </dgm:t>
    </dgm:pt>
    <dgm:pt modelId="{49D541DB-8D42-4871-A088-0054A73C1534}" type="parTrans" cxnId="{6E70F0BB-1E7F-4AC2-AF4D-D64D0DF3FF1A}">
      <dgm:prSet/>
      <dgm:spPr/>
      <dgm:t>
        <a:bodyPr/>
        <a:lstStyle/>
        <a:p>
          <a:endParaRPr lang="en-GB"/>
        </a:p>
      </dgm:t>
    </dgm:pt>
    <dgm:pt modelId="{56E1F132-4301-4B40-8595-C9AB30930EF6}" type="sibTrans" cxnId="{6E70F0BB-1E7F-4AC2-AF4D-D64D0DF3FF1A}">
      <dgm:prSet/>
      <dgm:spPr/>
      <dgm:t>
        <a:bodyPr/>
        <a:lstStyle/>
        <a:p>
          <a:endParaRPr lang="en-GB"/>
        </a:p>
      </dgm:t>
    </dgm:pt>
    <dgm:pt modelId="{F933CCB2-0AFC-45BB-A30A-3BD79E2535CF}" type="pres">
      <dgm:prSet presAssocID="{8DE5F8AD-BAB1-4037-A620-674C20DE35DF}" presName="compositeShape" presStyleCnt="0">
        <dgm:presLayoutVars>
          <dgm:chMax val="7"/>
          <dgm:dir/>
          <dgm:resizeHandles val="exact"/>
        </dgm:presLayoutVars>
      </dgm:prSet>
      <dgm:spPr/>
      <dgm:t>
        <a:bodyPr/>
        <a:lstStyle/>
        <a:p>
          <a:endParaRPr lang="en-GB"/>
        </a:p>
      </dgm:t>
    </dgm:pt>
    <dgm:pt modelId="{05C0D927-EDC9-4C68-90B9-F12AF0BC8523}" type="pres">
      <dgm:prSet presAssocID="{44C4C076-AC21-433D-A65F-52133B6A3A43}" presName="circ1TxSh" presStyleLbl="vennNode1" presStyleIdx="0" presStyleCnt="1" custLinFactNeighborX="18487" custLinFactNeighborY="-54886"/>
      <dgm:spPr/>
      <dgm:t>
        <a:bodyPr/>
        <a:lstStyle/>
        <a:p>
          <a:endParaRPr lang="en-GB"/>
        </a:p>
      </dgm:t>
    </dgm:pt>
  </dgm:ptLst>
  <dgm:cxnLst>
    <dgm:cxn modelId="{DE3BAF0A-C90D-4348-96A1-A5F9FFC4AA73}" type="presOf" srcId="{44C4C076-AC21-433D-A65F-52133B6A3A43}" destId="{05C0D927-EDC9-4C68-90B9-F12AF0BC8523}" srcOrd="0" destOrd="0" presId="urn:microsoft.com/office/officeart/2005/8/layout/venn1"/>
    <dgm:cxn modelId="{54124455-C709-48D1-A078-BC19C2EDA1DD}" type="presOf" srcId="{8DE5F8AD-BAB1-4037-A620-674C20DE35DF}" destId="{F933CCB2-0AFC-45BB-A30A-3BD79E2535CF}" srcOrd="0" destOrd="0" presId="urn:microsoft.com/office/officeart/2005/8/layout/venn1"/>
    <dgm:cxn modelId="{6E70F0BB-1E7F-4AC2-AF4D-D64D0DF3FF1A}" srcId="{8DE5F8AD-BAB1-4037-A620-674C20DE35DF}" destId="{44C4C076-AC21-433D-A65F-52133B6A3A43}" srcOrd="0" destOrd="0" parTransId="{49D541DB-8D42-4871-A088-0054A73C1534}" sibTransId="{56E1F132-4301-4B40-8595-C9AB30930EF6}"/>
    <dgm:cxn modelId="{453B0387-3090-4418-B065-EB4E6E09EC0E}" type="presParOf" srcId="{F933CCB2-0AFC-45BB-A30A-3BD79E2535CF}" destId="{05C0D927-EDC9-4C68-90B9-F12AF0BC8523}" srcOrd="0" destOrd="0" presId="urn:microsoft.com/office/officeart/2005/8/layout/venn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E84C8C-5493-4DF0-9FD9-7AB6C4F8CB9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167B33D1-9C5E-4FDC-9534-283AF5F9B353}">
      <dgm:prSet custT="1"/>
      <dgm:spPr/>
      <dgm:t>
        <a:bodyPr/>
        <a:lstStyle/>
        <a:p>
          <a:pPr rtl="0"/>
          <a:r>
            <a:rPr lang="en-GB" sz="2100" b="1" dirty="0" smtClean="0"/>
            <a:t>H’less Reduction Act</a:t>
          </a:r>
          <a:endParaRPr lang="en-GB" sz="2100" dirty="0"/>
        </a:p>
      </dgm:t>
    </dgm:pt>
    <dgm:pt modelId="{0158527D-BA9A-442C-88D7-F35E9A435F17}" type="parTrans" cxnId="{77B7C38F-69A2-491A-BE3B-7A7635C42785}">
      <dgm:prSet/>
      <dgm:spPr/>
      <dgm:t>
        <a:bodyPr/>
        <a:lstStyle/>
        <a:p>
          <a:endParaRPr lang="en-GB"/>
        </a:p>
      </dgm:t>
    </dgm:pt>
    <dgm:pt modelId="{A719D6E2-21BE-448D-A79C-C2A970841470}" type="sibTrans" cxnId="{77B7C38F-69A2-491A-BE3B-7A7635C42785}">
      <dgm:prSet/>
      <dgm:spPr/>
      <dgm:t>
        <a:bodyPr/>
        <a:lstStyle/>
        <a:p>
          <a:endParaRPr lang="en-GB"/>
        </a:p>
      </dgm:t>
    </dgm:pt>
    <dgm:pt modelId="{14A6FDD2-B4D7-492D-ADBA-61971C1D5373}" type="pres">
      <dgm:prSet presAssocID="{30E84C8C-5493-4DF0-9FD9-7AB6C4F8CB9E}" presName="compositeShape" presStyleCnt="0">
        <dgm:presLayoutVars>
          <dgm:chMax val="7"/>
          <dgm:dir/>
          <dgm:resizeHandles val="exact"/>
        </dgm:presLayoutVars>
      </dgm:prSet>
      <dgm:spPr/>
      <dgm:t>
        <a:bodyPr/>
        <a:lstStyle/>
        <a:p>
          <a:endParaRPr lang="en-GB"/>
        </a:p>
      </dgm:t>
    </dgm:pt>
    <dgm:pt modelId="{89EC9155-8EB6-4599-9E71-48151D2CB348}" type="pres">
      <dgm:prSet presAssocID="{167B33D1-9C5E-4FDC-9534-283AF5F9B353}" presName="circ1TxSh" presStyleLbl="vennNode1" presStyleIdx="0" presStyleCnt="1" custLinFactNeighborX="975"/>
      <dgm:spPr/>
      <dgm:t>
        <a:bodyPr/>
        <a:lstStyle/>
        <a:p>
          <a:endParaRPr lang="en-GB"/>
        </a:p>
      </dgm:t>
    </dgm:pt>
  </dgm:ptLst>
  <dgm:cxnLst>
    <dgm:cxn modelId="{77B7C38F-69A2-491A-BE3B-7A7635C42785}" srcId="{30E84C8C-5493-4DF0-9FD9-7AB6C4F8CB9E}" destId="{167B33D1-9C5E-4FDC-9534-283AF5F9B353}" srcOrd="0" destOrd="0" parTransId="{0158527D-BA9A-442C-88D7-F35E9A435F17}" sibTransId="{A719D6E2-21BE-448D-A79C-C2A970841470}"/>
    <dgm:cxn modelId="{EB72FE9B-5BA6-483D-ADEF-CA12F69B3433}" type="presOf" srcId="{167B33D1-9C5E-4FDC-9534-283AF5F9B353}" destId="{89EC9155-8EB6-4599-9E71-48151D2CB348}" srcOrd="0" destOrd="0" presId="urn:microsoft.com/office/officeart/2005/8/layout/venn1"/>
    <dgm:cxn modelId="{777E3EAA-EB26-4D17-8873-267A40A95AB6}" type="presOf" srcId="{30E84C8C-5493-4DF0-9FD9-7AB6C4F8CB9E}" destId="{14A6FDD2-B4D7-492D-ADBA-61971C1D5373}" srcOrd="0" destOrd="0" presId="urn:microsoft.com/office/officeart/2005/8/layout/venn1"/>
    <dgm:cxn modelId="{8C1DE929-0C8F-405A-BC4B-7DCBDEA1D329}" type="presParOf" srcId="{14A6FDD2-B4D7-492D-ADBA-61971C1D5373}" destId="{89EC9155-8EB6-4599-9E71-48151D2CB348}" srcOrd="0" destOrd="0" presId="urn:microsoft.com/office/officeart/2005/8/layout/venn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9ED9D2-4FD9-4E97-9027-B11D257F369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2020666-4AF2-4673-84E7-5F1A94BAEDEE}">
      <dgm:prSet custT="1"/>
      <dgm:spPr/>
      <dgm:t>
        <a:bodyPr/>
        <a:lstStyle/>
        <a:p>
          <a:pPr rtl="0"/>
          <a:r>
            <a:rPr lang="en-GB" sz="2000" b="1" dirty="0" smtClean="0"/>
            <a:t>Lack of security in PRS</a:t>
          </a:r>
          <a:endParaRPr lang="en-GB" sz="2000" dirty="0"/>
        </a:p>
      </dgm:t>
    </dgm:pt>
    <dgm:pt modelId="{7CDC3868-8FA1-4858-A9E1-DE3ECC2CA929}" type="parTrans" cxnId="{7F99269E-5136-417D-9DB3-6823E53C0A08}">
      <dgm:prSet/>
      <dgm:spPr/>
      <dgm:t>
        <a:bodyPr/>
        <a:lstStyle/>
        <a:p>
          <a:endParaRPr lang="en-GB"/>
        </a:p>
      </dgm:t>
    </dgm:pt>
    <dgm:pt modelId="{EDBAA8F5-0D01-4CF5-A4CD-3C13AADBEDF6}" type="sibTrans" cxnId="{7F99269E-5136-417D-9DB3-6823E53C0A08}">
      <dgm:prSet/>
      <dgm:spPr/>
      <dgm:t>
        <a:bodyPr/>
        <a:lstStyle/>
        <a:p>
          <a:endParaRPr lang="en-GB"/>
        </a:p>
      </dgm:t>
    </dgm:pt>
    <dgm:pt modelId="{BBF5F64C-DBCF-4D97-BCA6-92DB21D586CD}" type="pres">
      <dgm:prSet presAssocID="{779ED9D2-4FD9-4E97-9027-B11D257F369E}" presName="compositeShape" presStyleCnt="0">
        <dgm:presLayoutVars>
          <dgm:chMax val="7"/>
          <dgm:dir/>
          <dgm:resizeHandles val="exact"/>
        </dgm:presLayoutVars>
      </dgm:prSet>
      <dgm:spPr/>
      <dgm:t>
        <a:bodyPr/>
        <a:lstStyle/>
        <a:p>
          <a:endParaRPr lang="en-GB"/>
        </a:p>
      </dgm:t>
    </dgm:pt>
    <dgm:pt modelId="{BA3C6B42-D31D-4207-84F3-12236E524884}" type="pres">
      <dgm:prSet presAssocID="{B2020666-4AF2-4673-84E7-5F1A94BAEDEE}" presName="circ1TxSh" presStyleLbl="vennNode1" presStyleIdx="0" presStyleCnt="1" custScaleY="100000" custLinFactNeighborX="2344" custLinFactNeighborY="7409"/>
      <dgm:spPr/>
      <dgm:t>
        <a:bodyPr/>
        <a:lstStyle/>
        <a:p>
          <a:endParaRPr lang="en-GB"/>
        </a:p>
      </dgm:t>
    </dgm:pt>
  </dgm:ptLst>
  <dgm:cxnLst>
    <dgm:cxn modelId="{BA66B9BA-9771-4F4D-A31B-F2783590689E}" type="presOf" srcId="{B2020666-4AF2-4673-84E7-5F1A94BAEDEE}" destId="{BA3C6B42-D31D-4207-84F3-12236E524884}" srcOrd="0" destOrd="0" presId="urn:microsoft.com/office/officeart/2005/8/layout/venn1"/>
    <dgm:cxn modelId="{22FCE2E0-FB0A-4F07-9EE5-36871AD7BA37}" type="presOf" srcId="{779ED9D2-4FD9-4E97-9027-B11D257F369E}" destId="{BBF5F64C-DBCF-4D97-BCA6-92DB21D586CD}" srcOrd="0" destOrd="0" presId="urn:microsoft.com/office/officeart/2005/8/layout/venn1"/>
    <dgm:cxn modelId="{7F99269E-5136-417D-9DB3-6823E53C0A08}" srcId="{779ED9D2-4FD9-4E97-9027-B11D257F369E}" destId="{B2020666-4AF2-4673-84E7-5F1A94BAEDEE}" srcOrd="0" destOrd="0" parTransId="{7CDC3868-8FA1-4858-A9E1-DE3ECC2CA929}" sibTransId="{EDBAA8F5-0D01-4CF5-A4CD-3C13AADBEDF6}"/>
    <dgm:cxn modelId="{8DDF4801-87C0-4A08-A619-776D2327599B}" type="presParOf" srcId="{BBF5F64C-DBCF-4D97-BCA6-92DB21D586CD}" destId="{BA3C6B42-D31D-4207-84F3-12236E524884}" srcOrd="0" destOrd="0" presId="urn:microsoft.com/office/officeart/2005/8/layout/venn1"/>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A476DB-69BC-427F-9D1D-4362E720439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31640336-0238-468C-8333-8CDFE94082F0}">
      <dgm:prSet custT="1"/>
      <dgm:spPr/>
      <dgm:t>
        <a:bodyPr/>
        <a:lstStyle/>
        <a:p>
          <a:pPr rtl="0"/>
          <a:r>
            <a:rPr lang="en-GB" sz="2200" b="1" dirty="0" smtClean="0"/>
            <a:t>Reactive B&amp;B use and spend</a:t>
          </a:r>
          <a:endParaRPr lang="en-GB" sz="2200" dirty="0"/>
        </a:p>
      </dgm:t>
    </dgm:pt>
    <dgm:pt modelId="{307B7BCF-2F58-46A5-84C0-2A2225FF70AB}" type="parTrans" cxnId="{962116C5-7002-4121-8E4D-332F741B079C}">
      <dgm:prSet/>
      <dgm:spPr/>
      <dgm:t>
        <a:bodyPr/>
        <a:lstStyle/>
        <a:p>
          <a:endParaRPr lang="en-GB"/>
        </a:p>
      </dgm:t>
    </dgm:pt>
    <dgm:pt modelId="{AEF7B68A-33E6-4928-954B-38FAF77F8D6F}" type="sibTrans" cxnId="{962116C5-7002-4121-8E4D-332F741B079C}">
      <dgm:prSet/>
      <dgm:spPr/>
      <dgm:t>
        <a:bodyPr/>
        <a:lstStyle/>
        <a:p>
          <a:endParaRPr lang="en-GB"/>
        </a:p>
      </dgm:t>
    </dgm:pt>
    <dgm:pt modelId="{5F5138F0-2061-4D2F-A6C5-05F579DCBD92}" type="pres">
      <dgm:prSet presAssocID="{9CA476DB-69BC-427F-9D1D-4362E720439A}" presName="compositeShape" presStyleCnt="0">
        <dgm:presLayoutVars>
          <dgm:chMax val="7"/>
          <dgm:dir/>
          <dgm:resizeHandles val="exact"/>
        </dgm:presLayoutVars>
      </dgm:prSet>
      <dgm:spPr/>
      <dgm:t>
        <a:bodyPr/>
        <a:lstStyle/>
        <a:p>
          <a:endParaRPr lang="en-GB"/>
        </a:p>
      </dgm:t>
    </dgm:pt>
    <dgm:pt modelId="{8206BFCF-16C3-44FD-A6E1-6D7AD9F85ACB}" type="pres">
      <dgm:prSet presAssocID="{31640336-0238-468C-8333-8CDFE94082F0}" presName="circ1TxSh" presStyleLbl="vennNode1" presStyleIdx="0" presStyleCnt="1" custLinFactNeighborX="-4401"/>
      <dgm:spPr/>
      <dgm:t>
        <a:bodyPr/>
        <a:lstStyle/>
        <a:p>
          <a:endParaRPr lang="en-GB"/>
        </a:p>
      </dgm:t>
    </dgm:pt>
  </dgm:ptLst>
  <dgm:cxnLst>
    <dgm:cxn modelId="{65128D9A-CBF2-4991-92FF-D8F2D3CE6AE1}" type="presOf" srcId="{31640336-0238-468C-8333-8CDFE94082F0}" destId="{8206BFCF-16C3-44FD-A6E1-6D7AD9F85ACB}" srcOrd="0" destOrd="0" presId="urn:microsoft.com/office/officeart/2005/8/layout/venn1"/>
    <dgm:cxn modelId="{962116C5-7002-4121-8E4D-332F741B079C}" srcId="{9CA476DB-69BC-427F-9D1D-4362E720439A}" destId="{31640336-0238-468C-8333-8CDFE94082F0}" srcOrd="0" destOrd="0" parTransId="{307B7BCF-2F58-46A5-84C0-2A2225FF70AB}" sibTransId="{AEF7B68A-33E6-4928-954B-38FAF77F8D6F}"/>
    <dgm:cxn modelId="{1574A6A0-55AD-4783-BA27-91BD67F30F69}" type="presOf" srcId="{9CA476DB-69BC-427F-9D1D-4362E720439A}" destId="{5F5138F0-2061-4D2F-A6C5-05F579DCBD92}" srcOrd="0" destOrd="0" presId="urn:microsoft.com/office/officeart/2005/8/layout/venn1"/>
    <dgm:cxn modelId="{E8EE2622-8B92-440B-B49D-7420C2CF77E9}" type="presParOf" srcId="{5F5138F0-2061-4D2F-A6C5-05F579DCBD92}" destId="{8206BFCF-16C3-44FD-A6E1-6D7AD9F85ACB}"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F00F60-F153-4C89-8847-982441A94E85}"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5234570F-D89F-4BDC-A423-D7B0928C7377}">
      <dgm:prSet/>
      <dgm:spPr/>
      <dgm:t>
        <a:bodyPr/>
        <a:lstStyle/>
        <a:p>
          <a:pPr rtl="0"/>
          <a:r>
            <a:rPr lang="en-GB" b="1" dirty="0" smtClean="0"/>
            <a:t>Funding pressures &amp; £445k pa HRS saving</a:t>
          </a:r>
          <a:endParaRPr lang="en-GB" dirty="0"/>
        </a:p>
      </dgm:t>
    </dgm:pt>
    <dgm:pt modelId="{800A95A4-2C39-4FD0-855F-EECF7804FB95}" type="parTrans" cxnId="{D793B515-0B7E-4B91-95CE-BBC9D7793A67}">
      <dgm:prSet/>
      <dgm:spPr/>
      <dgm:t>
        <a:bodyPr/>
        <a:lstStyle/>
        <a:p>
          <a:endParaRPr lang="en-GB"/>
        </a:p>
      </dgm:t>
    </dgm:pt>
    <dgm:pt modelId="{E8A89741-8861-4BF2-B536-83C6858DBF84}" type="sibTrans" cxnId="{D793B515-0B7E-4B91-95CE-BBC9D7793A67}">
      <dgm:prSet/>
      <dgm:spPr/>
      <dgm:t>
        <a:bodyPr/>
        <a:lstStyle/>
        <a:p>
          <a:endParaRPr lang="en-GB"/>
        </a:p>
      </dgm:t>
    </dgm:pt>
    <dgm:pt modelId="{D28CF2A2-E0BA-4FF7-8243-031CD336C886}" type="pres">
      <dgm:prSet presAssocID="{E0F00F60-F153-4C89-8847-982441A94E85}" presName="compositeShape" presStyleCnt="0">
        <dgm:presLayoutVars>
          <dgm:chMax val="7"/>
          <dgm:dir/>
          <dgm:resizeHandles val="exact"/>
        </dgm:presLayoutVars>
      </dgm:prSet>
      <dgm:spPr/>
      <dgm:t>
        <a:bodyPr/>
        <a:lstStyle/>
        <a:p>
          <a:endParaRPr lang="en-GB"/>
        </a:p>
      </dgm:t>
    </dgm:pt>
    <dgm:pt modelId="{36639A5A-22C8-4274-B1C5-3D515A05F86D}" type="pres">
      <dgm:prSet presAssocID="{5234570F-D89F-4BDC-A423-D7B0928C7377}" presName="circ1TxSh" presStyleLbl="vennNode1" presStyleIdx="0" presStyleCnt="1"/>
      <dgm:spPr/>
      <dgm:t>
        <a:bodyPr/>
        <a:lstStyle/>
        <a:p>
          <a:endParaRPr lang="en-GB"/>
        </a:p>
      </dgm:t>
    </dgm:pt>
  </dgm:ptLst>
  <dgm:cxnLst>
    <dgm:cxn modelId="{4F517027-C295-40C8-979C-6FC79AE48CDA}" type="presOf" srcId="{E0F00F60-F153-4C89-8847-982441A94E85}" destId="{D28CF2A2-E0BA-4FF7-8243-031CD336C886}" srcOrd="0" destOrd="0" presId="urn:microsoft.com/office/officeart/2005/8/layout/venn1"/>
    <dgm:cxn modelId="{D793B515-0B7E-4B91-95CE-BBC9D7793A67}" srcId="{E0F00F60-F153-4C89-8847-982441A94E85}" destId="{5234570F-D89F-4BDC-A423-D7B0928C7377}" srcOrd="0" destOrd="0" parTransId="{800A95A4-2C39-4FD0-855F-EECF7804FB95}" sibTransId="{E8A89741-8861-4BF2-B536-83C6858DBF84}"/>
    <dgm:cxn modelId="{571477CB-B73C-4786-A04B-8F669821090D}" type="presOf" srcId="{5234570F-D89F-4BDC-A423-D7B0928C7377}" destId="{36639A5A-22C8-4274-B1C5-3D515A05F86D}" srcOrd="0" destOrd="0" presId="urn:microsoft.com/office/officeart/2005/8/layout/venn1"/>
    <dgm:cxn modelId="{367A0ABB-7467-4C98-8894-0DB31D2F535E}" type="presParOf" srcId="{D28CF2A2-E0BA-4FF7-8243-031CD336C886}" destId="{36639A5A-22C8-4274-B1C5-3D515A05F86D}" srcOrd="0"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1E5FB8-27E1-4C9E-89F3-64E40ADF1C9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3F96D8E-7174-43E1-A48B-4A3EE7E2E2A3}">
      <dgm:prSet custT="1"/>
      <dgm:spPr/>
      <dgm:t>
        <a:bodyPr/>
        <a:lstStyle/>
        <a:p>
          <a:pPr rtl="0"/>
          <a:r>
            <a:rPr lang="en-GB" sz="2200" b="1" dirty="0" smtClean="0"/>
            <a:t>Mental health needs</a:t>
          </a:r>
          <a:endParaRPr lang="en-GB" sz="2200" dirty="0"/>
        </a:p>
      </dgm:t>
    </dgm:pt>
    <dgm:pt modelId="{E1D47A4E-AA90-49B8-B2D6-03B937CB36E6}" type="parTrans" cxnId="{6756DB89-4766-4433-B45D-BF86DD9334CA}">
      <dgm:prSet/>
      <dgm:spPr/>
      <dgm:t>
        <a:bodyPr/>
        <a:lstStyle/>
        <a:p>
          <a:endParaRPr lang="en-GB"/>
        </a:p>
      </dgm:t>
    </dgm:pt>
    <dgm:pt modelId="{82DCBDE2-3F34-40FB-8C88-251EFD183498}" type="sibTrans" cxnId="{6756DB89-4766-4433-B45D-BF86DD9334CA}">
      <dgm:prSet/>
      <dgm:spPr/>
      <dgm:t>
        <a:bodyPr/>
        <a:lstStyle/>
        <a:p>
          <a:endParaRPr lang="en-GB"/>
        </a:p>
      </dgm:t>
    </dgm:pt>
    <dgm:pt modelId="{ABCBEC85-2C67-4C25-B11A-CE67E8635639}" type="pres">
      <dgm:prSet presAssocID="{661E5FB8-27E1-4C9E-89F3-64E40ADF1C90}" presName="compositeShape" presStyleCnt="0">
        <dgm:presLayoutVars>
          <dgm:chMax val="7"/>
          <dgm:dir/>
          <dgm:resizeHandles val="exact"/>
        </dgm:presLayoutVars>
      </dgm:prSet>
      <dgm:spPr/>
      <dgm:t>
        <a:bodyPr/>
        <a:lstStyle/>
        <a:p>
          <a:endParaRPr lang="en-GB"/>
        </a:p>
      </dgm:t>
    </dgm:pt>
    <dgm:pt modelId="{3AD75AEE-6B37-43CE-B8FA-1FCCF2EA8512}" type="pres">
      <dgm:prSet presAssocID="{43F96D8E-7174-43E1-A48B-4A3EE7E2E2A3}" presName="circ1TxSh" presStyleLbl="vennNode1" presStyleIdx="0" presStyleCnt="1" custLinFactNeighborX="-1551"/>
      <dgm:spPr/>
      <dgm:t>
        <a:bodyPr/>
        <a:lstStyle/>
        <a:p>
          <a:endParaRPr lang="en-GB"/>
        </a:p>
      </dgm:t>
    </dgm:pt>
  </dgm:ptLst>
  <dgm:cxnLst>
    <dgm:cxn modelId="{6756DB89-4766-4433-B45D-BF86DD9334CA}" srcId="{661E5FB8-27E1-4C9E-89F3-64E40ADF1C90}" destId="{43F96D8E-7174-43E1-A48B-4A3EE7E2E2A3}" srcOrd="0" destOrd="0" parTransId="{E1D47A4E-AA90-49B8-B2D6-03B937CB36E6}" sibTransId="{82DCBDE2-3F34-40FB-8C88-251EFD183498}"/>
    <dgm:cxn modelId="{46D3C30A-1022-40E4-99C1-C0FDCB0D806B}" type="presOf" srcId="{661E5FB8-27E1-4C9E-89F3-64E40ADF1C90}" destId="{ABCBEC85-2C67-4C25-B11A-CE67E8635639}" srcOrd="0" destOrd="0" presId="urn:microsoft.com/office/officeart/2005/8/layout/venn1"/>
    <dgm:cxn modelId="{77AC023C-7FA8-4245-A47F-906F162EE573}" type="presOf" srcId="{43F96D8E-7174-43E1-A48B-4A3EE7E2E2A3}" destId="{3AD75AEE-6B37-43CE-B8FA-1FCCF2EA8512}" srcOrd="0" destOrd="0" presId="urn:microsoft.com/office/officeart/2005/8/layout/venn1"/>
    <dgm:cxn modelId="{E7055DD7-5489-4688-889E-4F7494F1FB57}" type="presParOf" srcId="{ABCBEC85-2C67-4C25-B11A-CE67E8635639}" destId="{3AD75AEE-6B37-43CE-B8FA-1FCCF2EA8512}" srcOrd="0"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7E58A9-8053-4188-8F1F-C7B82E162A70}"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F9DDBC2A-60FF-480A-B32A-DB9173215F30}">
      <dgm:prSet custT="1"/>
      <dgm:spPr/>
      <dgm:t>
        <a:bodyPr/>
        <a:lstStyle/>
        <a:p>
          <a:pPr rtl="0"/>
          <a:r>
            <a:rPr lang="en-GB" sz="2200" b="1" dirty="0" smtClean="0"/>
            <a:t>Access to settled homes</a:t>
          </a:r>
          <a:endParaRPr lang="en-GB" sz="2200" dirty="0"/>
        </a:p>
      </dgm:t>
    </dgm:pt>
    <dgm:pt modelId="{B81AB4D5-A86C-48EB-8730-79BA41BCCC29}" type="parTrans" cxnId="{717F7621-09AD-4B5B-AFB2-F400E858EF49}">
      <dgm:prSet/>
      <dgm:spPr/>
      <dgm:t>
        <a:bodyPr/>
        <a:lstStyle/>
        <a:p>
          <a:endParaRPr lang="en-GB"/>
        </a:p>
      </dgm:t>
    </dgm:pt>
    <dgm:pt modelId="{6ADA0B35-093D-4A31-B48A-86E0D2B66F41}" type="sibTrans" cxnId="{717F7621-09AD-4B5B-AFB2-F400E858EF49}">
      <dgm:prSet/>
      <dgm:spPr/>
      <dgm:t>
        <a:bodyPr/>
        <a:lstStyle/>
        <a:p>
          <a:endParaRPr lang="en-GB"/>
        </a:p>
      </dgm:t>
    </dgm:pt>
    <dgm:pt modelId="{378CD525-9AEF-4AD1-9469-A1DED576AFF9}" type="pres">
      <dgm:prSet presAssocID="{CB7E58A9-8053-4188-8F1F-C7B82E162A70}" presName="compositeShape" presStyleCnt="0">
        <dgm:presLayoutVars>
          <dgm:chMax val="7"/>
          <dgm:dir/>
          <dgm:resizeHandles val="exact"/>
        </dgm:presLayoutVars>
      </dgm:prSet>
      <dgm:spPr/>
      <dgm:t>
        <a:bodyPr/>
        <a:lstStyle/>
        <a:p>
          <a:endParaRPr lang="en-GB"/>
        </a:p>
      </dgm:t>
    </dgm:pt>
    <dgm:pt modelId="{E60BCAE5-D384-4E7B-98CF-FF10B03EBFA8}" type="pres">
      <dgm:prSet presAssocID="{F9DDBC2A-60FF-480A-B32A-DB9173215F30}" presName="circ1TxSh" presStyleLbl="vennNode1" presStyleIdx="0" presStyleCnt="1" custLinFactNeighborX="-2174" custLinFactNeighborY="21739"/>
      <dgm:spPr/>
      <dgm:t>
        <a:bodyPr/>
        <a:lstStyle/>
        <a:p>
          <a:endParaRPr lang="en-GB"/>
        </a:p>
      </dgm:t>
    </dgm:pt>
  </dgm:ptLst>
  <dgm:cxnLst>
    <dgm:cxn modelId="{809E1950-F2A9-4DC7-8773-966C5E318D8B}" type="presOf" srcId="{CB7E58A9-8053-4188-8F1F-C7B82E162A70}" destId="{378CD525-9AEF-4AD1-9469-A1DED576AFF9}" srcOrd="0" destOrd="0" presId="urn:microsoft.com/office/officeart/2005/8/layout/venn1"/>
    <dgm:cxn modelId="{1A30F1FE-B41E-4488-85E1-7E676ADE05BA}" type="presOf" srcId="{F9DDBC2A-60FF-480A-B32A-DB9173215F30}" destId="{E60BCAE5-D384-4E7B-98CF-FF10B03EBFA8}" srcOrd="0" destOrd="0" presId="urn:microsoft.com/office/officeart/2005/8/layout/venn1"/>
    <dgm:cxn modelId="{717F7621-09AD-4B5B-AFB2-F400E858EF49}" srcId="{CB7E58A9-8053-4188-8F1F-C7B82E162A70}" destId="{F9DDBC2A-60FF-480A-B32A-DB9173215F30}" srcOrd="0" destOrd="0" parTransId="{B81AB4D5-A86C-48EB-8730-79BA41BCCC29}" sibTransId="{6ADA0B35-093D-4A31-B48A-86E0D2B66F41}"/>
    <dgm:cxn modelId="{9614147A-E3E1-40E9-84FD-1CC72048BED0}" type="presParOf" srcId="{378CD525-9AEF-4AD1-9469-A1DED576AFF9}" destId="{E60BCAE5-D384-4E7B-98CF-FF10B03EBFA8}" srcOrd="0" destOrd="0" presId="urn:microsoft.com/office/officeart/2005/8/layout/ven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E5F8AD-BAB1-4037-A620-674C20DE35DF}"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44C4C076-AC21-433D-A65F-52133B6A3A43}">
      <dgm:prSet/>
      <dgm:spPr/>
      <dgm:t>
        <a:bodyPr/>
        <a:lstStyle/>
        <a:p>
          <a:pPr rtl="0"/>
          <a:r>
            <a:rPr lang="en-GB" b="1" dirty="0" smtClean="0"/>
            <a:t>Welfare reforms &amp; other drivers of need</a:t>
          </a:r>
          <a:endParaRPr lang="en-GB" dirty="0"/>
        </a:p>
      </dgm:t>
    </dgm:pt>
    <dgm:pt modelId="{49D541DB-8D42-4871-A088-0054A73C1534}" type="parTrans" cxnId="{6E70F0BB-1E7F-4AC2-AF4D-D64D0DF3FF1A}">
      <dgm:prSet/>
      <dgm:spPr/>
      <dgm:t>
        <a:bodyPr/>
        <a:lstStyle/>
        <a:p>
          <a:endParaRPr lang="en-GB"/>
        </a:p>
      </dgm:t>
    </dgm:pt>
    <dgm:pt modelId="{56E1F132-4301-4B40-8595-C9AB30930EF6}" type="sibTrans" cxnId="{6E70F0BB-1E7F-4AC2-AF4D-D64D0DF3FF1A}">
      <dgm:prSet/>
      <dgm:spPr/>
      <dgm:t>
        <a:bodyPr/>
        <a:lstStyle/>
        <a:p>
          <a:endParaRPr lang="en-GB"/>
        </a:p>
      </dgm:t>
    </dgm:pt>
    <dgm:pt modelId="{F933CCB2-0AFC-45BB-A30A-3BD79E2535CF}" type="pres">
      <dgm:prSet presAssocID="{8DE5F8AD-BAB1-4037-A620-674C20DE35DF}" presName="compositeShape" presStyleCnt="0">
        <dgm:presLayoutVars>
          <dgm:chMax val="7"/>
          <dgm:dir/>
          <dgm:resizeHandles val="exact"/>
        </dgm:presLayoutVars>
      </dgm:prSet>
      <dgm:spPr/>
      <dgm:t>
        <a:bodyPr/>
        <a:lstStyle/>
        <a:p>
          <a:endParaRPr lang="en-GB"/>
        </a:p>
      </dgm:t>
    </dgm:pt>
    <dgm:pt modelId="{05C0D927-EDC9-4C68-90B9-F12AF0BC8523}" type="pres">
      <dgm:prSet presAssocID="{44C4C076-AC21-433D-A65F-52133B6A3A43}" presName="circ1TxSh" presStyleLbl="vennNode1" presStyleIdx="0" presStyleCnt="1" custLinFactNeighborX="18487" custLinFactNeighborY="-54886"/>
      <dgm:spPr/>
      <dgm:t>
        <a:bodyPr/>
        <a:lstStyle/>
        <a:p>
          <a:endParaRPr lang="en-GB"/>
        </a:p>
      </dgm:t>
    </dgm:pt>
  </dgm:ptLst>
  <dgm:cxnLst>
    <dgm:cxn modelId="{EB56BC34-7641-4D3F-BA3B-4D3FF9236B30}" type="presOf" srcId="{44C4C076-AC21-433D-A65F-52133B6A3A43}" destId="{05C0D927-EDC9-4C68-90B9-F12AF0BC8523}" srcOrd="0" destOrd="0" presId="urn:microsoft.com/office/officeart/2005/8/layout/venn1"/>
    <dgm:cxn modelId="{A785E521-A7D8-4CFA-B2B0-7C86EDD3DDEF}" type="presOf" srcId="{8DE5F8AD-BAB1-4037-A620-674C20DE35DF}" destId="{F933CCB2-0AFC-45BB-A30A-3BD79E2535CF}" srcOrd="0" destOrd="0" presId="urn:microsoft.com/office/officeart/2005/8/layout/venn1"/>
    <dgm:cxn modelId="{6E70F0BB-1E7F-4AC2-AF4D-D64D0DF3FF1A}" srcId="{8DE5F8AD-BAB1-4037-A620-674C20DE35DF}" destId="{44C4C076-AC21-433D-A65F-52133B6A3A43}" srcOrd="0" destOrd="0" parTransId="{49D541DB-8D42-4871-A088-0054A73C1534}" sibTransId="{56E1F132-4301-4B40-8595-C9AB30930EF6}"/>
    <dgm:cxn modelId="{7948F3E1-7645-45A5-AD8D-3859E8FC9A8B}" type="presParOf" srcId="{F933CCB2-0AFC-45BB-A30A-3BD79E2535CF}" destId="{05C0D927-EDC9-4C68-90B9-F12AF0BC8523}" srcOrd="0" destOrd="0" presId="urn:microsoft.com/office/officeart/2005/8/layout/venn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E84C8C-5493-4DF0-9FD9-7AB6C4F8CB9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167B33D1-9C5E-4FDC-9534-283AF5F9B353}">
      <dgm:prSet custT="1"/>
      <dgm:spPr/>
      <dgm:t>
        <a:bodyPr/>
        <a:lstStyle/>
        <a:p>
          <a:pPr rtl="0"/>
          <a:r>
            <a:rPr lang="en-GB" sz="2100" b="1" dirty="0" smtClean="0"/>
            <a:t>H’less Reduction Act</a:t>
          </a:r>
          <a:endParaRPr lang="en-GB" sz="2100" dirty="0"/>
        </a:p>
      </dgm:t>
    </dgm:pt>
    <dgm:pt modelId="{0158527D-BA9A-442C-88D7-F35E9A435F17}" type="parTrans" cxnId="{77B7C38F-69A2-491A-BE3B-7A7635C42785}">
      <dgm:prSet/>
      <dgm:spPr/>
      <dgm:t>
        <a:bodyPr/>
        <a:lstStyle/>
        <a:p>
          <a:endParaRPr lang="en-GB"/>
        </a:p>
      </dgm:t>
    </dgm:pt>
    <dgm:pt modelId="{A719D6E2-21BE-448D-A79C-C2A970841470}" type="sibTrans" cxnId="{77B7C38F-69A2-491A-BE3B-7A7635C42785}">
      <dgm:prSet/>
      <dgm:spPr/>
      <dgm:t>
        <a:bodyPr/>
        <a:lstStyle/>
        <a:p>
          <a:endParaRPr lang="en-GB"/>
        </a:p>
      </dgm:t>
    </dgm:pt>
    <dgm:pt modelId="{14A6FDD2-B4D7-492D-ADBA-61971C1D5373}" type="pres">
      <dgm:prSet presAssocID="{30E84C8C-5493-4DF0-9FD9-7AB6C4F8CB9E}" presName="compositeShape" presStyleCnt="0">
        <dgm:presLayoutVars>
          <dgm:chMax val="7"/>
          <dgm:dir/>
          <dgm:resizeHandles val="exact"/>
        </dgm:presLayoutVars>
      </dgm:prSet>
      <dgm:spPr/>
      <dgm:t>
        <a:bodyPr/>
        <a:lstStyle/>
        <a:p>
          <a:endParaRPr lang="en-GB"/>
        </a:p>
      </dgm:t>
    </dgm:pt>
    <dgm:pt modelId="{89EC9155-8EB6-4599-9E71-48151D2CB348}" type="pres">
      <dgm:prSet presAssocID="{167B33D1-9C5E-4FDC-9534-283AF5F9B353}" presName="circ1TxSh" presStyleLbl="vennNode1" presStyleIdx="0" presStyleCnt="1" custLinFactNeighborX="975"/>
      <dgm:spPr/>
      <dgm:t>
        <a:bodyPr/>
        <a:lstStyle/>
        <a:p>
          <a:endParaRPr lang="en-GB"/>
        </a:p>
      </dgm:t>
    </dgm:pt>
  </dgm:ptLst>
  <dgm:cxnLst>
    <dgm:cxn modelId="{77B7C38F-69A2-491A-BE3B-7A7635C42785}" srcId="{30E84C8C-5493-4DF0-9FD9-7AB6C4F8CB9E}" destId="{167B33D1-9C5E-4FDC-9534-283AF5F9B353}" srcOrd="0" destOrd="0" parTransId="{0158527D-BA9A-442C-88D7-F35E9A435F17}" sibTransId="{A719D6E2-21BE-448D-A79C-C2A970841470}"/>
    <dgm:cxn modelId="{B552C376-FFC7-408B-BBFD-E40A1AF8071D}" type="presOf" srcId="{167B33D1-9C5E-4FDC-9534-283AF5F9B353}" destId="{89EC9155-8EB6-4599-9E71-48151D2CB348}" srcOrd="0" destOrd="0" presId="urn:microsoft.com/office/officeart/2005/8/layout/venn1"/>
    <dgm:cxn modelId="{E72165B9-1068-4E40-8418-FC163238586F}" type="presOf" srcId="{30E84C8C-5493-4DF0-9FD9-7AB6C4F8CB9E}" destId="{14A6FDD2-B4D7-492D-ADBA-61971C1D5373}" srcOrd="0" destOrd="0" presId="urn:microsoft.com/office/officeart/2005/8/layout/venn1"/>
    <dgm:cxn modelId="{BA057B1B-8A76-461D-8178-4483FAD25885}" type="presParOf" srcId="{14A6FDD2-B4D7-492D-ADBA-61971C1D5373}" destId="{89EC9155-8EB6-4599-9E71-48151D2CB348}" srcOrd="0" destOrd="0" presId="urn:microsoft.com/office/officeart/2005/8/layout/venn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9ED9D2-4FD9-4E97-9027-B11D257F369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2020666-4AF2-4673-84E7-5F1A94BAEDEE}">
      <dgm:prSet custT="1"/>
      <dgm:spPr/>
      <dgm:t>
        <a:bodyPr/>
        <a:lstStyle/>
        <a:p>
          <a:pPr rtl="0"/>
          <a:r>
            <a:rPr lang="en-GB" sz="2000" b="1" dirty="0" smtClean="0"/>
            <a:t>Lack of security in PRS</a:t>
          </a:r>
          <a:endParaRPr lang="en-GB" sz="2000" dirty="0"/>
        </a:p>
      </dgm:t>
    </dgm:pt>
    <dgm:pt modelId="{7CDC3868-8FA1-4858-A9E1-DE3ECC2CA929}" type="parTrans" cxnId="{7F99269E-5136-417D-9DB3-6823E53C0A08}">
      <dgm:prSet/>
      <dgm:spPr/>
      <dgm:t>
        <a:bodyPr/>
        <a:lstStyle/>
        <a:p>
          <a:endParaRPr lang="en-GB"/>
        </a:p>
      </dgm:t>
    </dgm:pt>
    <dgm:pt modelId="{EDBAA8F5-0D01-4CF5-A4CD-3C13AADBEDF6}" type="sibTrans" cxnId="{7F99269E-5136-417D-9DB3-6823E53C0A08}">
      <dgm:prSet/>
      <dgm:spPr/>
      <dgm:t>
        <a:bodyPr/>
        <a:lstStyle/>
        <a:p>
          <a:endParaRPr lang="en-GB"/>
        </a:p>
      </dgm:t>
    </dgm:pt>
    <dgm:pt modelId="{BBF5F64C-DBCF-4D97-BCA6-92DB21D586CD}" type="pres">
      <dgm:prSet presAssocID="{779ED9D2-4FD9-4E97-9027-B11D257F369E}" presName="compositeShape" presStyleCnt="0">
        <dgm:presLayoutVars>
          <dgm:chMax val="7"/>
          <dgm:dir/>
          <dgm:resizeHandles val="exact"/>
        </dgm:presLayoutVars>
      </dgm:prSet>
      <dgm:spPr/>
      <dgm:t>
        <a:bodyPr/>
        <a:lstStyle/>
        <a:p>
          <a:endParaRPr lang="en-GB"/>
        </a:p>
      </dgm:t>
    </dgm:pt>
    <dgm:pt modelId="{BA3C6B42-D31D-4207-84F3-12236E524884}" type="pres">
      <dgm:prSet presAssocID="{B2020666-4AF2-4673-84E7-5F1A94BAEDEE}" presName="circ1TxSh" presStyleLbl="vennNode1" presStyleIdx="0" presStyleCnt="1" custScaleY="100000" custLinFactNeighborX="2344" custLinFactNeighborY="7409"/>
      <dgm:spPr/>
      <dgm:t>
        <a:bodyPr/>
        <a:lstStyle/>
        <a:p>
          <a:endParaRPr lang="en-GB"/>
        </a:p>
      </dgm:t>
    </dgm:pt>
  </dgm:ptLst>
  <dgm:cxnLst>
    <dgm:cxn modelId="{7F99269E-5136-417D-9DB3-6823E53C0A08}" srcId="{779ED9D2-4FD9-4E97-9027-B11D257F369E}" destId="{B2020666-4AF2-4673-84E7-5F1A94BAEDEE}" srcOrd="0" destOrd="0" parTransId="{7CDC3868-8FA1-4858-A9E1-DE3ECC2CA929}" sibTransId="{EDBAA8F5-0D01-4CF5-A4CD-3C13AADBEDF6}"/>
    <dgm:cxn modelId="{D1E8FEDA-9FEA-4530-B7FC-4E644DC6B64A}" type="presOf" srcId="{B2020666-4AF2-4673-84E7-5F1A94BAEDEE}" destId="{BA3C6B42-D31D-4207-84F3-12236E524884}" srcOrd="0" destOrd="0" presId="urn:microsoft.com/office/officeart/2005/8/layout/venn1"/>
    <dgm:cxn modelId="{85D48E15-BE31-4EC4-989E-0A56903507E2}" type="presOf" srcId="{779ED9D2-4FD9-4E97-9027-B11D257F369E}" destId="{BBF5F64C-DBCF-4D97-BCA6-92DB21D586CD}" srcOrd="0" destOrd="0" presId="urn:microsoft.com/office/officeart/2005/8/layout/venn1"/>
    <dgm:cxn modelId="{8B780E8E-7FBC-4EE5-B843-2916CB9CBD9C}" type="presParOf" srcId="{BBF5F64C-DBCF-4D97-BCA6-92DB21D586CD}" destId="{BA3C6B42-D31D-4207-84F3-12236E524884}" srcOrd="0" destOrd="0" presId="urn:microsoft.com/office/officeart/2005/8/layout/venn1"/>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D7CB3E-CB70-4C0D-A7DF-7B81E2663BD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31584859-EB1F-4517-B940-FE7115D1620F}">
      <dgm:prSet custT="1"/>
      <dgm:spPr>
        <a:solidFill>
          <a:srgbClr val="FF0000">
            <a:alpha val="50000"/>
          </a:srgbClr>
        </a:solidFill>
      </dgm:spPr>
      <dgm:t>
        <a:bodyPr/>
        <a:lstStyle/>
        <a:p>
          <a:pPr rtl="0"/>
          <a:r>
            <a:rPr lang="en-GB" sz="2200" b="1" dirty="0" smtClean="0"/>
            <a:t>Rough Sleeping </a:t>
          </a:r>
          <a:endParaRPr lang="en-GB" sz="2200" dirty="0"/>
        </a:p>
      </dgm:t>
    </dgm:pt>
    <dgm:pt modelId="{F722D17A-8AF2-4C69-9074-604D2FF4CF89}" type="parTrans" cxnId="{F07C6270-0146-4334-AF33-CB97B29BF752}">
      <dgm:prSet/>
      <dgm:spPr/>
      <dgm:t>
        <a:bodyPr/>
        <a:lstStyle/>
        <a:p>
          <a:endParaRPr lang="en-GB"/>
        </a:p>
      </dgm:t>
    </dgm:pt>
    <dgm:pt modelId="{40E2B6C6-D812-41EF-A6CB-828F3B74AC88}" type="sibTrans" cxnId="{F07C6270-0146-4334-AF33-CB97B29BF752}">
      <dgm:prSet/>
      <dgm:spPr/>
      <dgm:t>
        <a:bodyPr/>
        <a:lstStyle/>
        <a:p>
          <a:endParaRPr lang="en-GB"/>
        </a:p>
      </dgm:t>
    </dgm:pt>
    <dgm:pt modelId="{9619968C-E181-442D-938C-9AE834B89166}" type="pres">
      <dgm:prSet presAssocID="{B5D7CB3E-CB70-4C0D-A7DF-7B81E2663BD4}" presName="compositeShape" presStyleCnt="0">
        <dgm:presLayoutVars>
          <dgm:chMax val="7"/>
          <dgm:dir/>
          <dgm:resizeHandles val="exact"/>
        </dgm:presLayoutVars>
      </dgm:prSet>
      <dgm:spPr/>
      <dgm:t>
        <a:bodyPr/>
        <a:lstStyle/>
        <a:p>
          <a:endParaRPr lang="en-GB"/>
        </a:p>
      </dgm:t>
    </dgm:pt>
    <dgm:pt modelId="{4F0D0584-3B15-4A82-837B-3F19E859B117}" type="pres">
      <dgm:prSet presAssocID="{31584859-EB1F-4517-B940-FE7115D1620F}" presName="circ1TxSh" presStyleLbl="vennNode1" presStyleIdx="0" presStyleCnt="1" custLinFactNeighborX="-7692" custLinFactNeighborY="-3846"/>
      <dgm:spPr/>
      <dgm:t>
        <a:bodyPr/>
        <a:lstStyle/>
        <a:p>
          <a:endParaRPr lang="en-GB"/>
        </a:p>
      </dgm:t>
    </dgm:pt>
  </dgm:ptLst>
  <dgm:cxnLst>
    <dgm:cxn modelId="{2E6A040F-EF05-4268-AF64-13E0DFF98826}" type="presOf" srcId="{31584859-EB1F-4517-B940-FE7115D1620F}" destId="{4F0D0584-3B15-4A82-837B-3F19E859B117}" srcOrd="0" destOrd="0" presId="urn:microsoft.com/office/officeart/2005/8/layout/venn1"/>
    <dgm:cxn modelId="{F07C6270-0146-4334-AF33-CB97B29BF752}" srcId="{B5D7CB3E-CB70-4C0D-A7DF-7B81E2663BD4}" destId="{31584859-EB1F-4517-B940-FE7115D1620F}" srcOrd="0" destOrd="0" parTransId="{F722D17A-8AF2-4C69-9074-604D2FF4CF89}" sibTransId="{40E2B6C6-D812-41EF-A6CB-828F3B74AC88}"/>
    <dgm:cxn modelId="{F66101C6-414F-49A8-902F-EBAEF07698B9}" type="presOf" srcId="{B5D7CB3E-CB70-4C0D-A7DF-7B81E2663BD4}" destId="{9619968C-E181-442D-938C-9AE834B89166}" srcOrd="0" destOrd="0" presId="urn:microsoft.com/office/officeart/2005/8/layout/venn1"/>
    <dgm:cxn modelId="{A791CC16-3170-46A7-B4E9-6DE7AFE515F1}" type="presParOf" srcId="{9619968C-E181-442D-938C-9AE834B89166}" destId="{4F0D0584-3B15-4A82-837B-3F19E859B11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D0584-3B15-4A82-837B-3F19E859B117}">
      <dsp:nvSpPr>
        <dsp:cNvPr id="0" name=""/>
        <dsp:cNvSpPr/>
      </dsp:nvSpPr>
      <dsp:spPr>
        <a:xfrm>
          <a:off x="288037" y="0"/>
          <a:ext cx="1872208" cy="18722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b="1" kern="1200" dirty="0" smtClean="0"/>
            <a:t>Rough Sleeping </a:t>
          </a:r>
          <a:endParaRPr lang="en-GB" sz="2200" kern="1200" dirty="0"/>
        </a:p>
      </dsp:txBody>
      <dsp:txXfrm>
        <a:off x="562216" y="274179"/>
        <a:ext cx="1323850" cy="13238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6BFCF-16C3-44FD-A6E1-6D7AD9F85ACB}">
      <dsp:nvSpPr>
        <dsp:cNvPr id="0" name=""/>
        <dsp:cNvSpPr/>
      </dsp:nvSpPr>
      <dsp:spPr>
        <a:xfrm>
          <a:off x="72006" y="0"/>
          <a:ext cx="1962031" cy="1962031"/>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b="1" kern="1200" dirty="0" smtClean="0"/>
            <a:t>Reactive B&amp;B use and spend</a:t>
          </a:r>
          <a:endParaRPr lang="en-GB" sz="2200" kern="1200" dirty="0"/>
        </a:p>
      </dsp:txBody>
      <dsp:txXfrm>
        <a:off x="359339" y="287333"/>
        <a:ext cx="1387365" cy="13873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39A5A-22C8-4274-B1C5-3D515A05F86D}">
      <dsp:nvSpPr>
        <dsp:cNvPr id="0" name=""/>
        <dsp:cNvSpPr/>
      </dsp:nvSpPr>
      <dsp:spPr>
        <a:xfrm>
          <a:off x="0" y="115272"/>
          <a:ext cx="2016223" cy="2016223"/>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GB" sz="2100" b="1" kern="1200" dirty="0" smtClean="0"/>
            <a:t>Funding pressures &amp; £445k pa HRS saving</a:t>
          </a:r>
          <a:endParaRPr lang="en-GB" sz="2100" kern="1200" dirty="0"/>
        </a:p>
      </dsp:txBody>
      <dsp:txXfrm>
        <a:off x="295269" y="410541"/>
        <a:ext cx="1425685" cy="14256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75AEE-6B37-43CE-B8FA-1FCCF2EA8512}">
      <dsp:nvSpPr>
        <dsp:cNvPr id="0" name=""/>
        <dsp:cNvSpPr/>
      </dsp:nvSpPr>
      <dsp:spPr>
        <a:xfrm>
          <a:off x="72006" y="0"/>
          <a:ext cx="1815882" cy="1815882"/>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b="1" kern="1200" dirty="0" smtClean="0"/>
            <a:t>Mental health needs</a:t>
          </a:r>
          <a:endParaRPr lang="en-GB" sz="2200" kern="1200" dirty="0"/>
        </a:p>
      </dsp:txBody>
      <dsp:txXfrm>
        <a:off x="337936" y="265930"/>
        <a:ext cx="1284022" cy="12840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BCAE5-D384-4E7B-98CF-FF10B03EBFA8}">
      <dsp:nvSpPr>
        <dsp:cNvPr id="0" name=""/>
        <dsp:cNvSpPr/>
      </dsp:nvSpPr>
      <dsp:spPr>
        <a:xfrm>
          <a:off x="227309" y="0"/>
          <a:ext cx="1800448" cy="1800448"/>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b="1" kern="1200" dirty="0" smtClean="0"/>
            <a:t>Access to settled homes</a:t>
          </a:r>
          <a:endParaRPr lang="en-GB" sz="2200" kern="1200" dirty="0"/>
        </a:p>
      </dsp:txBody>
      <dsp:txXfrm>
        <a:off x="490979" y="263670"/>
        <a:ext cx="1273108" cy="12731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0D927-EDC9-4C68-90B9-F12AF0BC8523}">
      <dsp:nvSpPr>
        <dsp:cNvPr id="0" name=""/>
        <dsp:cNvSpPr/>
      </dsp:nvSpPr>
      <dsp:spPr>
        <a:xfrm>
          <a:off x="0" y="0"/>
          <a:ext cx="2016223" cy="20162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GB" sz="2100" b="1" kern="1200" dirty="0" smtClean="0"/>
            <a:t>Welfare reforms &amp; other drivers of need</a:t>
          </a:r>
          <a:endParaRPr lang="en-GB" sz="2100" kern="1200" dirty="0"/>
        </a:p>
      </dsp:txBody>
      <dsp:txXfrm>
        <a:off x="295269" y="295269"/>
        <a:ext cx="1425685" cy="14256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C9155-8EB6-4599-9E71-48151D2CB348}">
      <dsp:nvSpPr>
        <dsp:cNvPr id="0" name=""/>
        <dsp:cNvSpPr/>
      </dsp:nvSpPr>
      <dsp:spPr>
        <a:xfrm>
          <a:off x="288030" y="0"/>
          <a:ext cx="1872208" cy="18722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GB" sz="2100" b="1" kern="1200" dirty="0" smtClean="0"/>
            <a:t>H’less Reduction Act</a:t>
          </a:r>
          <a:endParaRPr lang="en-GB" sz="2100" kern="1200" dirty="0"/>
        </a:p>
      </dsp:txBody>
      <dsp:txXfrm>
        <a:off x="562209" y="274179"/>
        <a:ext cx="1323850" cy="13238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C6B42-D31D-4207-84F3-12236E524884}">
      <dsp:nvSpPr>
        <dsp:cNvPr id="0" name=""/>
        <dsp:cNvSpPr/>
      </dsp:nvSpPr>
      <dsp:spPr>
        <a:xfrm>
          <a:off x="223419" y="0"/>
          <a:ext cx="1762100" cy="17621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GB" sz="2000" b="1" kern="1200" dirty="0" smtClean="0"/>
            <a:t>Lack of security in PRS</a:t>
          </a:r>
          <a:endParaRPr lang="en-GB" sz="2000" kern="1200" dirty="0"/>
        </a:p>
      </dsp:txBody>
      <dsp:txXfrm>
        <a:off x="481473" y="258054"/>
        <a:ext cx="1245992" cy="1245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6BFCF-16C3-44FD-A6E1-6D7AD9F85ACB}">
      <dsp:nvSpPr>
        <dsp:cNvPr id="0" name=""/>
        <dsp:cNvSpPr/>
      </dsp:nvSpPr>
      <dsp:spPr>
        <a:xfrm>
          <a:off x="72006" y="0"/>
          <a:ext cx="1962031" cy="196203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b="1" kern="1200" dirty="0" smtClean="0"/>
            <a:t>Reactive B&amp;B use and spend</a:t>
          </a:r>
          <a:endParaRPr lang="en-GB" sz="2200" kern="1200" dirty="0"/>
        </a:p>
      </dsp:txBody>
      <dsp:txXfrm>
        <a:off x="359339" y="287333"/>
        <a:ext cx="1387365" cy="13873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39A5A-22C8-4274-B1C5-3D515A05F86D}">
      <dsp:nvSpPr>
        <dsp:cNvPr id="0" name=""/>
        <dsp:cNvSpPr/>
      </dsp:nvSpPr>
      <dsp:spPr>
        <a:xfrm>
          <a:off x="0" y="115272"/>
          <a:ext cx="2016223" cy="20162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GB" sz="2100" b="1" kern="1200" dirty="0" smtClean="0"/>
            <a:t>Funding pressures &amp; £445k pa HRS saving</a:t>
          </a:r>
          <a:endParaRPr lang="en-GB" sz="2100" kern="1200" dirty="0"/>
        </a:p>
      </dsp:txBody>
      <dsp:txXfrm>
        <a:off x="295269" y="410541"/>
        <a:ext cx="1425685" cy="14256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75AEE-6B37-43CE-B8FA-1FCCF2EA8512}">
      <dsp:nvSpPr>
        <dsp:cNvPr id="0" name=""/>
        <dsp:cNvSpPr/>
      </dsp:nvSpPr>
      <dsp:spPr>
        <a:xfrm>
          <a:off x="72006" y="0"/>
          <a:ext cx="1815882" cy="181588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b="1" kern="1200" dirty="0" smtClean="0"/>
            <a:t>Mental health needs</a:t>
          </a:r>
          <a:endParaRPr lang="en-GB" sz="2200" kern="1200" dirty="0"/>
        </a:p>
      </dsp:txBody>
      <dsp:txXfrm>
        <a:off x="337936" y="265930"/>
        <a:ext cx="1284022" cy="12840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BCAE5-D384-4E7B-98CF-FF10B03EBFA8}">
      <dsp:nvSpPr>
        <dsp:cNvPr id="0" name=""/>
        <dsp:cNvSpPr/>
      </dsp:nvSpPr>
      <dsp:spPr>
        <a:xfrm>
          <a:off x="227309" y="0"/>
          <a:ext cx="1800448" cy="180044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b="1" kern="1200" dirty="0" smtClean="0"/>
            <a:t>Access to settled homes</a:t>
          </a:r>
          <a:endParaRPr lang="en-GB" sz="2200" kern="1200" dirty="0"/>
        </a:p>
      </dsp:txBody>
      <dsp:txXfrm>
        <a:off x="490979" y="263670"/>
        <a:ext cx="1273108" cy="12731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0D927-EDC9-4C68-90B9-F12AF0BC8523}">
      <dsp:nvSpPr>
        <dsp:cNvPr id="0" name=""/>
        <dsp:cNvSpPr/>
      </dsp:nvSpPr>
      <dsp:spPr>
        <a:xfrm>
          <a:off x="0" y="0"/>
          <a:ext cx="2016223" cy="20162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GB" sz="2100" b="1" kern="1200" dirty="0" smtClean="0"/>
            <a:t>Welfare reforms &amp; other drivers of need</a:t>
          </a:r>
          <a:endParaRPr lang="en-GB" sz="2100" kern="1200" dirty="0"/>
        </a:p>
      </dsp:txBody>
      <dsp:txXfrm>
        <a:off x="295269" y="295269"/>
        <a:ext cx="1425685" cy="14256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C9155-8EB6-4599-9E71-48151D2CB348}">
      <dsp:nvSpPr>
        <dsp:cNvPr id="0" name=""/>
        <dsp:cNvSpPr/>
      </dsp:nvSpPr>
      <dsp:spPr>
        <a:xfrm>
          <a:off x="288030" y="0"/>
          <a:ext cx="1872208" cy="18722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GB" sz="2100" b="1" kern="1200" dirty="0" smtClean="0"/>
            <a:t>H’less Reduction Act</a:t>
          </a:r>
          <a:endParaRPr lang="en-GB" sz="2100" kern="1200" dirty="0"/>
        </a:p>
      </dsp:txBody>
      <dsp:txXfrm>
        <a:off x="562209" y="274179"/>
        <a:ext cx="1323850" cy="13238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C6B42-D31D-4207-84F3-12236E524884}">
      <dsp:nvSpPr>
        <dsp:cNvPr id="0" name=""/>
        <dsp:cNvSpPr/>
      </dsp:nvSpPr>
      <dsp:spPr>
        <a:xfrm>
          <a:off x="223419" y="0"/>
          <a:ext cx="1762100" cy="17621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GB" sz="2000" b="1" kern="1200" dirty="0" smtClean="0"/>
            <a:t>Lack of security in PRS</a:t>
          </a:r>
          <a:endParaRPr lang="en-GB" sz="2000" kern="1200" dirty="0"/>
        </a:p>
      </dsp:txBody>
      <dsp:txXfrm>
        <a:off x="481473" y="258054"/>
        <a:ext cx="1245992" cy="12459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D0584-3B15-4A82-837B-3F19E859B117}">
      <dsp:nvSpPr>
        <dsp:cNvPr id="0" name=""/>
        <dsp:cNvSpPr/>
      </dsp:nvSpPr>
      <dsp:spPr>
        <a:xfrm>
          <a:off x="288037" y="0"/>
          <a:ext cx="1872208" cy="1872208"/>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b="1" kern="1200" dirty="0" smtClean="0"/>
            <a:t>Rough Sleeping </a:t>
          </a:r>
          <a:endParaRPr lang="en-GB" sz="2200" kern="1200" dirty="0"/>
        </a:p>
      </dsp:txBody>
      <dsp:txXfrm>
        <a:off x="562216" y="274179"/>
        <a:ext cx="1323850" cy="13238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1" y="0"/>
            <a:ext cx="2946189" cy="496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95587" name="Rectangle 3"/>
          <p:cNvSpPr>
            <a:spLocks noGrp="1" noChangeArrowheads="1"/>
          </p:cNvSpPr>
          <p:nvPr>
            <p:ph type="dt" sz="quarter" idx="1"/>
          </p:nvPr>
        </p:nvSpPr>
        <p:spPr bwMode="auto">
          <a:xfrm>
            <a:off x="3849899" y="0"/>
            <a:ext cx="2946189" cy="496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95588" name="Rectangle 4"/>
          <p:cNvSpPr>
            <a:spLocks noGrp="1" noChangeArrowheads="1"/>
          </p:cNvSpPr>
          <p:nvPr>
            <p:ph type="ftr" sz="quarter" idx="2"/>
          </p:nvPr>
        </p:nvSpPr>
        <p:spPr bwMode="auto">
          <a:xfrm>
            <a:off x="1" y="9428402"/>
            <a:ext cx="2946189" cy="496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95589" name="Rectangle 5"/>
          <p:cNvSpPr>
            <a:spLocks noGrp="1" noChangeArrowheads="1"/>
          </p:cNvSpPr>
          <p:nvPr>
            <p:ph type="sldNum" sz="quarter" idx="3"/>
          </p:nvPr>
        </p:nvSpPr>
        <p:spPr bwMode="auto">
          <a:xfrm>
            <a:off x="3849899" y="9428402"/>
            <a:ext cx="2946189" cy="496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21E166B-DEC8-45CB-A3FA-65FE8D262739}" type="slidenum">
              <a:rPr lang="en-GB"/>
              <a:pPr>
                <a:defRPr/>
              </a:pPr>
              <a:t>‹#›</a:t>
            </a:fld>
            <a:endParaRPr lang="en-GB"/>
          </a:p>
        </p:txBody>
      </p:sp>
    </p:spTree>
    <p:extLst>
      <p:ext uri="{BB962C8B-B14F-4D97-AF65-F5344CB8AC3E}">
        <p14:creationId xmlns:p14="http://schemas.microsoft.com/office/powerpoint/2010/main" val="3859243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2946189" cy="496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1267" name="Rectangle 3"/>
          <p:cNvSpPr>
            <a:spLocks noGrp="1" noChangeArrowheads="1"/>
          </p:cNvSpPr>
          <p:nvPr>
            <p:ph type="dt" idx="1"/>
          </p:nvPr>
        </p:nvSpPr>
        <p:spPr bwMode="auto">
          <a:xfrm>
            <a:off x="3849899" y="0"/>
            <a:ext cx="2946189" cy="496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79768" y="4715788"/>
            <a:ext cx="5438140" cy="44666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1" y="9428402"/>
            <a:ext cx="2946189" cy="496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271" name="Rectangle 7"/>
          <p:cNvSpPr>
            <a:spLocks noGrp="1" noChangeArrowheads="1"/>
          </p:cNvSpPr>
          <p:nvPr>
            <p:ph type="sldNum" sz="quarter" idx="5"/>
          </p:nvPr>
        </p:nvSpPr>
        <p:spPr bwMode="auto">
          <a:xfrm>
            <a:off x="3849899" y="9428402"/>
            <a:ext cx="2946189" cy="496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C396A08-40EC-46D7-ABF4-CA17CE8F25CF}" type="slidenum">
              <a:rPr lang="en-GB"/>
              <a:pPr>
                <a:defRPr/>
              </a:pPr>
              <a:t>‹#›</a:t>
            </a:fld>
            <a:endParaRPr lang="en-GB"/>
          </a:p>
        </p:txBody>
      </p:sp>
    </p:spTree>
    <p:extLst>
      <p:ext uri="{BB962C8B-B14F-4D97-AF65-F5344CB8AC3E}">
        <p14:creationId xmlns:p14="http://schemas.microsoft.com/office/powerpoint/2010/main" val="2438760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pPr>
                <a:defRPr/>
              </a:pPr>
              <a:t>1</a:t>
            </a:fld>
            <a:endParaRPr lang="en-GB"/>
          </a:p>
        </p:txBody>
      </p:sp>
    </p:spTree>
    <p:extLst>
      <p:ext uri="{BB962C8B-B14F-4D97-AF65-F5344CB8AC3E}">
        <p14:creationId xmlns:p14="http://schemas.microsoft.com/office/powerpoint/2010/main" val="3426759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10</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B&amp;B used to</a:t>
            </a:r>
            <a:r>
              <a:rPr lang="en-GB" baseline="0" dirty="0" smtClean="0"/>
              <a:t> meet statutory duty to provide temporary accommodation when no spaces are available in supported accommodation services. We’ve had to rely on B&amp;B more and more because hostels / supported accommodation is full </a:t>
            </a: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53F80D09-1E2B-4E0B-9487-AE918A259028}" type="slidenum">
              <a:rPr lang="en-GB" sz="1200" smtClean="0"/>
              <a:pPr/>
              <a:t>11</a:t>
            </a:fld>
            <a:endParaRPr lang="en-GB"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This graph</a:t>
            </a:r>
            <a:r>
              <a:rPr lang="en-GB" baseline="0" dirty="0" smtClean="0"/>
              <a:t> shows us total placements in B&amp;B each year over the past three financial years (blue columns) and the average cost per placement in each year (red). Not only are we seeing the number of households placed into B&amp;B, we are also seeing the cost per placement is increasing – most likely because households placed into B&amp;B are now having to stay there for longer.</a:t>
            </a:r>
          </a:p>
          <a:p>
            <a:endParaRPr lang="en-GB" baseline="0"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53F80D09-1E2B-4E0B-9487-AE918A259028}" type="slidenum">
              <a:rPr lang="en-GB" sz="1200" smtClean="0">
                <a:solidFill>
                  <a:prstClr val="black"/>
                </a:solidFill>
              </a:rPr>
              <a:pPr/>
              <a:t>12</a:t>
            </a:fld>
            <a:endParaRPr lang="en-GB" sz="1200"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13</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14</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15</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16</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17</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pPr/>
              <a:t>18</a:t>
            </a:fld>
            <a:endParaRPr lang="en-GB"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19</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pPr/>
              <a:t>2</a:t>
            </a:fld>
            <a:endParaRPr lang="en-GB"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20</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21</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22</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pPr/>
              <a:t>23</a:t>
            </a:fld>
            <a:endParaRPr lang="en-GB"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r>
              <a:rPr lang="en-GB" baseline="0" dirty="0" smtClean="0"/>
              <a:t>We’re working towards detailed plans, but today is about hearing some feedback on some of the options available to us. We’ll take on board feedback to help shape up our final approach to planning and funding homelessness services. </a:t>
            </a:r>
          </a:p>
          <a:p>
            <a:pPr eaLnBrk="1" hangingPunct="1"/>
            <a:endParaRPr lang="en-GB" baseline="0" dirty="0" smtClean="0"/>
          </a:p>
          <a:p>
            <a:pPr eaLnBrk="1" hangingPunct="1"/>
            <a:endParaRPr lang="en-GB" baseline="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24</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solidFill>
                  <a:prstClr val="black"/>
                </a:solidFill>
              </a:rPr>
              <a:pPr>
                <a:defRPr/>
              </a:pPr>
              <a:t>25</a:t>
            </a:fld>
            <a:endParaRPr lang="en-GB">
              <a:solidFill>
                <a:prstClr val="black"/>
              </a:solidFill>
            </a:endParaRPr>
          </a:p>
        </p:txBody>
      </p:sp>
    </p:spTree>
    <p:extLst>
      <p:ext uri="{BB962C8B-B14F-4D97-AF65-F5344CB8AC3E}">
        <p14:creationId xmlns:p14="http://schemas.microsoft.com/office/powerpoint/2010/main" val="554065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pPr>
                <a:defRPr/>
              </a:pPr>
              <a:t>27</a:t>
            </a:fld>
            <a:endParaRPr lang="en-GB"/>
          </a:p>
        </p:txBody>
      </p:sp>
    </p:spTree>
    <p:extLst>
      <p:ext uri="{BB962C8B-B14F-4D97-AF65-F5344CB8AC3E}">
        <p14:creationId xmlns:p14="http://schemas.microsoft.com/office/powerpoint/2010/main" val="121748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Direct</a:t>
            </a:r>
            <a:r>
              <a:rPr lang="en-GB" baseline="0" dirty="0" smtClean="0"/>
              <a:t> access and second stage are types of temporary accommodation provided once someone has lost their previous accommodation.</a:t>
            </a:r>
          </a:p>
          <a:p>
            <a:endParaRPr lang="en-GB" baseline="0" dirty="0" smtClean="0"/>
          </a:p>
          <a:p>
            <a:r>
              <a:rPr lang="en-GB" baseline="0" dirty="0" smtClean="0"/>
              <a:t>The graph on the left shows that prevention costs far less per household worked with than providing temporary accommodation. There are some differences in the people who might use these services / the extent of their needs, but the main message is that prevention costs less.</a:t>
            </a:r>
          </a:p>
          <a:p>
            <a:endParaRPr lang="en-GB" baseline="0" dirty="0" smtClean="0"/>
          </a:p>
          <a:p>
            <a:r>
              <a:rPr lang="en-GB" baseline="0" dirty="0" smtClean="0"/>
              <a:t>The graph on the right shows that most identified needs are met by ILSS (preventative) services</a:t>
            </a:r>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pPr>
                <a:defRPr/>
              </a:pPr>
              <a:t>28</a:t>
            </a:fld>
            <a:endParaRPr lang="en-GB"/>
          </a:p>
        </p:txBody>
      </p:sp>
    </p:spTree>
    <p:extLst>
      <p:ext uri="{BB962C8B-B14F-4D97-AF65-F5344CB8AC3E}">
        <p14:creationId xmlns:p14="http://schemas.microsoft.com/office/powerpoint/2010/main" val="2642874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HRS – Housing</a:t>
            </a:r>
            <a:r>
              <a:rPr lang="en-GB" baseline="0" dirty="0" smtClean="0"/>
              <a:t> Related Support funding for homelessness</a:t>
            </a:r>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pPr>
                <a:defRPr/>
              </a:pPr>
              <a:t>30</a:t>
            </a:fld>
            <a:endParaRPr lang="en-GB"/>
          </a:p>
        </p:txBody>
      </p:sp>
    </p:spTree>
    <p:extLst>
      <p:ext uri="{BB962C8B-B14F-4D97-AF65-F5344CB8AC3E}">
        <p14:creationId xmlns:p14="http://schemas.microsoft.com/office/powerpoint/2010/main" val="1884700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pPr>
                <a:defRPr/>
              </a:pPr>
              <a:t>31</a:t>
            </a:fld>
            <a:endParaRPr lang="en-GB"/>
          </a:p>
        </p:txBody>
      </p:sp>
    </p:spTree>
    <p:extLst>
      <p:ext uri="{BB962C8B-B14F-4D97-AF65-F5344CB8AC3E}">
        <p14:creationId xmlns:p14="http://schemas.microsoft.com/office/powerpoint/2010/main" val="239868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554065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pPr>
                <a:defRPr/>
              </a:pPr>
              <a:t>36</a:t>
            </a:fld>
            <a:endParaRPr lang="en-GB"/>
          </a:p>
        </p:txBody>
      </p:sp>
    </p:spTree>
    <p:extLst>
      <p:ext uri="{BB962C8B-B14F-4D97-AF65-F5344CB8AC3E}">
        <p14:creationId xmlns:p14="http://schemas.microsoft.com/office/powerpoint/2010/main" val="1312875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PRS – Private Rented Sector</a:t>
            </a:r>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pPr>
                <a:defRPr/>
              </a:pPr>
              <a:t>38</a:t>
            </a:fld>
            <a:endParaRPr lang="en-GB"/>
          </a:p>
        </p:txBody>
      </p:sp>
    </p:spTree>
    <p:extLst>
      <p:ext uri="{BB962C8B-B14F-4D97-AF65-F5344CB8AC3E}">
        <p14:creationId xmlns:p14="http://schemas.microsoft.com/office/powerpoint/2010/main" val="30385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pPr>
                <a:defRPr/>
              </a:pPr>
              <a:t>39</a:t>
            </a:fld>
            <a:endParaRPr lang="en-GB"/>
          </a:p>
        </p:txBody>
      </p:sp>
    </p:spTree>
    <p:extLst>
      <p:ext uri="{BB962C8B-B14F-4D97-AF65-F5344CB8AC3E}">
        <p14:creationId xmlns:p14="http://schemas.microsoft.com/office/powerpoint/2010/main" val="1427320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pPr>
                <a:defRPr/>
              </a:pPr>
              <a:t>40</a:t>
            </a:fld>
            <a:endParaRPr lang="en-GB"/>
          </a:p>
        </p:txBody>
      </p:sp>
    </p:spTree>
    <p:extLst>
      <p:ext uri="{BB962C8B-B14F-4D97-AF65-F5344CB8AC3E}">
        <p14:creationId xmlns:p14="http://schemas.microsoft.com/office/powerpoint/2010/main" val="1642924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solidFill>
                  <a:prstClr val="black"/>
                </a:solidFill>
              </a:rPr>
              <a:pPr>
                <a:defRPr/>
              </a:pPr>
              <a:t>41</a:t>
            </a:fld>
            <a:endParaRPr lang="en-GB">
              <a:solidFill>
                <a:prstClr val="black"/>
              </a:solidFill>
            </a:endParaRPr>
          </a:p>
        </p:txBody>
      </p:sp>
    </p:spTree>
    <p:extLst>
      <p:ext uri="{BB962C8B-B14F-4D97-AF65-F5344CB8AC3E}">
        <p14:creationId xmlns:p14="http://schemas.microsoft.com/office/powerpoint/2010/main" val="554065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solidFill>
                  <a:prstClr val="black"/>
                </a:solidFill>
              </a:rPr>
              <a:pPr>
                <a:defRPr/>
              </a:pPr>
              <a:t>42</a:t>
            </a:fld>
            <a:endParaRPr lang="en-GB">
              <a:solidFill>
                <a:prstClr val="black"/>
              </a:solidFill>
            </a:endParaRPr>
          </a:p>
        </p:txBody>
      </p:sp>
    </p:spTree>
    <p:extLst>
      <p:ext uri="{BB962C8B-B14F-4D97-AF65-F5344CB8AC3E}">
        <p14:creationId xmlns:p14="http://schemas.microsoft.com/office/powerpoint/2010/main" val="554065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43</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44</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45</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46</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pPr/>
              <a:t>4</a:t>
            </a:fld>
            <a:endParaRPr lang="en-GB"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47</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48</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C0CC1-EB04-4DCD-93B2-CE44803F4233}"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2003183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C0CC1-EB04-4DCD-93B2-CE44803F4233}"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1966634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51</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52</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53</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54</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55</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56</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5</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57</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58</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59</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60</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61</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62</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63</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68</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69</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solidFill>
                  <a:prstClr val="black"/>
                </a:solidFill>
              </a:rPr>
              <a:pPr>
                <a:defRPr/>
              </a:pPr>
              <a:t>70</a:t>
            </a:fld>
            <a:endParaRPr lang="en-GB">
              <a:solidFill>
                <a:prstClr val="black"/>
              </a:solidFill>
            </a:endParaRPr>
          </a:p>
        </p:txBody>
      </p:sp>
    </p:spTree>
    <p:extLst>
      <p:ext uri="{BB962C8B-B14F-4D97-AF65-F5344CB8AC3E}">
        <p14:creationId xmlns:p14="http://schemas.microsoft.com/office/powerpoint/2010/main" val="2230807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6</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sz="1200" dirty="0" smtClean="0">
              <a:ea typeface="Calibri"/>
              <a:cs typeface="Times New Roman"/>
            </a:endParaRPr>
          </a:p>
          <a:p>
            <a:pPr marL="171450" indent="-171450" eaLnBrk="1" hangingPunct="1">
              <a:buFont typeface="Arial" pitchFamily="34" charset="0"/>
              <a:buChar char="•"/>
            </a:pPr>
            <a:r>
              <a:rPr lang="en-GB" sz="1200" dirty="0" smtClean="0">
                <a:ea typeface="Calibri"/>
                <a:cs typeface="Times New Roman"/>
              </a:rPr>
              <a:t>Nottingham is in the bottom 10 local authority areas for disposable income per head (ONS) – more</a:t>
            </a:r>
            <a:r>
              <a:rPr lang="en-GB" sz="1200" baseline="0" dirty="0" smtClean="0">
                <a:ea typeface="Calibri"/>
                <a:cs typeface="Times New Roman"/>
              </a:rPr>
              <a:t> at risk from squeezes or shocks to income</a:t>
            </a:r>
            <a:endParaRPr lang="en-GB" sz="1200" dirty="0" smtClean="0">
              <a:ea typeface="Calibri"/>
              <a:cs typeface="Times New Roman"/>
            </a:endParaRPr>
          </a:p>
          <a:p>
            <a:pPr marL="171450" indent="-171450" eaLnBrk="1" hangingPunct="1">
              <a:buFont typeface="Arial" pitchFamily="34" charset="0"/>
              <a:buChar char="•"/>
            </a:pPr>
            <a:r>
              <a:rPr lang="en-GB" sz="1200" dirty="0" smtClean="0">
                <a:ea typeface="Calibri"/>
                <a:cs typeface="Times New Roman"/>
              </a:rPr>
              <a:t>23,078 households are in receipt of full or partial housing benefit</a:t>
            </a:r>
          </a:p>
          <a:p>
            <a:pPr marL="171450" indent="-171450" eaLnBrk="1" hangingPunct="1">
              <a:buFont typeface="Arial" pitchFamily="34" charset="0"/>
              <a:buChar char="•"/>
            </a:pPr>
            <a:r>
              <a:rPr lang="en-GB" sz="1200" dirty="0" smtClean="0">
                <a:ea typeface="Calibri"/>
                <a:cs typeface="Times New Roman"/>
              </a:rPr>
              <a:t>Concerns</a:t>
            </a:r>
            <a:r>
              <a:rPr lang="en-GB" sz="1200" baseline="0" dirty="0" smtClean="0">
                <a:ea typeface="Calibri"/>
                <a:cs typeface="Times New Roman"/>
              </a:rPr>
              <a:t> re roll out of Universal Credit</a:t>
            </a:r>
          </a:p>
          <a:p>
            <a:pPr marL="171450" indent="-171450" eaLnBrk="1" hangingPunct="1">
              <a:buFont typeface="Arial" pitchFamily="34" charset="0"/>
              <a:buChar char="•"/>
            </a:pPr>
            <a:r>
              <a:rPr lang="en-GB" sz="1200" baseline="0" dirty="0" smtClean="0">
                <a:ea typeface="Calibri"/>
                <a:cs typeface="Times New Roman"/>
              </a:rPr>
              <a:t>Younger population – i. more at risk of deprivation ii. affected by scrapping of housing payments to 18-21 year olds </a:t>
            </a:r>
          </a:p>
          <a:p>
            <a:pPr marL="0" indent="0" eaLnBrk="1" hangingPunct="1">
              <a:buFont typeface="Arial" pitchFamily="34" charset="0"/>
              <a:buNone/>
            </a:pPr>
            <a:endParaRPr lang="en-GB" sz="1200" dirty="0" smtClean="0">
              <a:ea typeface="Calibri"/>
              <a:cs typeface="Times New Roman"/>
            </a:endParaRPr>
          </a:p>
          <a:p>
            <a:pPr marL="171450" indent="-171450" eaLnBrk="1" hangingPunct="1">
              <a:buFont typeface="Arial" pitchFamily="34" charset="0"/>
              <a:buChar char="•"/>
            </a:pPr>
            <a:endParaRPr lang="en-GB" baseline="0" dirty="0" smtClean="0"/>
          </a:p>
          <a:p>
            <a:pPr eaLnBrk="1" hangingPunct="1"/>
            <a:endParaRPr lang="en-GB" baseline="0" dirty="0" smtClean="0"/>
          </a:p>
          <a:p>
            <a:pPr eaLnBrk="1" hangingPunct="1"/>
            <a:endParaRPr lang="en-GB" baseline="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71</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solidFill>
                  <a:prstClr val="black"/>
                </a:solidFill>
              </a:rPr>
              <a:pPr>
                <a:defRPr/>
              </a:pPr>
              <a:t>72</a:t>
            </a:fld>
            <a:endParaRPr lang="en-GB">
              <a:solidFill>
                <a:prstClr val="black"/>
              </a:solidFill>
            </a:endParaRPr>
          </a:p>
        </p:txBody>
      </p:sp>
    </p:spTree>
    <p:extLst>
      <p:ext uri="{BB962C8B-B14F-4D97-AF65-F5344CB8AC3E}">
        <p14:creationId xmlns:p14="http://schemas.microsoft.com/office/powerpoint/2010/main" val="5540651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396A08-40EC-46D7-ABF4-CA17CE8F25CF}" type="slidenum">
              <a:rPr lang="en-GB" smtClean="0"/>
              <a:pPr>
                <a:defRPr/>
              </a:pPr>
              <a:t>73</a:t>
            </a:fld>
            <a:endParaRPr lang="en-GB"/>
          </a:p>
        </p:txBody>
      </p:sp>
    </p:spTree>
    <p:extLst>
      <p:ext uri="{BB962C8B-B14F-4D97-AF65-F5344CB8AC3E}">
        <p14:creationId xmlns:p14="http://schemas.microsoft.com/office/powerpoint/2010/main" val="28070435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13FA37-6D9C-495E-8FF6-F1CBC64032F7}" type="slidenum">
              <a:rPr lang="en-GB" smtClean="0">
                <a:solidFill>
                  <a:prstClr val="black"/>
                </a:solidFill>
              </a:rPr>
              <a:pPr/>
              <a:t>74</a:t>
            </a:fld>
            <a:endParaRPr lang="en-GB">
              <a:solidFill>
                <a:prstClr val="black"/>
              </a:solidFill>
            </a:endParaRPr>
          </a:p>
        </p:txBody>
      </p:sp>
    </p:spTree>
    <p:extLst>
      <p:ext uri="{BB962C8B-B14F-4D97-AF65-F5344CB8AC3E}">
        <p14:creationId xmlns:p14="http://schemas.microsoft.com/office/powerpoint/2010/main" val="15803028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13FA37-6D9C-495E-8FF6-F1CBC64032F7}" type="slidenum">
              <a:rPr lang="en-GB" smtClean="0">
                <a:solidFill>
                  <a:prstClr val="black"/>
                </a:solidFill>
              </a:rPr>
              <a:pPr/>
              <a:t>75</a:t>
            </a:fld>
            <a:endParaRPr lang="en-GB">
              <a:solidFill>
                <a:prstClr val="black"/>
              </a:solidFill>
            </a:endParaRPr>
          </a:p>
        </p:txBody>
      </p:sp>
    </p:spTree>
    <p:extLst>
      <p:ext uri="{BB962C8B-B14F-4D97-AF65-F5344CB8AC3E}">
        <p14:creationId xmlns:p14="http://schemas.microsoft.com/office/powerpoint/2010/main" val="3237779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13FA37-6D9C-495E-8FF6-F1CBC64032F7}" type="slidenum">
              <a:rPr lang="en-GB" smtClean="0">
                <a:solidFill>
                  <a:prstClr val="black"/>
                </a:solidFill>
              </a:rPr>
              <a:pPr/>
              <a:t>76</a:t>
            </a:fld>
            <a:endParaRPr lang="en-GB">
              <a:solidFill>
                <a:prstClr val="black"/>
              </a:solidFill>
            </a:endParaRPr>
          </a:p>
        </p:txBody>
      </p:sp>
    </p:spTree>
    <p:extLst>
      <p:ext uri="{BB962C8B-B14F-4D97-AF65-F5344CB8AC3E}">
        <p14:creationId xmlns:p14="http://schemas.microsoft.com/office/powerpoint/2010/main" val="231143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E13FA37-6D9C-495E-8FF6-F1CBC64032F7}" type="slidenum">
              <a:rPr lang="en-GB" smtClean="0">
                <a:solidFill>
                  <a:prstClr val="black"/>
                </a:solidFill>
              </a:rPr>
              <a:pPr/>
              <a:t>77</a:t>
            </a:fld>
            <a:endParaRPr lang="en-GB">
              <a:solidFill>
                <a:prstClr val="black"/>
              </a:solidFill>
            </a:endParaRPr>
          </a:p>
        </p:txBody>
      </p:sp>
    </p:spTree>
    <p:extLst>
      <p:ext uri="{BB962C8B-B14F-4D97-AF65-F5344CB8AC3E}">
        <p14:creationId xmlns:p14="http://schemas.microsoft.com/office/powerpoint/2010/main" val="5497868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13FA37-6D9C-495E-8FF6-F1CBC64032F7}" type="slidenum">
              <a:rPr lang="en-GB" smtClean="0">
                <a:solidFill>
                  <a:prstClr val="black"/>
                </a:solidFill>
              </a:rPr>
              <a:pPr/>
              <a:t>78</a:t>
            </a:fld>
            <a:endParaRPr lang="en-GB">
              <a:solidFill>
                <a:prstClr val="black"/>
              </a:solidFill>
            </a:endParaRPr>
          </a:p>
        </p:txBody>
      </p:sp>
    </p:spTree>
    <p:extLst>
      <p:ext uri="{BB962C8B-B14F-4D97-AF65-F5344CB8AC3E}">
        <p14:creationId xmlns:p14="http://schemas.microsoft.com/office/powerpoint/2010/main" val="31796456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E13FA37-6D9C-495E-8FF6-F1CBC64032F7}" type="slidenum">
              <a:rPr lang="en-GB" smtClean="0">
                <a:solidFill>
                  <a:prstClr val="black"/>
                </a:solidFill>
              </a:rPr>
              <a:pPr/>
              <a:t>79</a:t>
            </a:fld>
            <a:endParaRPr lang="en-GB">
              <a:solidFill>
                <a:prstClr val="black"/>
              </a:solidFill>
            </a:endParaRPr>
          </a:p>
        </p:txBody>
      </p:sp>
    </p:spTree>
    <p:extLst>
      <p:ext uri="{BB962C8B-B14F-4D97-AF65-F5344CB8AC3E}">
        <p14:creationId xmlns:p14="http://schemas.microsoft.com/office/powerpoint/2010/main" val="5497868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200" b="0" i="0" u="none" strike="noStrike" kern="1200" cap="none" spc="0" normalizeH="0" baseline="0" noProof="0" dirty="0" smtClean="0">
              <a:ln>
                <a:noFill/>
              </a:ln>
              <a:solidFill>
                <a:prstClr val="black">
                  <a:lumMod val="65000"/>
                  <a:lumOff val="35000"/>
                </a:prstClr>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E13FA37-6D9C-495E-8FF6-F1CBC64032F7}" type="slidenum">
              <a:rPr lang="en-GB" smtClean="0">
                <a:solidFill>
                  <a:prstClr val="black"/>
                </a:solidFill>
              </a:rPr>
              <a:pPr/>
              <a:t>80</a:t>
            </a:fld>
            <a:endParaRPr lang="en-GB">
              <a:solidFill>
                <a:prstClr val="black"/>
              </a:solidFill>
            </a:endParaRPr>
          </a:p>
        </p:txBody>
      </p:sp>
    </p:spTree>
    <p:extLst>
      <p:ext uri="{BB962C8B-B14F-4D97-AF65-F5344CB8AC3E}">
        <p14:creationId xmlns:p14="http://schemas.microsoft.com/office/powerpoint/2010/main" val="54978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7</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13FA37-6D9C-495E-8FF6-F1CBC64032F7}" type="slidenum">
              <a:rPr lang="en-GB" smtClean="0">
                <a:solidFill>
                  <a:prstClr val="black"/>
                </a:solidFill>
              </a:rPr>
              <a:pPr/>
              <a:t>81</a:t>
            </a:fld>
            <a:endParaRPr lang="en-GB">
              <a:solidFill>
                <a:prstClr val="black"/>
              </a:solidFill>
            </a:endParaRPr>
          </a:p>
        </p:txBody>
      </p:sp>
    </p:spTree>
    <p:extLst>
      <p:ext uri="{BB962C8B-B14F-4D97-AF65-F5344CB8AC3E}">
        <p14:creationId xmlns:p14="http://schemas.microsoft.com/office/powerpoint/2010/main" val="20812053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13FA37-6D9C-495E-8FF6-F1CBC64032F7}" type="slidenum">
              <a:rPr lang="en-GB" smtClean="0">
                <a:solidFill>
                  <a:prstClr val="black"/>
                </a:solidFill>
              </a:rPr>
              <a:pPr/>
              <a:t>82</a:t>
            </a:fld>
            <a:endParaRPr lang="en-GB">
              <a:solidFill>
                <a:prstClr val="black"/>
              </a:solidFill>
            </a:endParaRPr>
          </a:p>
        </p:txBody>
      </p:sp>
    </p:spTree>
    <p:extLst>
      <p:ext uri="{BB962C8B-B14F-4D97-AF65-F5344CB8AC3E}">
        <p14:creationId xmlns:p14="http://schemas.microsoft.com/office/powerpoint/2010/main" val="10708299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AE13FA37-6D9C-495E-8FF6-F1CBC64032F7}" type="slidenum">
              <a:rPr lang="en-GB" smtClean="0">
                <a:solidFill>
                  <a:prstClr val="black"/>
                </a:solidFill>
              </a:rPr>
              <a:pPr/>
              <a:t>83</a:t>
            </a:fld>
            <a:endParaRPr lang="en-GB">
              <a:solidFill>
                <a:prstClr val="black"/>
              </a:solidFill>
            </a:endParaRPr>
          </a:p>
        </p:txBody>
      </p:sp>
    </p:spTree>
    <p:extLst>
      <p:ext uri="{BB962C8B-B14F-4D97-AF65-F5344CB8AC3E}">
        <p14:creationId xmlns:p14="http://schemas.microsoft.com/office/powerpoint/2010/main" val="27832672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	Enhanced Private Rented Sector Access Scheme</a:t>
            </a:r>
          </a:p>
          <a:p>
            <a:r>
              <a:rPr lang="en-GB" dirty="0" smtClean="0"/>
              <a:t>Consider connecting the existing NPRAS to other teams working with PRS tenants and landlords (i.e. Safer Housing/housing benefits/welfare rights/housing advice/DASH) to provide a more comprehensive PRS tenant and landlord support service.  Possible enhancements could include: building better relationships with landlords; early advice hotline; dispute resolution; mutual exchange options; matching services; tenancy training; promotion of good tenant behaviour; introduction of landlord liaison officers </a:t>
            </a:r>
          </a:p>
          <a:p>
            <a:r>
              <a:rPr lang="en-GB" dirty="0" smtClean="0"/>
              <a:t>•	Housing First</a:t>
            </a:r>
          </a:p>
          <a:p>
            <a:r>
              <a:rPr lang="en-GB" dirty="0" smtClean="0"/>
              <a:t>Principles of building support around the tenant once they are stabilised in accommodation.  Usually most workable for complex / multiple needs people.  However, could we also develop a flexible model and utilise Enhanced Housing Benefit for the coordination of support more generally in new tenancies?</a:t>
            </a:r>
          </a:p>
          <a:p>
            <a:r>
              <a:rPr lang="en-GB" dirty="0" smtClean="0"/>
              <a:t>•	Micro homes etc.</a:t>
            </a:r>
          </a:p>
          <a:p>
            <a:r>
              <a:rPr lang="en-GB" dirty="0" smtClean="0"/>
              <a:t>Low cost, purpose built portable temporary accommodation units that can be located on development sights with sundries whilst they await planning permission for works to begin.  Preferable to B&amp;B because are lower cost and are self-contained / self-catered.  How could they be utilised as a stepping stone to longer term accommodation?</a:t>
            </a:r>
          </a:p>
          <a:p>
            <a:r>
              <a:rPr lang="en-GB" dirty="0" smtClean="0"/>
              <a:t>•	Resettlement sustainment support</a:t>
            </a:r>
          </a:p>
          <a:p>
            <a:r>
              <a:rPr lang="en-GB" dirty="0" smtClean="0"/>
              <a:t>Option to review the functionality of the resettlement aspect of ILSS.  How to link to the personalised housing plans that will be developed under the new Homelessness Reduction Act duty?  Should this service take on a coordination function of multi-agency support in a similar approach to the CAF?  Could we link in community navigator volunteers to fulfil ‘handholding’ aspects of support.  Do we want to see mandatory links to employment support / tenancy training?</a:t>
            </a:r>
          </a:p>
          <a:p>
            <a:r>
              <a:rPr lang="en-GB" dirty="0" smtClean="0"/>
              <a:t>•	Managing expectations</a:t>
            </a:r>
          </a:p>
          <a:p>
            <a:r>
              <a:rPr lang="en-GB" dirty="0" smtClean="0"/>
              <a:t>NCC to provide clear information on housing options – realities and expectations, that is then utilised by all commissioned and other services to ensure that people are getting accurate messages about the availability of housing and housing pathways in Nottingham.  What is needed to make people engage with this?</a:t>
            </a:r>
          </a:p>
          <a:p>
            <a:r>
              <a:rPr lang="en-GB" dirty="0" smtClean="0"/>
              <a:t>•	Allocations policy</a:t>
            </a:r>
          </a:p>
          <a:p>
            <a:r>
              <a:rPr lang="en-GB" dirty="0" smtClean="0"/>
              <a:t>Proposals have already been put forward and agreed regarding the way social housing will be allocated to homeless households.  The practicalities of implementing immediate changes are being worked through which will see CBL removed from Band one applicants and one offer of accommodation made.  A more comprehensive review of the policy will be completed over the next year to align it with new requirements from the Homelessness Reduction Act.  Consideration will need to be given to the categorisation  of priority groups.</a:t>
            </a:r>
          </a:p>
          <a:p>
            <a:r>
              <a:rPr lang="en-GB" dirty="0" smtClean="0"/>
              <a:t>•	Social Letting Agency</a:t>
            </a:r>
          </a:p>
          <a:p>
            <a:r>
              <a:rPr lang="en-GB" dirty="0" smtClean="0"/>
              <a:t>The council (or an agent managing housing on their behalf like an ALMO) sublets accommodation from a PRS landlord, guaranteeing them an agreed rent for the term of a lease but then the council allocates it and manages the tenancy in the same way they would their own stock.  The social letting agency would work alongside a private sector leasing scheme and allow for the transference of temporary accommodation to permanent accommodation without requiring a physical move to a different property for the household.</a:t>
            </a:r>
          </a:p>
          <a:p>
            <a:r>
              <a:rPr lang="en-GB" dirty="0" smtClean="0"/>
              <a:t>A SLA could also open up the potential for the introduction of social landlord managed shared accommodation which arguably is needed to help mitigate against some of the restrictions that out of work people aged under 35 will face.  What are people’s views?</a:t>
            </a:r>
          </a:p>
          <a:p>
            <a:r>
              <a:rPr lang="en-GB" dirty="0" smtClean="0"/>
              <a:t>•	Social Enterprises and Community Interest Companies</a:t>
            </a:r>
          </a:p>
          <a:p>
            <a:r>
              <a:rPr lang="en-GB" dirty="0" smtClean="0"/>
              <a:t>Should we encourage more social enterprise – e.g. housing associations teaming up with social enterprise organisations to provide housing at the same time as skill building / creating employment opportunities?  Is there a role for CICs in this?  What is the future for them in the new funding landscape – is this an opportunity for them to show what they can contribute and work collaboratively alongside registered providers and charities?</a:t>
            </a:r>
          </a:p>
          <a:p>
            <a:endParaRPr lang="en-GB" dirty="0"/>
          </a:p>
        </p:txBody>
      </p:sp>
      <p:sp>
        <p:nvSpPr>
          <p:cNvPr id="4" name="Slide Number Placeholder 3"/>
          <p:cNvSpPr>
            <a:spLocks noGrp="1"/>
          </p:cNvSpPr>
          <p:nvPr>
            <p:ph type="sldNum" sz="quarter" idx="10"/>
          </p:nvPr>
        </p:nvSpPr>
        <p:spPr/>
        <p:txBody>
          <a:bodyPr/>
          <a:lstStyle/>
          <a:p>
            <a:fld id="{AE13FA37-6D9C-495E-8FF6-F1CBC64032F7}" type="slidenum">
              <a:rPr lang="en-GB" smtClean="0">
                <a:solidFill>
                  <a:prstClr val="black"/>
                </a:solidFill>
              </a:rPr>
              <a:pPr/>
              <a:t>84</a:t>
            </a:fld>
            <a:endParaRPr lang="en-GB">
              <a:solidFill>
                <a:prstClr val="black"/>
              </a:solidFill>
            </a:endParaRPr>
          </a:p>
        </p:txBody>
      </p:sp>
    </p:spTree>
    <p:extLst>
      <p:ext uri="{BB962C8B-B14F-4D97-AF65-F5344CB8AC3E}">
        <p14:creationId xmlns:p14="http://schemas.microsoft.com/office/powerpoint/2010/main" val="26751774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pPr/>
              <a:t>85</a:t>
            </a:fld>
            <a:endParaRPr lang="en-GB"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pPr/>
              <a:t>86</a:t>
            </a:fld>
            <a:endParaRPr lang="en-GB"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r>
              <a:rPr lang="en-GB" dirty="0" smtClean="0"/>
              <a:t>Provisional</a:t>
            </a:r>
            <a:r>
              <a:rPr lang="en-GB" baseline="0" dirty="0" smtClean="0"/>
              <a:t> timescales – the aim is to have new arrangements (i.e. new contracts / services) in place by April 2018.  This means that we’ll be taking our plans along for our councillors to consider around September this year. We’ll share some worked up proposals for further feedback before then.</a:t>
            </a:r>
            <a:endParaRPr lang="en-GB"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C98686D-81E7-4EB5-B679-4AEA9D991C43}" type="slidenum">
              <a:rPr lang="en-GB" sz="1200" smtClean="0"/>
              <a:pPr/>
              <a:t>87</a:t>
            </a:fld>
            <a:endParaRPr lang="en-GB"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GB" dirty="0" smtClean="0"/>
              <a:t>This chart shows Nottingham City’s official rough</a:t>
            </a:r>
            <a:r>
              <a:rPr lang="en-GB" baseline="0" dirty="0" smtClean="0"/>
              <a:t> sleeping estimates submitted to CLG from 2010-2016. The  figures are from a snapshot conducted on a single night in autumn each year.</a:t>
            </a:r>
          </a:p>
          <a:p>
            <a:pPr marL="0" indent="0">
              <a:buFontTx/>
              <a:buNone/>
            </a:pPr>
            <a:endParaRPr lang="en-GB" baseline="0" dirty="0" smtClean="0"/>
          </a:p>
          <a:p>
            <a:pPr marL="0" indent="0">
              <a:buFontTx/>
              <a:buNone/>
            </a:pPr>
            <a:r>
              <a:rPr lang="en-GB" baseline="0" dirty="0" smtClean="0"/>
              <a:t>Benchmarking is difficult as the methodology utilised by different authorities and permitted by CLG varies widely. Nottingham’s methodology is comparatively robust as it is based on an actual count of rough sleepers conducted by the NCC commissioned Street Outreach Team, whereas other authorities rely on estimates only. Nonetheless the national estimate for the number of rough sleepers on a given night increased by 134% between 2009/10 and 2015/16.  </a:t>
            </a:r>
          </a:p>
          <a:p>
            <a:pPr marL="0" indent="0">
              <a:buFontTx/>
              <a:buNone/>
            </a:pPr>
            <a:endParaRPr lang="en-GB" baseline="0" dirty="0" smtClean="0"/>
          </a:p>
          <a:p>
            <a:pPr marL="0" indent="0">
              <a:buFontTx/>
              <a:buNone/>
            </a:pPr>
            <a:r>
              <a:rPr lang="en-GB" baseline="0" dirty="0" smtClean="0"/>
              <a:t>Approximately 1/3 of people rough sleeping are local to Nottingham (i.e. they have a local connection); around 1/3 are EU migrants or people without recourse to public funds (i.e. failed asylum seekers); and around 1/3 are people from elsewhere in the UK without a local connection to the City. Efforts are made to reconnect people not from the City back to their local authority area or their home country.</a:t>
            </a:r>
            <a:endParaRPr lang="en-GB"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FDBD44B-7BA6-4A1A-B2A6-F728E71FD770}" type="slidenum">
              <a:rPr lang="en-GB" sz="1200" smtClean="0">
                <a:solidFill>
                  <a:prstClr val="black"/>
                </a:solidFill>
              </a:rPr>
              <a:pPr/>
              <a:t>8</a:t>
            </a:fld>
            <a:endParaRPr lang="en-GB" sz="120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9291853-DFC7-484D-A92C-E89838907B91}" type="slidenum">
              <a:rPr lang="en-GB" smtClean="0">
                <a:solidFill>
                  <a:prstClr val="black"/>
                </a:solidFill>
              </a:rPr>
              <a:pPr/>
              <a:t>9</a:t>
            </a:fld>
            <a:endParaRPr lang="en-GB" smtClean="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GB"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7466013" y="6145213"/>
            <a:ext cx="1449387" cy="484187"/>
          </a:xfrm>
          <a:prstGeom prst="rect">
            <a:avLst/>
          </a:prstGeom>
          <a:noFill/>
          <a:ln w="9525">
            <a:noFill/>
            <a:miter lim="800000"/>
            <a:headEnd/>
            <a:tailEnd/>
          </a:ln>
        </p:spPr>
      </p:pic>
      <p:sp>
        <p:nvSpPr>
          <p:cNvPr id="7170" name="Rectangle 2"/>
          <p:cNvSpPr>
            <a:spLocks noGrp="1" noChangeArrowheads="1"/>
          </p:cNvSpPr>
          <p:nvPr>
            <p:ph type="ctrTitle"/>
          </p:nvPr>
        </p:nvSpPr>
        <p:spPr>
          <a:xfrm>
            <a:off x="381000" y="457200"/>
            <a:ext cx="7620000" cy="2971800"/>
          </a:xfrm>
        </p:spPr>
        <p:txBody>
          <a:bodyPr/>
          <a:lstStyle>
            <a:lvl1pPr>
              <a:defRPr sz="4400"/>
            </a:lvl1pPr>
          </a:lstStyle>
          <a:p>
            <a:r>
              <a:rPr lang="en-US"/>
              <a:t>Click to edit Master title style</a:t>
            </a:r>
          </a:p>
        </p:txBody>
      </p:sp>
      <p:sp>
        <p:nvSpPr>
          <p:cNvPr id="7171" name="Rectangle 3"/>
          <p:cNvSpPr>
            <a:spLocks noGrp="1" noChangeArrowheads="1"/>
          </p:cNvSpPr>
          <p:nvPr>
            <p:ph type="subTitle" idx="1"/>
          </p:nvPr>
        </p:nvSpPr>
        <p:spPr>
          <a:xfrm>
            <a:off x="381000" y="5791200"/>
            <a:ext cx="6858000" cy="914400"/>
          </a:xfrm>
        </p:spPr>
        <p:txBody>
          <a:bodyPr anchor="b"/>
          <a:lstStyle>
            <a:lvl1pPr marL="0" indent="0">
              <a:defRPr b="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2038350" cy="5181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9626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229501-84A1-4186-AB3E-0B906FD0B799}" type="datetimeFigureOut">
              <a:rPr lang="en-GB" smtClean="0">
                <a:solidFill>
                  <a:prstClr val="black">
                    <a:tint val="75000"/>
                  </a:prstClr>
                </a:solidFill>
              </a:rPr>
              <a:pPr/>
              <a:t>31/07/2017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5265AED-CB6D-4AF9-A48A-C0625C360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147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229501-84A1-4186-AB3E-0B906FD0B799}" type="datetimeFigureOut">
              <a:rPr lang="en-GB" smtClean="0">
                <a:solidFill>
                  <a:prstClr val="black">
                    <a:tint val="75000"/>
                  </a:prstClr>
                </a:solidFill>
              </a:rPr>
              <a:pPr/>
              <a:t>31/07/2017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5265AED-CB6D-4AF9-A48A-C0625C360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5069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229501-84A1-4186-AB3E-0B906FD0B799}" type="datetimeFigureOut">
              <a:rPr lang="en-GB" smtClean="0">
                <a:solidFill>
                  <a:prstClr val="black">
                    <a:tint val="75000"/>
                  </a:prstClr>
                </a:solidFill>
              </a:rPr>
              <a:pPr/>
              <a:t>31/07/2017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5265AED-CB6D-4AF9-A48A-C0625C360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791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229501-84A1-4186-AB3E-0B906FD0B799}" type="datetimeFigureOut">
              <a:rPr lang="en-GB" smtClean="0">
                <a:solidFill>
                  <a:prstClr val="black">
                    <a:tint val="75000"/>
                  </a:prstClr>
                </a:solidFill>
              </a:rPr>
              <a:pPr/>
              <a:t>31/07/2017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5265AED-CB6D-4AF9-A48A-C0625C360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974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229501-84A1-4186-AB3E-0B906FD0B799}" type="datetimeFigureOut">
              <a:rPr lang="en-GB" smtClean="0">
                <a:solidFill>
                  <a:prstClr val="black">
                    <a:tint val="75000"/>
                  </a:prstClr>
                </a:solidFill>
              </a:rPr>
              <a:pPr/>
              <a:t>31/07/2017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5265AED-CB6D-4AF9-A48A-C0625C360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705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229501-84A1-4186-AB3E-0B906FD0B799}" type="datetimeFigureOut">
              <a:rPr lang="en-GB" smtClean="0">
                <a:solidFill>
                  <a:prstClr val="black">
                    <a:tint val="75000"/>
                  </a:prstClr>
                </a:solidFill>
              </a:rPr>
              <a:pPr/>
              <a:t>31/07/2017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5265AED-CB6D-4AF9-A48A-C0625C360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65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29501-84A1-4186-AB3E-0B906FD0B799}" type="datetimeFigureOut">
              <a:rPr lang="en-GB" smtClean="0">
                <a:solidFill>
                  <a:prstClr val="black">
                    <a:tint val="75000"/>
                  </a:prstClr>
                </a:solidFill>
              </a:rPr>
              <a:pPr/>
              <a:t>31/07/2017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5265AED-CB6D-4AF9-A48A-C0625C360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9521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29501-84A1-4186-AB3E-0B906FD0B799}" type="datetimeFigureOut">
              <a:rPr lang="en-GB" smtClean="0">
                <a:solidFill>
                  <a:prstClr val="black">
                    <a:tint val="75000"/>
                  </a:prstClr>
                </a:solidFill>
              </a:rPr>
              <a:pPr/>
              <a:t>31/07/2017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5265AED-CB6D-4AF9-A48A-C0625C360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805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29501-84A1-4186-AB3E-0B906FD0B799}" type="datetimeFigureOut">
              <a:rPr lang="en-GB" smtClean="0">
                <a:solidFill>
                  <a:prstClr val="black">
                    <a:tint val="75000"/>
                  </a:prstClr>
                </a:solidFill>
              </a:rPr>
              <a:pPr/>
              <a:t>31/07/2017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5265AED-CB6D-4AF9-A48A-C0625C360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7400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229501-84A1-4186-AB3E-0B906FD0B799}" type="datetimeFigureOut">
              <a:rPr lang="en-GB" smtClean="0">
                <a:solidFill>
                  <a:prstClr val="black">
                    <a:tint val="75000"/>
                  </a:prstClr>
                </a:solidFill>
              </a:rPr>
              <a:pPr/>
              <a:t>31/07/2017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5265AED-CB6D-4AF9-A48A-C0625C360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7421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229501-84A1-4186-AB3E-0B906FD0B799}" type="datetimeFigureOut">
              <a:rPr lang="en-GB" smtClean="0">
                <a:solidFill>
                  <a:prstClr val="black">
                    <a:tint val="75000"/>
                  </a:prstClr>
                </a:solidFill>
              </a:rPr>
              <a:pPr/>
              <a:t>31/07/2017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5265AED-CB6D-4AF9-A48A-C0625C360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5691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7466013" y="6145213"/>
            <a:ext cx="1449387" cy="484187"/>
          </a:xfrm>
          <a:prstGeom prst="rect">
            <a:avLst/>
          </a:prstGeom>
          <a:noFill/>
          <a:ln w="9525">
            <a:noFill/>
            <a:miter lim="800000"/>
            <a:headEnd/>
            <a:tailEnd/>
          </a:ln>
        </p:spPr>
      </p:pic>
      <p:sp>
        <p:nvSpPr>
          <p:cNvPr id="7170" name="Rectangle 2"/>
          <p:cNvSpPr>
            <a:spLocks noGrp="1" noChangeArrowheads="1"/>
          </p:cNvSpPr>
          <p:nvPr>
            <p:ph type="ctrTitle"/>
          </p:nvPr>
        </p:nvSpPr>
        <p:spPr>
          <a:xfrm>
            <a:off x="381000" y="457200"/>
            <a:ext cx="7620000" cy="2971800"/>
          </a:xfrm>
        </p:spPr>
        <p:txBody>
          <a:bodyPr/>
          <a:lstStyle>
            <a:lvl1pPr>
              <a:defRPr sz="4400"/>
            </a:lvl1pPr>
          </a:lstStyle>
          <a:p>
            <a:r>
              <a:rPr lang="en-US"/>
              <a:t>Click to edit Master title style</a:t>
            </a:r>
          </a:p>
        </p:txBody>
      </p:sp>
      <p:sp>
        <p:nvSpPr>
          <p:cNvPr id="7171" name="Rectangle 3"/>
          <p:cNvSpPr>
            <a:spLocks noGrp="1" noChangeArrowheads="1"/>
          </p:cNvSpPr>
          <p:nvPr>
            <p:ph type="subTitle" idx="1"/>
          </p:nvPr>
        </p:nvSpPr>
        <p:spPr>
          <a:xfrm>
            <a:off x="381000" y="5791200"/>
            <a:ext cx="6858000" cy="914400"/>
          </a:xfrm>
        </p:spPr>
        <p:txBody>
          <a:bodyPr anchor="b"/>
          <a:lstStyle>
            <a:lvl1pPr marL="0" indent="0">
              <a:defRPr b="1"/>
            </a:lvl1pPr>
          </a:lstStyle>
          <a:p>
            <a:r>
              <a:rPr lang="en-US"/>
              <a:t>Click to edit Master subtitle style</a:t>
            </a:r>
          </a:p>
        </p:txBody>
      </p:sp>
    </p:spTree>
    <p:extLst>
      <p:ext uri="{BB962C8B-B14F-4D97-AF65-F5344CB8AC3E}">
        <p14:creationId xmlns:p14="http://schemas.microsoft.com/office/powerpoint/2010/main" val="1588631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86881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25271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8700" y="19812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5592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0476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13269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60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5844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0019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6016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2038350" cy="5181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9626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7983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31/07/2017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dirty="0">
              <a:solidFill>
                <a:prstClr val="black">
                  <a:tint val="75000"/>
                </a:prstClr>
              </a:solidFill>
            </a:endParaRPr>
          </a:p>
        </p:txBody>
      </p:sp>
      <p:sp>
        <p:nvSpPr>
          <p:cNvPr id="7" name="Title Placeholder 1"/>
          <p:cNvSpPr>
            <a:spLocks noGrp="1"/>
          </p:cNvSpPr>
          <p:nvPr>
            <p:ph type="title"/>
          </p:nvPr>
        </p:nvSpPr>
        <p:spPr>
          <a:xfrm>
            <a:off x="1809750" y="1682750"/>
            <a:ext cx="6472238" cy="461665"/>
          </a:xfrm>
          <a:prstGeom prst="rect">
            <a:avLst/>
          </a:prstGeom>
          <a:blipFill>
            <a:blip r:embed="rId2" cstate="print"/>
            <a:stretch>
              <a:fillRect/>
            </a:stretch>
          </a:blipFill>
        </p:spPr>
        <p:txBody>
          <a:bodyPr vert="horz" lIns="108000" tIns="0" rIns="0" bIns="0" rtlCol="0" anchor="t" anchorCtr="0">
            <a:spAutoFit/>
          </a:bodyPr>
          <a:lstStyle>
            <a:lvl1pPr>
              <a:defRPr sz="3000"/>
            </a:lvl1pPr>
          </a:lstStyle>
          <a:p>
            <a:r>
              <a:rPr lang="en-US" dirty="0" smtClean="0"/>
              <a:t>Click to edit Master title style</a:t>
            </a:r>
            <a:endParaRPr lang="en-GB" dirty="0"/>
          </a:p>
        </p:txBody>
      </p:sp>
      <p:sp>
        <p:nvSpPr>
          <p:cNvPr id="8" name="Text Placeholder 2"/>
          <p:cNvSpPr>
            <a:spLocks noGrp="1"/>
          </p:cNvSpPr>
          <p:nvPr>
            <p:ph idx="1"/>
          </p:nvPr>
        </p:nvSpPr>
        <p:spPr bwMode="auto">
          <a:xfrm>
            <a:off x="1812925" y="2214563"/>
            <a:ext cx="6480175" cy="271621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buNone/>
              <a:defRPr sz="2000"/>
            </a:lvl1pPr>
          </a:lstStyle>
          <a:p>
            <a:pPr lvl="0"/>
            <a:r>
              <a:rPr lang="en-US" dirty="0" smtClean="0"/>
              <a:t>Click to edit Master text styles</a:t>
            </a:r>
          </a:p>
        </p:txBody>
      </p:sp>
    </p:spTree>
    <p:extLst>
      <p:ext uri="{BB962C8B-B14F-4D97-AF65-F5344CB8AC3E}">
        <p14:creationId xmlns:p14="http://schemas.microsoft.com/office/powerpoint/2010/main" val="4087564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31/07/2017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dirty="0">
              <a:solidFill>
                <a:prstClr val="black">
                  <a:tint val="75000"/>
                </a:prstClr>
              </a:solidFill>
            </a:endParaRPr>
          </a:p>
        </p:txBody>
      </p:sp>
      <p:sp>
        <p:nvSpPr>
          <p:cNvPr id="8" name="Title Placeholder 1"/>
          <p:cNvSpPr>
            <a:spLocks noGrp="1"/>
          </p:cNvSpPr>
          <p:nvPr>
            <p:ph type="title"/>
          </p:nvPr>
        </p:nvSpPr>
        <p:spPr>
          <a:xfrm>
            <a:off x="755576" y="476672"/>
            <a:ext cx="7931224" cy="720080"/>
          </a:xfrm>
          <a:prstGeom prst="rect">
            <a:avLst/>
          </a:prstGeom>
          <a:blipFill>
            <a:blip r:embed="rId2" cstate="print"/>
            <a:stretch>
              <a:fillRect/>
            </a:stretch>
          </a:blipFill>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571294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676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676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93458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458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solidFill>
                  <a:prstClr val="black">
                    <a:tint val="75000"/>
                  </a:prstClr>
                </a:solidFill>
              </a:rPr>
              <a:pPr/>
              <a:t>31/07/2017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dirty="0">
              <a:solidFill>
                <a:prstClr val="black">
                  <a:tint val="75000"/>
                </a:prstClr>
              </a:solidFill>
            </a:endParaRPr>
          </a:p>
        </p:txBody>
      </p:sp>
      <p:sp>
        <p:nvSpPr>
          <p:cNvPr id="11" name="Title Placeholder 1"/>
          <p:cNvSpPr txBox="1">
            <a:spLocks/>
          </p:cNvSpPr>
          <p:nvPr userDrawn="1"/>
        </p:nvSpPr>
        <p:spPr>
          <a:xfrm>
            <a:off x="755576" y="476672"/>
            <a:ext cx="7931224" cy="720080"/>
          </a:xfrm>
          <a:prstGeom prst="rect">
            <a:avLst/>
          </a:prstGeom>
          <a:blipFill>
            <a:blip r:embed="rId2" cstate="print"/>
            <a:stretch>
              <a:fillRect/>
            </a:stretch>
          </a:blipFill>
        </p:spPr>
        <p:txBody>
          <a:bodyPr vert="horz" lIns="91440" tIns="45720" rIns="91440" bIns="45720" rtlCol="0" anchor="ctr">
            <a:normAutofit/>
          </a:bodyPr>
          <a:lstStyle>
            <a:lvl1pPr algn="l" defTabSz="914400" rtl="0" eaLnBrk="1" latinLnBrk="0" hangingPunct="1">
              <a:spcBef>
                <a:spcPct val="0"/>
              </a:spcBef>
              <a:buNone/>
              <a:defRPr sz="2600" kern="1200">
                <a:solidFill>
                  <a:srgbClr val="B70D50"/>
                </a:solidFill>
                <a:latin typeface="+mj-lt"/>
                <a:ea typeface="+mj-ea"/>
                <a:cs typeface="+mj-cs"/>
              </a:defRPr>
            </a:lvl1pPr>
          </a:lstStyle>
          <a:p>
            <a:pPr fontAlgn="auto">
              <a:spcAft>
                <a:spcPts val="0"/>
              </a:spcAft>
            </a:pPr>
            <a:r>
              <a:rPr lang="en-US" dirty="0" smtClean="0"/>
              <a:t>Click to edit Master title style</a:t>
            </a:r>
            <a:endParaRPr lang="en-GB" dirty="0"/>
          </a:p>
        </p:txBody>
      </p:sp>
    </p:spTree>
    <p:extLst>
      <p:ext uri="{BB962C8B-B14F-4D97-AF65-F5344CB8AC3E}">
        <p14:creationId xmlns:p14="http://schemas.microsoft.com/office/powerpoint/2010/main" val="326770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7 Full bleed image and text">
    <p:spTree>
      <p:nvGrpSpPr>
        <p:cNvPr id="1" name=""/>
        <p:cNvGrpSpPr/>
        <p:nvPr/>
      </p:nvGrpSpPr>
      <p:grpSpPr>
        <a:xfrm>
          <a:off x="0" y="0"/>
          <a:ext cx="0" cy="0"/>
          <a:chOff x="0" y="0"/>
          <a:chExt cx="0" cy="0"/>
        </a:xfrm>
      </p:grpSpPr>
      <p:sp>
        <p:nvSpPr>
          <p:cNvPr id="5" name="Rectangle 6"/>
          <p:cNvSpPr/>
          <p:nvPr userDrawn="1"/>
        </p:nvSpPr>
        <p:spPr>
          <a:xfrm>
            <a:off x="0" y="-42863"/>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prstClr val="white"/>
              </a:solidFill>
            </a:endParaRPr>
          </a:p>
        </p:txBody>
      </p:sp>
      <p:sp>
        <p:nvSpPr>
          <p:cNvPr id="6" name="Text Placeholder 5"/>
          <p:cNvSpPr>
            <a:spLocks noGrp="1"/>
          </p:cNvSpPr>
          <p:nvPr>
            <p:ph type="body" sz="quarter" idx="10"/>
          </p:nvPr>
        </p:nvSpPr>
        <p:spPr>
          <a:xfrm>
            <a:off x="1809037" y="1923646"/>
            <a:ext cx="6480175" cy="432857"/>
          </a:xfrm>
          <a:blipFill>
            <a:blip r:embed="rId2" cstate="print"/>
            <a:stretch>
              <a:fillRect/>
            </a:stretch>
          </a:blipFill>
        </p:spPr>
        <p:txBody>
          <a:bodyPr lIns="108000"/>
          <a:lstStyle>
            <a:lvl1pPr marL="0" indent="0">
              <a:lnSpc>
                <a:spcPts val="1900"/>
              </a:lnSpc>
              <a:buNone/>
              <a:defRPr lang="en-US" sz="18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
        <p:nvSpPr>
          <p:cNvPr id="2" name="Title 1"/>
          <p:cNvSpPr>
            <a:spLocks noGrp="1"/>
          </p:cNvSpPr>
          <p:nvPr>
            <p:ph type="title"/>
          </p:nvPr>
        </p:nvSpPr>
        <p:spPr>
          <a:xfrm>
            <a:off x="1809818" y="1484784"/>
            <a:ext cx="6471678" cy="432048"/>
          </a:xfrm>
          <a:blipFill>
            <a:blip r:embed="rId2" cstate="print"/>
            <a:stretch>
              <a:fillRect/>
            </a:stretch>
          </a:blip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808357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6013" y="6145213"/>
            <a:ext cx="144938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381000" y="457200"/>
            <a:ext cx="7620000" cy="2971800"/>
          </a:xfrm>
        </p:spPr>
        <p:txBody>
          <a:bodyPr/>
          <a:lstStyle>
            <a:lvl1pPr>
              <a:defRPr sz="4400"/>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381000" y="5791200"/>
            <a:ext cx="6858000" cy="914400"/>
          </a:xfrm>
        </p:spPr>
        <p:txBody>
          <a:bodyPr anchor="b"/>
          <a:lstStyle>
            <a:lvl1pPr marL="0" indent="0">
              <a:defRPr b="1"/>
            </a:lvl1pPr>
          </a:lstStyle>
          <a:p>
            <a:pPr lvl="0"/>
            <a:r>
              <a:rPr lang="en-US" noProof="0" smtClean="0"/>
              <a:t>Click to edit Master subtitle style</a:t>
            </a:r>
          </a:p>
        </p:txBody>
      </p:sp>
    </p:spTree>
    <p:extLst>
      <p:ext uri="{BB962C8B-B14F-4D97-AF65-F5344CB8AC3E}">
        <p14:creationId xmlns:p14="http://schemas.microsoft.com/office/powerpoint/2010/main" val="1331235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0963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8700" y="19812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5357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8700" y="19812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61003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98288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95061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171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0795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18524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9717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2038350" cy="5181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9626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6428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6F2DF0-F4AA-4452-9CF0-55AF3D8E52AA}" type="datetimeFigureOut">
              <a:rPr lang="en-GB" smtClean="0">
                <a:solidFill>
                  <a:prstClr val="black">
                    <a:tint val="75000"/>
                  </a:prstClr>
                </a:solidFill>
              </a:rPr>
              <a:pPr/>
              <a:t>31/07/2017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5F9AC1-6252-434A-B4A6-69FA753EE0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614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6F2DF0-F4AA-4452-9CF0-55AF3D8E52AA}" type="datetimeFigureOut">
              <a:rPr lang="en-GB" smtClean="0">
                <a:solidFill>
                  <a:prstClr val="black">
                    <a:tint val="75000"/>
                  </a:prstClr>
                </a:solidFill>
              </a:rPr>
              <a:pPr/>
              <a:t>31/07/2017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5F9AC1-6252-434A-B4A6-69FA753EE0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97624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F2DF0-F4AA-4452-9CF0-55AF3D8E52AA}" type="datetimeFigureOut">
              <a:rPr lang="en-GB" smtClean="0">
                <a:solidFill>
                  <a:prstClr val="black">
                    <a:tint val="75000"/>
                  </a:prstClr>
                </a:solidFill>
              </a:rPr>
              <a:pPr/>
              <a:t>31/07/2017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5F9AC1-6252-434A-B4A6-69FA753EE0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0509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6F2DF0-F4AA-4452-9CF0-55AF3D8E52AA}" type="datetimeFigureOut">
              <a:rPr lang="en-GB" smtClean="0">
                <a:solidFill>
                  <a:prstClr val="black">
                    <a:tint val="75000"/>
                  </a:prstClr>
                </a:solidFill>
              </a:rPr>
              <a:pPr/>
              <a:t>31/07/2017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15F9AC1-6252-434A-B4A6-69FA753EE0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89398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6F2DF0-F4AA-4452-9CF0-55AF3D8E52AA}" type="datetimeFigureOut">
              <a:rPr lang="en-GB" smtClean="0">
                <a:solidFill>
                  <a:prstClr val="black">
                    <a:tint val="75000"/>
                  </a:prstClr>
                </a:solidFill>
              </a:rPr>
              <a:pPr/>
              <a:t>31/07/2017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15F9AC1-6252-434A-B4A6-69FA753EE0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0358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6F2DF0-F4AA-4452-9CF0-55AF3D8E52AA}" type="datetimeFigureOut">
              <a:rPr lang="en-GB" smtClean="0">
                <a:solidFill>
                  <a:prstClr val="black">
                    <a:tint val="75000"/>
                  </a:prstClr>
                </a:solidFill>
              </a:rPr>
              <a:pPr/>
              <a:t>31/07/2017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15F9AC1-6252-434A-B4A6-69FA753EE0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81378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F2DF0-F4AA-4452-9CF0-55AF3D8E52AA}" type="datetimeFigureOut">
              <a:rPr lang="en-GB" smtClean="0">
                <a:solidFill>
                  <a:prstClr val="black">
                    <a:tint val="75000"/>
                  </a:prstClr>
                </a:solidFill>
              </a:rPr>
              <a:pPr/>
              <a:t>31/07/2017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15F9AC1-6252-434A-B4A6-69FA753EE0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7806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F2DF0-F4AA-4452-9CF0-55AF3D8E52AA}" type="datetimeFigureOut">
              <a:rPr lang="en-GB" smtClean="0">
                <a:solidFill>
                  <a:prstClr val="black">
                    <a:tint val="75000"/>
                  </a:prstClr>
                </a:solidFill>
              </a:rPr>
              <a:pPr/>
              <a:t>31/07/2017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15F9AC1-6252-434A-B4A6-69FA753EE0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1579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F2DF0-F4AA-4452-9CF0-55AF3D8E52AA}" type="datetimeFigureOut">
              <a:rPr lang="en-GB" smtClean="0">
                <a:solidFill>
                  <a:prstClr val="black">
                    <a:tint val="75000"/>
                  </a:prstClr>
                </a:solidFill>
              </a:rPr>
              <a:pPr/>
              <a:t>31/07/2017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15F9AC1-6252-434A-B4A6-69FA753EE0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2471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6F2DF0-F4AA-4452-9CF0-55AF3D8E52AA}" type="datetimeFigureOut">
              <a:rPr lang="en-GB" smtClean="0">
                <a:solidFill>
                  <a:prstClr val="black">
                    <a:tint val="75000"/>
                  </a:prstClr>
                </a:solidFill>
              </a:rPr>
              <a:pPr/>
              <a:t>31/07/2017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5F9AC1-6252-434A-B4A6-69FA753EE0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54426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6F2DF0-F4AA-4452-9CF0-55AF3D8E52AA}" type="datetimeFigureOut">
              <a:rPr lang="en-GB" smtClean="0">
                <a:solidFill>
                  <a:prstClr val="black">
                    <a:tint val="75000"/>
                  </a:prstClr>
                </a:solidFill>
              </a:rPr>
              <a:pPr/>
              <a:t>31/07/2017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5F9AC1-6252-434A-B4A6-69FA753EE0B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171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8153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Use this style for headers</a:t>
            </a:r>
          </a:p>
        </p:txBody>
      </p:sp>
      <p:sp>
        <p:nvSpPr>
          <p:cNvPr id="1027" name="Rectangle 3"/>
          <p:cNvSpPr>
            <a:spLocks noGrp="1" noChangeArrowheads="1"/>
          </p:cNvSpPr>
          <p:nvPr>
            <p:ph type="body" idx="1"/>
          </p:nvPr>
        </p:nvSpPr>
        <p:spPr bwMode="auto">
          <a:xfrm>
            <a:off x="685800" y="1981200"/>
            <a:ext cx="8153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endParaRPr lang="en-US" smtClean="0"/>
          </a:p>
          <a:p>
            <a:pPr lvl="1"/>
            <a:r>
              <a:rPr lang="en-US" smtClean="0"/>
              <a:t>Second level</a:t>
            </a:r>
          </a:p>
          <a:p>
            <a:pPr lvl="2"/>
            <a:r>
              <a:rPr lang="en-US" smtClean="0"/>
              <a:t>Third level</a:t>
            </a:r>
          </a:p>
          <a:p>
            <a:pPr lvl="3"/>
            <a:endParaRPr lang="en-US" smtClean="0"/>
          </a:p>
        </p:txBody>
      </p:sp>
      <p:pic>
        <p:nvPicPr>
          <p:cNvPr id="1028" name="Picture 7"/>
          <p:cNvPicPr>
            <a:picLocks noChangeAspect="1" noChangeArrowheads="1"/>
          </p:cNvPicPr>
          <p:nvPr userDrawn="1"/>
        </p:nvPicPr>
        <p:blipFill>
          <a:blip r:embed="rId13" cstate="print"/>
          <a:srcRect/>
          <a:stretch>
            <a:fillRect/>
          </a:stretch>
        </p:blipFill>
        <p:spPr bwMode="auto">
          <a:xfrm>
            <a:off x="7466013" y="6145213"/>
            <a:ext cx="1449387" cy="484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pitchFamily="34" charset="0"/>
        </a:defRPr>
      </a:lvl2pPr>
      <a:lvl3pPr algn="l" rtl="0" eaLnBrk="0" fontAlgn="base" hangingPunct="0">
        <a:spcBef>
          <a:spcPct val="0"/>
        </a:spcBef>
        <a:spcAft>
          <a:spcPct val="0"/>
        </a:spcAft>
        <a:defRPr sz="4000" b="1">
          <a:solidFill>
            <a:srgbClr val="4C4C4C"/>
          </a:solidFill>
          <a:latin typeface="Arial" pitchFamily="34" charset="0"/>
        </a:defRPr>
      </a:lvl3pPr>
      <a:lvl4pPr algn="l" rtl="0" eaLnBrk="0" fontAlgn="base" hangingPunct="0">
        <a:spcBef>
          <a:spcPct val="0"/>
        </a:spcBef>
        <a:spcAft>
          <a:spcPct val="0"/>
        </a:spcAft>
        <a:defRPr sz="4000" b="1">
          <a:solidFill>
            <a:srgbClr val="4C4C4C"/>
          </a:solidFill>
          <a:latin typeface="Arial" pitchFamily="34" charset="0"/>
        </a:defRPr>
      </a:lvl4pPr>
      <a:lvl5pPr algn="l" rtl="0" eaLnBrk="0" fontAlgn="base" hangingPunct="0">
        <a:spcBef>
          <a:spcPct val="0"/>
        </a:spcBef>
        <a:spcAft>
          <a:spcPct val="0"/>
        </a:spcAft>
        <a:defRPr sz="4000" b="1">
          <a:solidFill>
            <a:srgbClr val="4C4C4C"/>
          </a:solidFill>
          <a:latin typeface="Arial" pitchFamily="34" charset="0"/>
        </a:defRPr>
      </a:lvl5pPr>
      <a:lvl6pPr marL="457200" algn="l" rtl="0" fontAlgn="base">
        <a:spcBef>
          <a:spcPct val="0"/>
        </a:spcBef>
        <a:spcAft>
          <a:spcPct val="0"/>
        </a:spcAft>
        <a:defRPr sz="4000" b="1">
          <a:solidFill>
            <a:srgbClr val="4C4C4C"/>
          </a:solidFill>
          <a:latin typeface="Arial" pitchFamily="34" charset="0"/>
        </a:defRPr>
      </a:lvl6pPr>
      <a:lvl7pPr marL="914400" algn="l" rtl="0" fontAlgn="base">
        <a:spcBef>
          <a:spcPct val="0"/>
        </a:spcBef>
        <a:spcAft>
          <a:spcPct val="0"/>
        </a:spcAft>
        <a:defRPr sz="4000" b="1">
          <a:solidFill>
            <a:srgbClr val="4C4C4C"/>
          </a:solidFill>
          <a:latin typeface="Arial" pitchFamily="34" charset="0"/>
        </a:defRPr>
      </a:lvl7pPr>
      <a:lvl8pPr marL="1371600" algn="l" rtl="0" fontAlgn="base">
        <a:spcBef>
          <a:spcPct val="0"/>
        </a:spcBef>
        <a:spcAft>
          <a:spcPct val="0"/>
        </a:spcAft>
        <a:defRPr sz="4000" b="1">
          <a:solidFill>
            <a:srgbClr val="4C4C4C"/>
          </a:solidFill>
          <a:latin typeface="Arial" pitchFamily="34" charset="0"/>
        </a:defRPr>
      </a:lvl8pPr>
      <a:lvl9pPr marL="1828800" algn="l" rtl="0" fontAlgn="base">
        <a:spcBef>
          <a:spcPct val="0"/>
        </a:spcBef>
        <a:spcAft>
          <a:spcPct val="0"/>
        </a:spcAft>
        <a:defRPr sz="4000" b="1">
          <a:solidFill>
            <a:srgbClr val="4C4C4C"/>
          </a:solidFill>
          <a:latin typeface="Arial" pitchFamily="34" charset="0"/>
        </a:defRPr>
      </a:lvl9pPr>
    </p:titleStyle>
    <p:bodyStyle>
      <a:lvl1pPr marL="342900" indent="-342900" algn="l" rtl="0" eaLnBrk="0" fontAlgn="base" hangingPunct="0">
        <a:spcBef>
          <a:spcPct val="20000"/>
        </a:spcBef>
        <a:spcAft>
          <a:spcPct val="0"/>
        </a:spcAft>
        <a:defRPr sz="2800">
          <a:solidFill>
            <a:srgbClr val="4C4C4C"/>
          </a:solidFill>
          <a:latin typeface="+mn-lt"/>
          <a:ea typeface="+mn-ea"/>
          <a:cs typeface="+mn-cs"/>
        </a:defRPr>
      </a:lvl1pPr>
      <a:lvl2pPr marL="762000" indent="-228600" algn="l" rtl="0" eaLnBrk="0" fontAlgn="base" hangingPunct="0">
        <a:spcBef>
          <a:spcPct val="20000"/>
        </a:spcBef>
        <a:spcAft>
          <a:spcPct val="0"/>
        </a:spcAft>
        <a:buFont typeface="Times"/>
        <a:buChar char="•"/>
        <a:defRPr sz="2800">
          <a:solidFill>
            <a:srgbClr val="4C4C4C"/>
          </a:solidFill>
          <a:latin typeface="+mn-lt"/>
        </a:defRPr>
      </a:lvl2pPr>
      <a:lvl3pPr marL="1181100" indent="-228600" algn="l" rtl="0" eaLnBrk="0" fontAlgn="base" hangingPunct="0">
        <a:spcBef>
          <a:spcPct val="20000"/>
        </a:spcBef>
        <a:spcAft>
          <a:spcPct val="0"/>
        </a:spcAft>
        <a:buChar char="-"/>
        <a:defRPr sz="2200">
          <a:solidFill>
            <a:srgbClr val="4C4C4C"/>
          </a:solidFill>
          <a:latin typeface="+mn-lt"/>
        </a:defRPr>
      </a:lvl3pPr>
      <a:lvl4pPr marL="1600200" indent="-228600" algn="l" rtl="0" eaLnBrk="0" fontAlgn="base" hangingPunct="0">
        <a:spcBef>
          <a:spcPct val="20000"/>
        </a:spcBef>
        <a:spcAft>
          <a:spcPct val="0"/>
        </a:spcAft>
        <a:defRPr sz="2000">
          <a:solidFill>
            <a:srgbClr val="333333"/>
          </a:solidFill>
          <a:latin typeface="+mn-lt"/>
        </a:defRPr>
      </a:lvl4pPr>
      <a:lvl5pPr marL="2057400" indent="-228600" algn="l" rtl="0" eaLnBrk="0" fontAlgn="base" hangingPunct="0">
        <a:spcBef>
          <a:spcPct val="20000"/>
        </a:spcBef>
        <a:spcAft>
          <a:spcPct val="0"/>
        </a:spcAft>
        <a:defRPr sz="2000">
          <a:solidFill>
            <a:srgbClr val="333333"/>
          </a:solidFill>
          <a:latin typeface="+mn-lt"/>
        </a:defRPr>
      </a:lvl5pPr>
      <a:lvl6pPr marL="2514600" indent="-228600" algn="l" rtl="0" fontAlgn="base">
        <a:spcBef>
          <a:spcPct val="20000"/>
        </a:spcBef>
        <a:spcAft>
          <a:spcPct val="0"/>
        </a:spcAft>
        <a:defRPr sz="2000">
          <a:solidFill>
            <a:srgbClr val="333333"/>
          </a:solidFill>
          <a:latin typeface="+mn-lt"/>
        </a:defRPr>
      </a:lvl6pPr>
      <a:lvl7pPr marL="2971800" indent="-228600" algn="l" rtl="0" fontAlgn="base">
        <a:spcBef>
          <a:spcPct val="20000"/>
        </a:spcBef>
        <a:spcAft>
          <a:spcPct val="0"/>
        </a:spcAft>
        <a:defRPr sz="2000">
          <a:solidFill>
            <a:srgbClr val="333333"/>
          </a:solidFill>
          <a:latin typeface="+mn-lt"/>
        </a:defRPr>
      </a:lvl7pPr>
      <a:lvl8pPr marL="3429000" indent="-228600" algn="l" rtl="0" fontAlgn="base">
        <a:spcBef>
          <a:spcPct val="20000"/>
        </a:spcBef>
        <a:spcAft>
          <a:spcPct val="0"/>
        </a:spcAft>
        <a:defRPr sz="2000">
          <a:solidFill>
            <a:srgbClr val="333333"/>
          </a:solidFill>
          <a:latin typeface="+mn-lt"/>
        </a:defRPr>
      </a:lvl8pPr>
      <a:lvl9pPr marL="3886200" indent="-228600" algn="l" rtl="0" fontAlgn="base">
        <a:spcBef>
          <a:spcPct val="20000"/>
        </a:spcBef>
        <a:spcAft>
          <a:spcPct val="0"/>
        </a:spcAft>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7229501-84A1-4186-AB3E-0B906FD0B799}" type="datetimeFigureOut">
              <a:rPr lang="en-GB" smtClean="0">
                <a:solidFill>
                  <a:prstClr val="black">
                    <a:tint val="75000"/>
                  </a:prstClr>
                </a:solidFill>
                <a:latin typeface="Calibri"/>
              </a:rPr>
              <a:pPr eaLnBrk="1" fontAlgn="auto" hangingPunct="1">
                <a:spcBef>
                  <a:spcPts val="0"/>
                </a:spcBef>
                <a:spcAft>
                  <a:spcPts val="0"/>
                </a:spcAft>
              </a:pPr>
              <a:t>31/07/2017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5265AED-CB6D-4AF9-A48A-C0625C36023C}" type="slidenum">
              <a:rPr lang="en-GB" smtClean="0">
                <a:solidFill>
                  <a:prstClr val="black">
                    <a:tint val="75000"/>
                  </a:prstClr>
                </a:solidFill>
                <a:latin typeface="Calibri"/>
              </a:rPr>
              <a:pPr eaLnBrk="1" fontAlgn="auto" hangingPunct="1">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5160073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8153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Use this style for headers</a:t>
            </a:r>
          </a:p>
        </p:txBody>
      </p:sp>
      <p:sp>
        <p:nvSpPr>
          <p:cNvPr id="1027" name="Rectangle 3"/>
          <p:cNvSpPr>
            <a:spLocks noGrp="1" noChangeArrowheads="1"/>
          </p:cNvSpPr>
          <p:nvPr>
            <p:ph type="body" idx="1"/>
          </p:nvPr>
        </p:nvSpPr>
        <p:spPr bwMode="auto">
          <a:xfrm>
            <a:off x="685800" y="1981200"/>
            <a:ext cx="8153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endParaRPr lang="en-US" smtClean="0"/>
          </a:p>
          <a:p>
            <a:pPr lvl="1"/>
            <a:r>
              <a:rPr lang="en-US" smtClean="0"/>
              <a:t>Second level</a:t>
            </a:r>
          </a:p>
          <a:p>
            <a:pPr lvl="2"/>
            <a:r>
              <a:rPr lang="en-US" smtClean="0"/>
              <a:t>Third level</a:t>
            </a:r>
          </a:p>
          <a:p>
            <a:pPr lvl="3"/>
            <a:endParaRPr lang="en-US" smtClean="0"/>
          </a:p>
        </p:txBody>
      </p:sp>
      <p:pic>
        <p:nvPicPr>
          <p:cNvPr id="1028" name="Picture 7"/>
          <p:cNvPicPr>
            <a:picLocks noChangeAspect="1" noChangeArrowheads="1"/>
          </p:cNvPicPr>
          <p:nvPr/>
        </p:nvPicPr>
        <p:blipFill>
          <a:blip r:embed="rId13" cstate="print"/>
          <a:srcRect/>
          <a:stretch>
            <a:fillRect/>
          </a:stretch>
        </p:blipFill>
        <p:spPr bwMode="auto">
          <a:xfrm>
            <a:off x="7466013" y="6145213"/>
            <a:ext cx="1449387" cy="484187"/>
          </a:xfrm>
          <a:prstGeom prst="rect">
            <a:avLst/>
          </a:prstGeom>
          <a:noFill/>
          <a:ln w="9525">
            <a:noFill/>
            <a:miter lim="800000"/>
            <a:headEnd/>
            <a:tailEnd/>
          </a:ln>
        </p:spPr>
      </p:pic>
    </p:spTree>
    <p:extLst>
      <p:ext uri="{BB962C8B-B14F-4D97-AF65-F5344CB8AC3E}">
        <p14:creationId xmlns:p14="http://schemas.microsoft.com/office/powerpoint/2010/main" val="15087904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pitchFamily="34" charset="0"/>
        </a:defRPr>
      </a:lvl2pPr>
      <a:lvl3pPr algn="l" rtl="0" eaLnBrk="0" fontAlgn="base" hangingPunct="0">
        <a:spcBef>
          <a:spcPct val="0"/>
        </a:spcBef>
        <a:spcAft>
          <a:spcPct val="0"/>
        </a:spcAft>
        <a:defRPr sz="4000" b="1">
          <a:solidFill>
            <a:srgbClr val="4C4C4C"/>
          </a:solidFill>
          <a:latin typeface="Arial" pitchFamily="34" charset="0"/>
        </a:defRPr>
      </a:lvl3pPr>
      <a:lvl4pPr algn="l" rtl="0" eaLnBrk="0" fontAlgn="base" hangingPunct="0">
        <a:spcBef>
          <a:spcPct val="0"/>
        </a:spcBef>
        <a:spcAft>
          <a:spcPct val="0"/>
        </a:spcAft>
        <a:defRPr sz="4000" b="1">
          <a:solidFill>
            <a:srgbClr val="4C4C4C"/>
          </a:solidFill>
          <a:latin typeface="Arial" pitchFamily="34" charset="0"/>
        </a:defRPr>
      </a:lvl4pPr>
      <a:lvl5pPr algn="l" rtl="0" eaLnBrk="0" fontAlgn="base" hangingPunct="0">
        <a:spcBef>
          <a:spcPct val="0"/>
        </a:spcBef>
        <a:spcAft>
          <a:spcPct val="0"/>
        </a:spcAft>
        <a:defRPr sz="4000" b="1">
          <a:solidFill>
            <a:srgbClr val="4C4C4C"/>
          </a:solidFill>
          <a:latin typeface="Arial" pitchFamily="34" charset="0"/>
        </a:defRPr>
      </a:lvl5pPr>
      <a:lvl6pPr marL="457200" algn="l" rtl="0" fontAlgn="base">
        <a:spcBef>
          <a:spcPct val="0"/>
        </a:spcBef>
        <a:spcAft>
          <a:spcPct val="0"/>
        </a:spcAft>
        <a:defRPr sz="4000" b="1">
          <a:solidFill>
            <a:srgbClr val="4C4C4C"/>
          </a:solidFill>
          <a:latin typeface="Arial" pitchFamily="34" charset="0"/>
        </a:defRPr>
      </a:lvl6pPr>
      <a:lvl7pPr marL="914400" algn="l" rtl="0" fontAlgn="base">
        <a:spcBef>
          <a:spcPct val="0"/>
        </a:spcBef>
        <a:spcAft>
          <a:spcPct val="0"/>
        </a:spcAft>
        <a:defRPr sz="4000" b="1">
          <a:solidFill>
            <a:srgbClr val="4C4C4C"/>
          </a:solidFill>
          <a:latin typeface="Arial" pitchFamily="34" charset="0"/>
        </a:defRPr>
      </a:lvl7pPr>
      <a:lvl8pPr marL="1371600" algn="l" rtl="0" fontAlgn="base">
        <a:spcBef>
          <a:spcPct val="0"/>
        </a:spcBef>
        <a:spcAft>
          <a:spcPct val="0"/>
        </a:spcAft>
        <a:defRPr sz="4000" b="1">
          <a:solidFill>
            <a:srgbClr val="4C4C4C"/>
          </a:solidFill>
          <a:latin typeface="Arial" pitchFamily="34" charset="0"/>
        </a:defRPr>
      </a:lvl8pPr>
      <a:lvl9pPr marL="1828800" algn="l" rtl="0" fontAlgn="base">
        <a:spcBef>
          <a:spcPct val="0"/>
        </a:spcBef>
        <a:spcAft>
          <a:spcPct val="0"/>
        </a:spcAft>
        <a:defRPr sz="4000" b="1">
          <a:solidFill>
            <a:srgbClr val="4C4C4C"/>
          </a:solidFill>
          <a:latin typeface="Arial" pitchFamily="34" charset="0"/>
        </a:defRPr>
      </a:lvl9pPr>
    </p:titleStyle>
    <p:bodyStyle>
      <a:lvl1pPr marL="342900" indent="-342900" algn="l" rtl="0" eaLnBrk="0" fontAlgn="base" hangingPunct="0">
        <a:spcBef>
          <a:spcPct val="20000"/>
        </a:spcBef>
        <a:spcAft>
          <a:spcPct val="0"/>
        </a:spcAft>
        <a:defRPr sz="2800">
          <a:solidFill>
            <a:srgbClr val="4C4C4C"/>
          </a:solidFill>
          <a:latin typeface="+mn-lt"/>
          <a:ea typeface="+mn-ea"/>
          <a:cs typeface="+mn-cs"/>
        </a:defRPr>
      </a:lvl1pPr>
      <a:lvl2pPr marL="762000" indent="-228600" algn="l" rtl="0" eaLnBrk="0" fontAlgn="base" hangingPunct="0">
        <a:spcBef>
          <a:spcPct val="20000"/>
        </a:spcBef>
        <a:spcAft>
          <a:spcPct val="0"/>
        </a:spcAft>
        <a:buFont typeface="Times"/>
        <a:buChar char="•"/>
        <a:defRPr sz="2800">
          <a:solidFill>
            <a:srgbClr val="4C4C4C"/>
          </a:solidFill>
          <a:latin typeface="+mn-lt"/>
        </a:defRPr>
      </a:lvl2pPr>
      <a:lvl3pPr marL="1181100" indent="-228600" algn="l" rtl="0" eaLnBrk="0" fontAlgn="base" hangingPunct="0">
        <a:spcBef>
          <a:spcPct val="20000"/>
        </a:spcBef>
        <a:spcAft>
          <a:spcPct val="0"/>
        </a:spcAft>
        <a:buChar char="-"/>
        <a:defRPr sz="2200">
          <a:solidFill>
            <a:srgbClr val="4C4C4C"/>
          </a:solidFill>
          <a:latin typeface="+mn-lt"/>
        </a:defRPr>
      </a:lvl3pPr>
      <a:lvl4pPr marL="1600200" indent="-228600" algn="l" rtl="0" eaLnBrk="0" fontAlgn="base" hangingPunct="0">
        <a:spcBef>
          <a:spcPct val="20000"/>
        </a:spcBef>
        <a:spcAft>
          <a:spcPct val="0"/>
        </a:spcAft>
        <a:defRPr sz="2000">
          <a:solidFill>
            <a:srgbClr val="333333"/>
          </a:solidFill>
          <a:latin typeface="+mn-lt"/>
        </a:defRPr>
      </a:lvl4pPr>
      <a:lvl5pPr marL="2057400" indent="-228600" algn="l" rtl="0" eaLnBrk="0" fontAlgn="base" hangingPunct="0">
        <a:spcBef>
          <a:spcPct val="20000"/>
        </a:spcBef>
        <a:spcAft>
          <a:spcPct val="0"/>
        </a:spcAft>
        <a:defRPr sz="2000">
          <a:solidFill>
            <a:srgbClr val="333333"/>
          </a:solidFill>
          <a:latin typeface="+mn-lt"/>
        </a:defRPr>
      </a:lvl5pPr>
      <a:lvl6pPr marL="2514600" indent="-228600" algn="l" rtl="0" fontAlgn="base">
        <a:spcBef>
          <a:spcPct val="20000"/>
        </a:spcBef>
        <a:spcAft>
          <a:spcPct val="0"/>
        </a:spcAft>
        <a:defRPr sz="2000">
          <a:solidFill>
            <a:srgbClr val="333333"/>
          </a:solidFill>
          <a:latin typeface="+mn-lt"/>
        </a:defRPr>
      </a:lvl6pPr>
      <a:lvl7pPr marL="2971800" indent="-228600" algn="l" rtl="0" fontAlgn="base">
        <a:spcBef>
          <a:spcPct val="20000"/>
        </a:spcBef>
        <a:spcAft>
          <a:spcPct val="0"/>
        </a:spcAft>
        <a:defRPr sz="2000">
          <a:solidFill>
            <a:srgbClr val="333333"/>
          </a:solidFill>
          <a:latin typeface="+mn-lt"/>
        </a:defRPr>
      </a:lvl7pPr>
      <a:lvl8pPr marL="3429000" indent="-228600" algn="l" rtl="0" fontAlgn="base">
        <a:spcBef>
          <a:spcPct val="20000"/>
        </a:spcBef>
        <a:spcAft>
          <a:spcPct val="0"/>
        </a:spcAft>
        <a:defRPr sz="2000">
          <a:solidFill>
            <a:srgbClr val="333333"/>
          </a:solidFill>
          <a:latin typeface="+mn-lt"/>
        </a:defRPr>
      </a:lvl8pPr>
      <a:lvl9pPr marL="3886200" indent="-228600" algn="l" rtl="0" fontAlgn="base">
        <a:spcBef>
          <a:spcPct val="20000"/>
        </a:spcBef>
        <a:spcAft>
          <a:spcPct val="0"/>
        </a:spcAft>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576" y="1600200"/>
            <a:ext cx="793122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066E4B1D-ADB2-4F15-8389-44110F300007}" type="datetimeFigureOut">
              <a:rPr lang="en-GB" smtClean="0">
                <a:solidFill>
                  <a:prstClr val="black">
                    <a:tint val="75000"/>
                  </a:prstClr>
                </a:solidFill>
                <a:latin typeface="Arial"/>
              </a:rPr>
              <a:pPr eaLnBrk="1" fontAlgn="auto" hangingPunct="1">
                <a:spcBef>
                  <a:spcPts val="0"/>
                </a:spcBef>
                <a:spcAft>
                  <a:spcPts val="0"/>
                </a:spcAft>
              </a:pPr>
              <a:t>31/07/2017</a:t>
            </a:fld>
            <a:endParaRPr lang="en-GB"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6623AC5-E736-42FC-804D-CE08A2C83742}" type="slidenum">
              <a:rPr lang="en-GB" smtClean="0">
                <a:solidFill>
                  <a:prstClr val="black">
                    <a:tint val="75000"/>
                  </a:prstClr>
                </a:solidFill>
                <a:latin typeface="Arial"/>
              </a:rPr>
              <a:pPr eaLnBrk="1" fontAlgn="auto" hangingPunct="1">
                <a:spcBef>
                  <a:spcPts val="0"/>
                </a:spcBef>
                <a:spcAft>
                  <a:spcPts val="0"/>
                </a:spcAft>
              </a:pPr>
              <a:t>‹#›</a:t>
            </a:fld>
            <a:endParaRPr lang="en-GB" dirty="0">
              <a:solidFill>
                <a:prstClr val="black">
                  <a:tint val="75000"/>
                </a:prstClr>
              </a:solidFill>
              <a:latin typeface="Arial"/>
            </a:endParaRPr>
          </a:p>
        </p:txBody>
      </p:sp>
      <p:sp>
        <p:nvSpPr>
          <p:cNvPr id="7" name="Title Placeholder 1"/>
          <p:cNvSpPr>
            <a:spLocks noGrp="1"/>
          </p:cNvSpPr>
          <p:nvPr>
            <p:ph type="title"/>
          </p:nvPr>
        </p:nvSpPr>
        <p:spPr>
          <a:xfrm>
            <a:off x="755576" y="476672"/>
            <a:ext cx="7931224" cy="720080"/>
          </a:xfrm>
          <a:prstGeom prst="rect">
            <a:avLst/>
          </a:prstGeom>
          <a:blipFill>
            <a:blip r:embed="rId6" cstate="print"/>
            <a:stretch>
              <a:fillRect/>
            </a:stretch>
          </a:blipFill>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1608617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p:txStyles>
    <p:titleStyle>
      <a:lvl1pPr algn="l" defTabSz="914400" rtl="0" eaLnBrk="1" latinLnBrk="0" hangingPunct="1">
        <a:spcBef>
          <a:spcPct val="0"/>
        </a:spcBef>
        <a:buNone/>
        <a:defRPr sz="2600" kern="1200">
          <a:solidFill>
            <a:srgbClr val="B70D5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Use this style for headers</a:t>
            </a:r>
          </a:p>
        </p:txBody>
      </p:sp>
      <p:sp>
        <p:nvSpPr>
          <p:cNvPr id="1027" name="Rectangle 3"/>
          <p:cNvSpPr>
            <a:spLocks noGrp="1" noChangeArrowheads="1"/>
          </p:cNvSpPr>
          <p:nvPr>
            <p:ph type="body" idx="1"/>
          </p:nvPr>
        </p:nvSpPr>
        <p:spPr bwMode="auto">
          <a:xfrm>
            <a:off x="685800" y="1981200"/>
            <a:ext cx="8153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endParaRPr lang="en-US" smtClean="0"/>
          </a:p>
          <a:p>
            <a:pPr lvl="1"/>
            <a:r>
              <a:rPr lang="en-US" smtClean="0"/>
              <a:t>Second level</a:t>
            </a:r>
          </a:p>
          <a:p>
            <a:pPr lvl="2"/>
            <a:r>
              <a:rPr lang="en-US" smtClean="0"/>
              <a:t>Third level</a:t>
            </a:r>
          </a:p>
          <a:p>
            <a:pPr lvl="3"/>
            <a:endParaRPr lang="en-US" smtClean="0"/>
          </a:p>
        </p:txBody>
      </p:sp>
      <p:pic>
        <p:nvPicPr>
          <p:cNvPr id="1028"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66013" y="6145213"/>
            <a:ext cx="144938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37304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p:titleStyle>
    <p:bodyStyle>
      <a:lvl1pPr marL="342900" indent="-342900" algn="l" rtl="0" eaLnBrk="0" fontAlgn="base" hangingPunct="0">
        <a:spcBef>
          <a:spcPct val="20000"/>
        </a:spcBef>
        <a:spcAft>
          <a:spcPct val="0"/>
        </a:spcAft>
        <a:defRPr sz="2800">
          <a:solidFill>
            <a:srgbClr val="4C4C4C"/>
          </a:solidFill>
          <a:latin typeface="+mn-lt"/>
          <a:ea typeface="+mn-ea"/>
          <a:cs typeface="+mn-cs"/>
        </a:defRPr>
      </a:lvl1pPr>
      <a:lvl2pPr marL="762000" indent="-228600" algn="l" rtl="0" eaLnBrk="0" fontAlgn="base" hangingPunct="0">
        <a:spcBef>
          <a:spcPct val="20000"/>
        </a:spcBef>
        <a:spcAft>
          <a:spcPct val="0"/>
        </a:spcAft>
        <a:buFont typeface="Times" charset="0"/>
        <a:buChar char="•"/>
        <a:defRPr sz="2800">
          <a:solidFill>
            <a:srgbClr val="4C4C4C"/>
          </a:solidFill>
          <a:latin typeface="+mn-lt"/>
        </a:defRPr>
      </a:lvl2pPr>
      <a:lvl3pPr marL="1181100" indent="-228600" algn="l" rtl="0" eaLnBrk="0" fontAlgn="base" hangingPunct="0">
        <a:spcBef>
          <a:spcPct val="20000"/>
        </a:spcBef>
        <a:spcAft>
          <a:spcPct val="0"/>
        </a:spcAft>
        <a:buChar char="-"/>
        <a:defRPr sz="2200">
          <a:solidFill>
            <a:srgbClr val="4C4C4C"/>
          </a:solidFill>
          <a:latin typeface="+mn-lt"/>
        </a:defRPr>
      </a:lvl3pPr>
      <a:lvl4pPr marL="1600200" indent="-228600" algn="l" rtl="0" eaLnBrk="0" fontAlgn="base" hangingPunct="0">
        <a:spcBef>
          <a:spcPct val="20000"/>
        </a:spcBef>
        <a:spcAft>
          <a:spcPct val="0"/>
        </a:spcAft>
        <a:defRPr sz="2000">
          <a:solidFill>
            <a:srgbClr val="333333"/>
          </a:solidFill>
          <a:latin typeface="+mn-lt"/>
        </a:defRPr>
      </a:lvl4pPr>
      <a:lvl5pPr marL="2057400" indent="-228600" algn="l" rtl="0" eaLnBrk="0" fontAlgn="base" hangingPunct="0">
        <a:spcBef>
          <a:spcPct val="20000"/>
        </a:spcBef>
        <a:spcAft>
          <a:spcPct val="0"/>
        </a:spcAft>
        <a:defRPr sz="2000">
          <a:solidFill>
            <a:srgbClr val="333333"/>
          </a:solidFill>
          <a:latin typeface="+mn-lt"/>
        </a:defRPr>
      </a:lvl5pPr>
      <a:lvl6pPr marL="2514600" indent="-228600" algn="l" rtl="0" fontAlgn="base">
        <a:spcBef>
          <a:spcPct val="20000"/>
        </a:spcBef>
        <a:spcAft>
          <a:spcPct val="0"/>
        </a:spcAft>
        <a:defRPr sz="2000">
          <a:solidFill>
            <a:srgbClr val="333333"/>
          </a:solidFill>
          <a:latin typeface="+mn-lt"/>
        </a:defRPr>
      </a:lvl6pPr>
      <a:lvl7pPr marL="2971800" indent="-228600" algn="l" rtl="0" fontAlgn="base">
        <a:spcBef>
          <a:spcPct val="20000"/>
        </a:spcBef>
        <a:spcAft>
          <a:spcPct val="0"/>
        </a:spcAft>
        <a:defRPr sz="2000">
          <a:solidFill>
            <a:srgbClr val="333333"/>
          </a:solidFill>
          <a:latin typeface="+mn-lt"/>
        </a:defRPr>
      </a:lvl7pPr>
      <a:lvl8pPr marL="3429000" indent="-228600" algn="l" rtl="0" fontAlgn="base">
        <a:spcBef>
          <a:spcPct val="20000"/>
        </a:spcBef>
        <a:spcAft>
          <a:spcPct val="0"/>
        </a:spcAft>
        <a:defRPr sz="2000">
          <a:solidFill>
            <a:srgbClr val="333333"/>
          </a:solidFill>
          <a:latin typeface="+mn-lt"/>
        </a:defRPr>
      </a:lvl8pPr>
      <a:lvl9pPr marL="3886200" indent="-228600" algn="l" rtl="0" fontAlgn="base">
        <a:spcBef>
          <a:spcPct val="20000"/>
        </a:spcBef>
        <a:spcAft>
          <a:spcPct val="0"/>
        </a:spcAft>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96F2DF0-F4AA-4452-9CF0-55AF3D8E52AA}" type="datetimeFigureOut">
              <a:rPr lang="en-GB" smtClean="0">
                <a:solidFill>
                  <a:prstClr val="black">
                    <a:tint val="75000"/>
                  </a:prstClr>
                </a:solidFill>
                <a:latin typeface="Calibri"/>
              </a:rPr>
              <a:pPr eaLnBrk="1" fontAlgn="auto" hangingPunct="1">
                <a:spcBef>
                  <a:spcPts val="0"/>
                </a:spcBef>
                <a:spcAft>
                  <a:spcPts val="0"/>
                </a:spcAft>
              </a:pPr>
              <a:t>31/07/2017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15F9AC1-6252-434A-B4A6-69FA753EE0B5}" type="slidenum">
              <a:rPr lang="en-GB" smtClean="0">
                <a:solidFill>
                  <a:prstClr val="black">
                    <a:tint val="75000"/>
                  </a:prstClr>
                </a:solidFill>
                <a:latin typeface="Calibri"/>
              </a:rPr>
              <a:pPr eaLnBrk="1" fontAlgn="auto" hangingPunct="1">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29985872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notesSlide" Target="../notesSlides/notesSlide21.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26" Type="http://schemas.openxmlformats.org/officeDocument/2006/relationships/diagramColors" Target="../diagrams/colors13.xml"/><Relationship Id="rId39" Type="http://schemas.openxmlformats.org/officeDocument/2006/relationships/diagramLayout" Target="../diagrams/layout16.xml"/><Relationship Id="rId3" Type="http://schemas.openxmlformats.org/officeDocument/2006/relationships/diagramData" Target="../diagrams/data9.xml"/><Relationship Id="rId21" Type="http://schemas.openxmlformats.org/officeDocument/2006/relationships/diagramColors" Target="../diagrams/colors12.xml"/><Relationship Id="rId34" Type="http://schemas.openxmlformats.org/officeDocument/2006/relationships/diagramLayout" Target="../diagrams/layout15.xml"/><Relationship Id="rId42" Type="http://schemas.microsoft.com/office/2007/relationships/diagramDrawing" Target="../diagrams/drawing16.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5" Type="http://schemas.openxmlformats.org/officeDocument/2006/relationships/diagramQuickStyle" Target="../diagrams/quickStyle13.xml"/><Relationship Id="rId33" Type="http://schemas.openxmlformats.org/officeDocument/2006/relationships/diagramData" Target="../diagrams/data15.xml"/><Relationship Id="rId38" Type="http://schemas.openxmlformats.org/officeDocument/2006/relationships/diagramData" Target="../diagrams/data16.xml"/><Relationship Id="rId2" Type="http://schemas.openxmlformats.org/officeDocument/2006/relationships/notesSlide" Target="../notesSlides/notesSlide22.xml"/><Relationship Id="rId16" Type="http://schemas.openxmlformats.org/officeDocument/2006/relationships/diagramColors" Target="../diagrams/colors11.xml"/><Relationship Id="rId20" Type="http://schemas.openxmlformats.org/officeDocument/2006/relationships/diagramQuickStyle" Target="../diagrams/quickStyle12.xml"/><Relationship Id="rId29" Type="http://schemas.openxmlformats.org/officeDocument/2006/relationships/diagramLayout" Target="../diagrams/layout14.xml"/><Relationship Id="rId41" Type="http://schemas.openxmlformats.org/officeDocument/2006/relationships/diagramColors" Target="../diagrams/colors16.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24" Type="http://schemas.openxmlformats.org/officeDocument/2006/relationships/diagramLayout" Target="../diagrams/layout13.xml"/><Relationship Id="rId32" Type="http://schemas.microsoft.com/office/2007/relationships/diagramDrawing" Target="../diagrams/drawing14.xml"/><Relationship Id="rId37" Type="http://schemas.microsoft.com/office/2007/relationships/diagramDrawing" Target="../diagrams/drawing15.xml"/><Relationship Id="rId40" Type="http://schemas.openxmlformats.org/officeDocument/2006/relationships/diagramQuickStyle" Target="../diagrams/quickStyle16.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23" Type="http://schemas.openxmlformats.org/officeDocument/2006/relationships/diagramData" Target="../diagrams/data13.xml"/><Relationship Id="rId28" Type="http://schemas.openxmlformats.org/officeDocument/2006/relationships/diagramData" Target="../diagrams/data14.xml"/><Relationship Id="rId36" Type="http://schemas.openxmlformats.org/officeDocument/2006/relationships/diagramColors" Target="../diagrams/colors15.xml"/><Relationship Id="rId10" Type="http://schemas.openxmlformats.org/officeDocument/2006/relationships/diagramQuickStyle" Target="../diagrams/quickStyle10.xml"/><Relationship Id="rId19" Type="http://schemas.openxmlformats.org/officeDocument/2006/relationships/diagramLayout" Target="../diagrams/layout12.xml"/><Relationship Id="rId31" Type="http://schemas.openxmlformats.org/officeDocument/2006/relationships/diagramColors" Target="../diagrams/colors14.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 Id="rId27" Type="http://schemas.microsoft.com/office/2007/relationships/diagramDrawing" Target="../diagrams/drawing13.xml"/><Relationship Id="rId30" Type="http://schemas.openxmlformats.org/officeDocument/2006/relationships/diagramQuickStyle" Target="../diagrams/quickStyle14.xml"/><Relationship Id="rId35"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9.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4.xml"/><Relationship Id="rId1" Type="http://schemas.openxmlformats.org/officeDocument/2006/relationships/slideLayout" Target="../slideLayouts/slideLayout50.xml"/><Relationship Id="rId4" Type="http://schemas.openxmlformats.org/officeDocument/2006/relationships/image" Target="../media/image17.jpg"/></Relationships>
</file>

<file path=ppt/slides/_rels/slide7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5.xml"/><Relationship Id="rId1" Type="http://schemas.openxmlformats.org/officeDocument/2006/relationships/slideLayout" Target="../slideLayouts/slideLayout5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49.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49.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0.xml"/><Relationship Id="rId1" Type="http://schemas.openxmlformats.org/officeDocument/2006/relationships/slideLayout" Target="../slideLayouts/slideLayout50.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1.xml"/><Relationship Id="rId1" Type="http://schemas.openxmlformats.org/officeDocument/2006/relationships/slideLayout" Target="../slideLayouts/slideLayout50.xml"/><Relationship Id="rId4" Type="http://schemas.openxmlformats.org/officeDocument/2006/relationships/image" Target="../media/image23.jpg"/></Relationships>
</file>

<file path=ppt/slides/_rels/slide8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2.xml"/><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alan.lowen@nottinghamcity.gov.uk"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81000" y="457200"/>
            <a:ext cx="7977188" cy="4627563"/>
          </a:xfrm>
        </p:spPr>
        <p:txBody>
          <a:bodyPr/>
          <a:lstStyle/>
          <a:p>
            <a:pPr eaLnBrk="1" hangingPunct="1">
              <a:defRPr/>
            </a:pP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4000" dirty="0" smtClean="0"/>
              <a:t>Focus on Homelessness</a:t>
            </a:r>
            <a:r>
              <a:rPr lang="en-GB" sz="4000" dirty="0" smtClean="0">
                <a:solidFill>
                  <a:schemeClr val="bg2"/>
                </a:solidFill>
              </a:rPr>
              <a:t/>
            </a:r>
            <a:br>
              <a:rPr lang="en-GB" sz="4000" dirty="0" smtClean="0">
                <a:solidFill>
                  <a:schemeClr val="bg2"/>
                </a:solidFill>
              </a:rPr>
            </a:br>
            <a:r>
              <a:rPr lang="en-GB" sz="3200" dirty="0" smtClean="0">
                <a:solidFill>
                  <a:schemeClr val="accent3">
                    <a:lumMod val="85000"/>
                  </a:schemeClr>
                </a:solidFill>
              </a:rPr>
              <a:t>Planning our Help: Stakeholder Workshop</a:t>
            </a:r>
            <a:r>
              <a:rPr lang="en-GB" sz="4000" dirty="0" smtClean="0">
                <a:solidFill>
                  <a:schemeClr val="accent3">
                    <a:lumMod val="85000"/>
                  </a:schemeClr>
                </a:solidFill>
              </a:rPr>
              <a:t/>
            </a:r>
            <a:br>
              <a:rPr lang="en-GB" sz="4000" dirty="0" smtClean="0">
                <a:solidFill>
                  <a:schemeClr val="accent3">
                    <a:lumMod val="85000"/>
                  </a:schemeClr>
                </a:solidFill>
              </a:rPr>
            </a:b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3600" dirty="0" smtClean="0">
                <a:solidFill>
                  <a:schemeClr val="bg2"/>
                </a:solidFill>
              </a:rPr>
              <a:t/>
            </a:r>
            <a:br>
              <a:rPr lang="en-GB" sz="3600" dirty="0" smtClean="0">
                <a:solidFill>
                  <a:schemeClr val="bg2"/>
                </a:solidFill>
              </a:rPr>
            </a:br>
            <a:endParaRPr lang="en-GB" sz="3600" dirty="0" smtClean="0">
              <a:solidFill>
                <a:schemeClr val="bg2"/>
              </a:solidFill>
            </a:endParaRPr>
          </a:p>
        </p:txBody>
      </p:sp>
      <p:sp>
        <p:nvSpPr>
          <p:cNvPr id="3075" name="Subtitle 3"/>
          <p:cNvSpPr>
            <a:spLocks noGrp="1"/>
          </p:cNvSpPr>
          <p:nvPr>
            <p:ph type="subTitle" idx="1"/>
          </p:nvPr>
        </p:nvSpPr>
        <p:spPr>
          <a:xfrm>
            <a:off x="395536" y="5699348"/>
            <a:ext cx="6858000" cy="914400"/>
          </a:xfrm>
        </p:spPr>
        <p:txBody>
          <a:bodyPr/>
          <a:lstStyle/>
          <a:p>
            <a:r>
              <a:rPr lang="en-GB" dirty="0" smtClean="0"/>
              <a:t>20</a:t>
            </a:r>
            <a:r>
              <a:rPr lang="en-GB" baseline="30000" dirty="0" smtClean="0"/>
              <a:t>th</a:t>
            </a:r>
            <a:r>
              <a:rPr lang="en-GB" dirty="0" smtClean="0"/>
              <a:t> July 2017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What do we need to respond to?</a:t>
            </a:r>
          </a:p>
        </p:txBody>
      </p:sp>
      <p:sp>
        <p:nvSpPr>
          <p:cNvPr id="4099" name="Rectangle 3"/>
          <p:cNvSpPr>
            <a:spLocks noGrp="1" noChangeArrowheads="1"/>
          </p:cNvSpPr>
          <p:nvPr>
            <p:ph type="body" idx="1"/>
          </p:nvPr>
        </p:nvSpPr>
        <p:spPr>
          <a:xfrm>
            <a:off x="685800" y="1556792"/>
            <a:ext cx="8153400" cy="4824952"/>
          </a:xfrm>
        </p:spPr>
        <p:txBody>
          <a:bodyPr/>
          <a:lstStyle/>
          <a:p>
            <a:pPr marL="533400" indent="-533400" eaLnBrk="1" hangingPunct="1">
              <a:buFontTx/>
              <a:buChar char="•"/>
            </a:pPr>
            <a:r>
              <a:rPr lang="en-GB" b="1" dirty="0" smtClean="0">
                <a:solidFill>
                  <a:srgbClr val="333333"/>
                </a:solidFill>
              </a:rPr>
              <a:t>Rough sleeping </a:t>
            </a:r>
            <a:r>
              <a:rPr lang="en-GB" dirty="0" smtClean="0">
                <a:solidFill>
                  <a:srgbClr val="333333"/>
                </a:solidFill>
              </a:rPr>
              <a:t>– fewer than 5 per night in 2010 to 35 in 2016 (CLG returns)</a:t>
            </a:r>
            <a:endParaRPr lang="en-GB" sz="1400" b="1" spc="-90" dirty="0" smtClean="0">
              <a:solidFill>
                <a:srgbClr val="FF0000"/>
              </a:solidFill>
            </a:endParaRPr>
          </a:p>
          <a:p>
            <a:pPr marL="965200" lvl="1" indent="-342900" eaLnBrk="1" hangingPunct="1"/>
            <a:r>
              <a:rPr lang="en-GB" sz="2400" spc="-90" dirty="0" smtClean="0"/>
              <a:t>Risks to people sleeping rough</a:t>
            </a:r>
          </a:p>
          <a:p>
            <a:pPr marL="965200" lvl="1" indent="-342900" eaLnBrk="1" hangingPunct="1"/>
            <a:r>
              <a:rPr lang="en-GB" sz="2400" spc="-90" dirty="0" smtClean="0"/>
              <a:t>Commitments to No Second Night Out</a:t>
            </a:r>
          </a:p>
          <a:p>
            <a:pPr marL="965200" lvl="1" indent="-342900" eaLnBrk="1" hangingPunct="1"/>
            <a:r>
              <a:rPr lang="en-GB" sz="2400" spc="-90" dirty="0" smtClean="0"/>
              <a:t>Unbudgeted spend of £100k in 16/17 on support during winter</a:t>
            </a:r>
          </a:p>
          <a:p>
            <a:pPr marL="533400" lvl="1" indent="-457200" eaLnBrk="1" hangingPunct="1">
              <a:buFontTx/>
              <a:buChar char="•"/>
            </a:pPr>
            <a:r>
              <a:rPr lang="en-GB" b="1" dirty="0" smtClean="0">
                <a:solidFill>
                  <a:srgbClr val="333333"/>
                </a:solidFill>
                <a:ea typeface="+mn-ea"/>
                <a:cs typeface="+mn-cs"/>
              </a:rPr>
              <a:t>Bed and breakfast </a:t>
            </a:r>
            <a:r>
              <a:rPr lang="en-GB" dirty="0">
                <a:solidFill>
                  <a:srgbClr val="333333"/>
                </a:solidFill>
                <a:ea typeface="+mn-ea"/>
                <a:cs typeface="+mn-cs"/>
              </a:rPr>
              <a:t>– </a:t>
            </a:r>
            <a:r>
              <a:rPr lang="en-GB" dirty="0" smtClean="0">
                <a:solidFill>
                  <a:srgbClr val="333333"/>
                </a:solidFill>
                <a:ea typeface="+mn-ea"/>
                <a:cs typeface="+mn-cs"/>
              </a:rPr>
              <a:t>117 households (May 2017)</a:t>
            </a:r>
          </a:p>
          <a:p>
            <a:pPr marL="533400" indent="-533400" eaLnBrk="1" hangingPunct="1">
              <a:buFontTx/>
              <a:buChar char="•"/>
            </a:pPr>
            <a:endParaRPr lang="en-GB" dirty="0" smtClean="0">
              <a:solidFill>
                <a:schemeClr val="bg2"/>
              </a:solidFill>
            </a:endParaRPr>
          </a:p>
        </p:txBody>
      </p:sp>
    </p:spTree>
    <p:extLst>
      <p:ext uri="{BB962C8B-B14F-4D97-AF65-F5344CB8AC3E}">
        <p14:creationId xmlns:p14="http://schemas.microsoft.com/office/powerpoint/2010/main" val="4196946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76250"/>
            <a:ext cx="79248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346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102941745"/>
              </p:ext>
            </p:extLst>
          </p:nvPr>
        </p:nvGraphicFramePr>
        <p:xfrm>
          <a:off x="611560" y="476672"/>
          <a:ext cx="8136904" cy="576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8531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What does our plan need to respond to?</a:t>
            </a:r>
          </a:p>
        </p:txBody>
      </p:sp>
      <p:sp>
        <p:nvSpPr>
          <p:cNvPr id="4099" name="Rectangle 3"/>
          <p:cNvSpPr>
            <a:spLocks noGrp="1" noChangeArrowheads="1"/>
          </p:cNvSpPr>
          <p:nvPr>
            <p:ph type="body" idx="1"/>
          </p:nvPr>
        </p:nvSpPr>
        <p:spPr>
          <a:xfrm>
            <a:off x="685800" y="1556792"/>
            <a:ext cx="8153400" cy="4824952"/>
          </a:xfrm>
        </p:spPr>
        <p:txBody>
          <a:bodyPr/>
          <a:lstStyle/>
          <a:p>
            <a:pPr marL="533400" indent="-533400" eaLnBrk="1" hangingPunct="1">
              <a:buFontTx/>
              <a:buChar char="•"/>
            </a:pPr>
            <a:r>
              <a:rPr lang="en-GB" b="1" dirty="0" smtClean="0">
                <a:solidFill>
                  <a:srgbClr val="333333"/>
                </a:solidFill>
              </a:rPr>
              <a:t>Rough sleeping </a:t>
            </a:r>
            <a:r>
              <a:rPr lang="en-GB" dirty="0" smtClean="0">
                <a:solidFill>
                  <a:srgbClr val="333333"/>
                </a:solidFill>
              </a:rPr>
              <a:t>– fewer than 5 per night in 2010 to 35 in 2016 (CLG returns)</a:t>
            </a:r>
            <a:endParaRPr lang="en-GB" sz="1400" b="1" spc="-90" dirty="0" smtClean="0">
              <a:solidFill>
                <a:srgbClr val="FF0000"/>
              </a:solidFill>
            </a:endParaRPr>
          </a:p>
          <a:p>
            <a:pPr marL="965200" lvl="1" indent="-342900" eaLnBrk="1" hangingPunct="1"/>
            <a:r>
              <a:rPr lang="en-GB" sz="2400" spc="-90" dirty="0" smtClean="0"/>
              <a:t>Risks to people sleeping rough</a:t>
            </a:r>
          </a:p>
          <a:p>
            <a:pPr marL="965200" lvl="1" indent="-342900" eaLnBrk="1" hangingPunct="1"/>
            <a:r>
              <a:rPr lang="en-GB" sz="2400" spc="-90" dirty="0" smtClean="0"/>
              <a:t>Commitments to No Second Night Out</a:t>
            </a:r>
          </a:p>
          <a:p>
            <a:pPr marL="965200" lvl="1" indent="-342900" eaLnBrk="1" hangingPunct="1"/>
            <a:r>
              <a:rPr lang="en-GB" sz="2400" spc="-90" dirty="0" smtClean="0"/>
              <a:t>100k in 16/17 on support during winter</a:t>
            </a:r>
          </a:p>
          <a:p>
            <a:pPr marL="533400" lvl="1" indent="-457200" eaLnBrk="1" hangingPunct="1">
              <a:buFontTx/>
              <a:buChar char="•"/>
            </a:pPr>
            <a:r>
              <a:rPr lang="en-GB" b="1" dirty="0" smtClean="0">
                <a:solidFill>
                  <a:srgbClr val="333333"/>
                </a:solidFill>
                <a:ea typeface="+mn-ea"/>
                <a:cs typeface="+mn-cs"/>
              </a:rPr>
              <a:t>Bed and breakfast </a:t>
            </a:r>
            <a:r>
              <a:rPr lang="en-GB" dirty="0">
                <a:solidFill>
                  <a:srgbClr val="333333"/>
                </a:solidFill>
                <a:ea typeface="+mn-ea"/>
                <a:cs typeface="+mn-cs"/>
              </a:rPr>
              <a:t>– </a:t>
            </a:r>
            <a:r>
              <a:rPr lang="en-GB" dirty="0" smtClean="0">
                <a:solidFill>
                  <a:srgbClr val="333333"/>
                </a:solidFill>
                <a:ea typeface="+mn-ea"/>
                <a:cs typeface="+mn-cs"/>
              </a:rPr>
              <a:t>117 households (May 2017)</a:t>
            </a:r>
          </a:p>
          <a:p>
            <a:pPr marL="533400" indent="-533400" eaLnBrk="1" hangingPunct="1">
              <a:buFontTx/>
              <a:buChar char="•"/>
            </a:pPr>
            <a:endParaRPr lang="en-GB" dirty="0" smtClean="0">
              <a:solidFill>
                <a:schemeClr val="bg2"/>
              </a:solidFill>
            </a:endParaRPr>
          </a:p>
        </p:txBody>
      </p:sp>
    </p:spTree>
    <p:extLst>
      <p:ext uri="{BB962C8B-B14F-4D97-AF65-F5344CB8AC3E}">
        <p14:creationId xmlns:p14="http://schemas.microsoft.com/office/powerpoint/2010/main" val="1951020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What does our plan need to respond to?</a:t>
            </a:r>
          </a:p>
        </p:txBody>
      </p:sp>
      <p:sp>
        <p:nvSpPr>
          <p:cNvPr id="4099" name="Rectangle 3"/>
          <p:cNvSpPr>
            <a:spLocks noGrp="1" noChangeArrowheads="1"/>
          </p:cNvSpPr>
          <p:nvPr>
            <p:ph type="body" idx="1"/>
          </p:nvPr>
        </p:nvSpPr>
        <p:spPr>
          <a:xfrm>
            <a:off x="685800" y="1556792"/>
            <a:ext cx="8153400" cy="4824952"/>
          </a:xfrm>
        </p:spPr>
        <p:txBody>
          <a:bodyPr/>
          <a:lstStyle/>
          <a:p>
            <a:pPr marL="533400" indent="-533400" eaLnBrk="1" hangingPunct="1">
              <a:buFontTx/>
              <a:buChar char="•"/>
            </a:pPr>
            <a:r>
              <a:rPr lang="en-GB" b="1" dirty="0" smtClean="0">
                <a:solidFill>
                  <a:srgbClr val="333333"/>
                </a:solidFill>
              </a:rPr>
              <a:t>Rough sleeping </a:t>
            </a:r>
            <a:r>
              <a:rPr lang="en-GB" dirty="0" smtClean="0">
                <a:solidFill>
                  <a:srgbClr val="333333"/>
                </a:solidFill>
              </a:rPr>
              <a:t>– fewer than 5 per night in 2010 to 35 in 2016 (CLG returns)</a:t>
            </a:r>
            <a:endParaRPr lang="en-GB" sz="1400" b="1" spc="-90" dirty="0" smtClean="0">
              <a:solidFill>
                <a:srgbClr val="FF0000"/>
              </a:solidFill>
            </a:endParaRPr>
          </a:p>
          <a:p>
            <a:pPr marL="965200" lvl="1" indent="-342900" eaLnBrk="1" hangingPunct="1"/>
            <a:r>
              <a:rPr lang="en-GB" sz="2400" spc="-90" dirty="0" smtClean="0"/>
              <a:t>Risks to people sleeping rough</a:t>
            </a:r>
          </a:p>
          <a:p>
            <a:pPr marL="965200" lvl="1" indent="-342900" eaLnBrk="1" hangingPunct="1"/>
            <a:r>
              <a:rPr lang="en-GB" sz="2400" spc="-90" dirty="0" smtClean="0"/>
              <a:t>Commitments to No Second Night Out</a:t>
            </a:r>
          </a:p>
          <a:p>
            <a:pPr marL="965200" lvl="1" indent="-342900" eaLnBrk="1" hangingPunct="1"/>
            <a:r>
              <a:rPr lang="en-GB" sz="2400" spc="-90" dirty="0" smtClean="0"/>
              <a:t>100k in 16/17 on support during winter</a:t>
            </a:r>
          </a:p>
          <a:p>
            <a:pPr marL="533400" lvl="1" indent="-457200" eaLnBrk="1" hangingPunct="1">
              <a:buFontTx/>
              <a:buChar char="•"/>
            </a:pPr>
            <a:r>
              <a:rPr lang="en-GB" b="1" dirty="0" smtClean="0">
                <a:solidFill>
                  <a:srgbClr val="333333"/>
                </a:solidFill>
                <a:ea typeface="+mn-ea"/>
                <a:cs typeface="+mn-cs"/>
              </a:rPr>
              <a:t>Bed and breakfast </a:t>
            </a:r>
            <a:r>
              <a:rPr lang="en-GB" dirty="0">
                <a:solidFill>
                  <a:srgbClr val="333333"/>
                </a:solidFill>
                <a:ea typeface="+mn-ea"/>
                <a:cs typeface="+mn-cs"/>
              </a:rPr>
              <a:t>– </a:t>
            </a:r>
            <a:r>
              <a:rPr lang="en-GB" dirty="0" smtClean="0">
                <a:solidFill>
                  <a:srgbClr val="333333"/>
                </a:solidFill>
                <a:ea typeface="+mn-ea"/>
                <a:cs typeface="+mn-cs"/>
              </a:rPr>
              <a:t>117 households (May 2017)</a:t>
            </a:r>
          </a:p>
          <a:p>
            <a:pPr marL="965200" lvl="1" indent="-342900" eaLnBrk="1" hangingPunct="1"/>
            <a:r>
              <a:rPr lang="en-GB" sz="2400" spc="-90" dirty="0" smtClean="0"/>
              <a:t>Mostly families</a:t>
            </a:r>
          </a:p>
          <a:p>
            <a:pPr marL="965200" lvl="1" indent="-342900" eaLnBrk="1" hangingPunct="1"/>
            <a:r>
              <a:rPr lang="en-GB" sz="2400" spc="-90" dirty="0" smtClean="0"/>
              <a:t>Suitability of response (environment, support, duration of stay, location)</a:t>
            </a:r>
          </a:p>
          <a:p>
            <a:pPr marL="965200" lvl="1" indent="-342900" eaLnBrk="1" hangingPunct="1"/>
            <a:r>
              <a:rPr lang="en-GB" sz="2400" spc="-90" dirty="0" smtClean="0"/>
              <a:t>Serious and unbudgeted expenditure </a:t>
            </a:r>
            <a:endParaRPr lang="en-GB" sz="2400" spc="-90" dirty="0"/>
          </a:p>
          <a:p>
            <a:pPr marL="533400" indent="-533400" eaLnBrk="1" hangingPunct="1">
              <a:buFontTx/>
              <a:buChar char="•"/>
            </a:pPr>
            <a:endParaRPr lang="en-GB" dirty="0" smtClean="0">
              <a:solidFill>
                <a:schemeClr val="bg2"/>
              </a:solidFill>
            </a:endParaRPr>
          </a:p>
        </p:txBody>
      </p:sp>
    </p:spTree>
    <p:extLst>
      <p:ext uri="{BB962C8B-B14F-4D97-AF65-F5344CB8AC3E}">
        <p14:creationId xmlns:p14="http://schemas.microsoft.com/office/powerpoint/2010/main" val="908236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What do we need to respond to?</a:t>
            </a:r>
          </a:p>
        </p:txBody>
      </p:sp>
      <p:sp>
        <p:nvSpPr>
          <p:cNvPr id="4099" name="Rectangle 3"/>
          <p:cNvSpPr>
            <a:spLocks noGrp="1" noChangeArrowheads="1"/>
          </p:cNvSpPr>
          <p:nvPr>
            <p:ph type="body" idx="1"/>
          </p:nvPr>
        </p:nvSpPr>
        <p:spPr>
          <a:xfrm>
            <a:off x="685800" y="1556792"/>
            <a:ext cx="8153400" cy="4824952"/>
          </a:xfrm>
        </p:spPr>
        <p:txBody>
          <a:bodyPr/>
          <a:lstStyle/>
          <a:p>
            <a:pPr marL="533400" lvl="0" indent="-533400" eaLnBrk="1" hangingPunct="1">
              <a:buFontTx/>
              <a:buChar char="•"/>
            </a:pPr>
            <a:r>
              <a:rPr lang="en-GB" b="1" dirty="0">
                <a:solidFill>
                  <a:srgbClr val="333333"/>
                </a:solidFill>
              </a:rPr>
              <a:t>Funding pressures / challenges</a:t>
            </a:r>
          </a:p>
          <a:p>
            <a:pPr marL="965200" lvl="1" indent="-342900" eaLnBrk="1" hangingPunct="1"/>
            <a:r>
              <a:rPr lang="en-GB" sz="2400" spc="-90" dirty="0"/>
              <a:t>Current HRS spend of c£4.3m pa – </a:t>
            </a:r>
            <a:r>
              <a:rPr lang="en-GB" sz="2400" b="1" spc="-90" dirty="0"/>
              <a:t>savings of £445k pa needed </a:t>
            </a:r>
            <a:r>
              <a:rPr lang="en-GB" sz="2400" spc="-90" dirty="0"/>
              <a:t>from 2018/19</a:t>
            </a:r>
          </a:p>
          <a:p>
            <a:pPr marL="965200" lvl="1" indent="-342900" eaLnBrk="1" hangingPunct="1"/>
            <a:r>
              <a:rPr lang="en-GB" sz="2400" spc="-90" dirty="0"/>
              <a:t>Risks associated with other losses of funding (e.g. preventative support, VCS, etc)</a:t>
            </a:r>
          </a:p>
          <a:p>
            <a:pPr marL="965200" lvl="1" indent="-342900" eaLnBrk="1" hangingPunct="1"/>
            <a:r>
              <a:rPr lang="en-GB" sz="2400" spc="-90" dirty="0"/>
              <a:t>Uncertainties through proposed changes to funding of supported housing (devolved HB ‘top ups’)</a:t>
            </a:r>
          </a:p>
        </p:txBody>
      </p:sp>
    </p:spTree>
    <p:extLst>
      <p:ext uri="{BB962C8B-B14F-4D97-AF65-F5344CB8AC3E}">
        <p14:creationId xmlns:p14="http://schemas.microsoft.com/office/powerpoint/2010/main" val="4245758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What do we need to respond to?</a:t>
            </a:r>
          </a:p>
        </p:txBody>
      </p:sp>
      <p:sp>
        <p:nvSpPr>
          <p:cNvPr id="4099" name="Rectangle 3"/>
          <p:cNvSpPr>
            <a:spLocks noGrp="1" noChangeArrowheads="1"/>
          </p:cNvSpPr>
          <p:nvPr>
            <p:ph type="body" idx="1"/>
          </p:nvPr>
        </p:nvSpPr>
        <p:spPr>
          <a:xfrm>
            <a:off x="685800" y="1556792"/>
            <a:ext cx="8153400" cy="4824952"/>
          </a:xfrm>
        </p:spPr>
        <p:txBody>
          <a:bodyPr/>
          <a:lstStyle/>
          <a:p>
            <a:pPr marL="533400" lvl="0" indent="-533400" eaLnBrk="1" hangingPunct="1">
              <a:buFontTx/>
              <a:buChar char="•"/>
            </a:pPr>
            <a:r>
              <a:rPr lang="en-GB" b="1" dirty="0" smtClean="0">
                <a:solidFill>
                  <a:srgbClr val="333333"/>
                </a:solidFill>
              </a:rPr>
              <a:t>Funding pressures / challenges</a:t>
            </a:r>
          </a:p>
          <a:p>
            <a:pPr marL="965200" lvl="1" indent="-342900" eaLnBrk="1" hangingPunct="1"/>
            <a:r>
              <a:rPr lang="en-GB" sz="2400" spc="-90" dirty="0" smtClean="0"/>
              <a:t>Current HRS spend of c£4.3m pa – </a:t>
            </a:r>
            <a:r>
              <a:rPr lang="en-GB" sz="2400" b="1" spc="-90" dirty="0" smtClean="0"/>
              <a:t>savings of £445k pa needed </a:t>
            </a:r>
            <a:r>
              <a:rPr lang="en-GB" sz="2400" spc="-90" dirty="0" smtClean="0"/>
              <a:t>from 2018/19</a:t>
            </a:r>
          </a:p>
          <a:p>
            <a:pPr marL="965200" lvl="1" indent="-342900" eaLnBrk="1" hangingPunct="1"/>
            <a:r>
              <a:rPr lang="en-GB" sz="2400" spc="-90" dirty="0" smtClean="0"/>
              <a:t>Risks associated with other losses of funding (e.g. preventative support, VCS, etc)</a:t>
            </a:r>
          </a:p>
          <a:p>
            <a:pPr marL="965200" lvl="1" indent="-342900" eaLnBrk="1" hangingPunct="1"/>
            <a:r>
              <a:rPr lang="en-GB" sz="2400" spc="-90" dirty="0" smtClean="0"/>
              <a:t>Uncertainties through proposed changes to funding of supported housing (devolved HB ‘top ups’)</a:t>
            </a:r>
          </a:p>
          <a:p>
            <a:pPr marL="533400" indent="-533400" eaLnBrk="1" hangingPunct="1">
              <a:buFontTx/>
              <a:buChar char="•"/>
            </a:pPr>
            <a:r>
              <a:rPr lang="en-GB" b="1" dirty="0">
                <a:solidFill>
                  <a:srgbClr val="333333"/>
                </a:solidFill>
              </a:rPr>
              <a:t>Mental ill health </a:t>
            </a:r>
          </a:p>
          <a:p>
            <a:pPr marL="965200" lvl="1" indent="-342900" eaLnBrk="1" hangingPunct="1"/>
            <a:r>
              <a:rPr lang="en-GB" sz="2400" spc="-90" dirty="0"/>
              <a:t>High proportion of people with mental health needs amongst homeless in City</a:t>
            </a:r>
            <a:endParaRPr lang="en-GB" dirty="0">
              <a:solidFill>
                <a:schemeClr val="bg2"/>
              </a:solidFill>
            </a:endParaRPr>
          </a:p>
          <a:p>
            <a:pPr marL="965200" lvl="1" indent="-342900" eaLnBrk="1" hangingPunct="1"/>
            <a:r>
              <a:rPr lang="en-GB" sz="2400" spc="-90" dirty="0"/>
              <a:t>Mental health support ‘not meeting needs’</a:t>
            </a:r>
          </a:p>
          <a:p>
            <a:pPr marL="965200" lvl="1" indent="-342900" eaLnBrk="1" hangingPunct="1"/>
            <a:endParaRPr lang="en-GB" sz="2400" spc="-90" dirty="0"/>
          </a:p>
        </p:txBody>
      </p:sp>
    </p:spTree>
    <p:extLst>
      <p:ext uri="{BB962C8B-B14F-4D97-AF65-F5344CB8AC3E}">
        <p14:creationId xmlns:p14="http://schemas.microsoft.com/office/powerpoint/2010/main" val="2667499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What do we need to respond to?</a:t>
            </a:r>
          </a:p>
        </p:txBody>
      </p:sp>
      <p:sp>
        <p:nvSpPr>
          <p:cNvPr id="4099" name="Rectangle 3"/>
          <p:cNvSpPr>
            <a:spLocks noGrp="1" noChangeArrowheads="1"/>
          </p:cNvSpPr>
          <p:nvPr>
            <p:ph type="body" idx="1"/>
          </p:nvPr>
        </p:nvSpPr>
        <p:spPr>
          <a:xfrm>
            <a:off x="685800" y="1556792"/>
            <a:ext cx="8153400" cy="4824952"/>
          </a:xfrm>
        </p:spPr>
        <p:txBody>
          <a:bodyPr/>
          <a:lstStyle/>
          <a:p>
            <a:pPr marL="533400" lvl="0" indent="-533400" eaLnBrk="1" hangingPunct="1">
              <a:buFontTx/>
              <a:buChar char="•"/>
            </a:pPr>
            <a:r>
              <a:rPr lang="en-GB" b="1" dirty="0" smtClean="0">
                <a:solidFill>
                  <a:srgbClr val="333333"/>
                </a:solidFill>
              </a:rPr>
              <a:t>Access to / stability of settled housing</a:t>
            </a:r>
          </a:p>
          <a:p>
            <a:pPr marL="965200" lvl="1" indent="-342900" eaLnBrk="1" hangingPunct="1"/>
            <a:endParaRPr lang="en-GB" sz="2400" spc="-90" dirty="0" smtClean="0"/>
          </a:p>
          <a:p>
            <a:pPr marL="965200" lvl="1" indent="-342900" eaLnBrk="1" hangingPunct="1"/>
            <a:endParaRPr lang="en-GB" sz="2400" spc="-90" dirty="0"/>
          </a:p>
        </p:txBody>
      </p:sp>
    </p:spTree>
    <p:extLst>
      <p:ext uri="{BB962C8B-B14F-4D97-AF65-F5344CB8AC3E}">
        <p14:creationId xmlns:p14="http://schemas.microsoft.com/office/powerpoint/2010/main" val="799597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61" y="836712"/>
            <a:ext cx="9150061" cy="5801743"/>
          </a:xfrm>
        </p:spPr>
      </p:pic>
      <p:sp>
        <p:nvSpPr>
          <p:cNvPr id="7" name="TextBox 6"/>
          <p:cNvSpPr txBox="1"/>
          <p:nvPr/>
        </p:nvSpPr>
        <p:spPr>
          <a:xfrm>
            <a:off x="6945041" y="3573016"/>
            <a:ext cx="1894481" cy="529796"/>
          </a:xfrm>
          <a:prstGeom prst="rect">
            <a:avLst/>
          </a:prstGeom>
          <a:noFill/>
        </p:spPr>
        <p:txBody>
          <a:bodyPr wrap="square" rtlCol="0">
            <a:spAutoFit/>
          </a:bodyPr>
          <a:lstStyle/>
          <a:p>
            <a:r>
              <a:rPr lang="en-GB" sz="1400" dirty="0" smtClean="0">
                <a:solidFill>
                  <a:srgbClr val="4C4C4C"/>
                </a:solidFill>
                <a:latin typeface="Arial" pitchFamily="34" charset="0"/>
                <a:cs typeface="Arial" pitchFamily="34" charset="0"/>
              </a:rPr>
              <a:t>(assured shorthold tenancy) </a:t>
            </a:r>
            <a:endParaRPr lang="en-GB" sz="1400" dirty="0">
              <a:solidFill>
                <a:srgbClr val="4C4C4C"/>
              </a:solidFill>
              <a:latin typeface="Arial" pitchFamily="34" charset="0"/>
              <a:cs typeface="Arial" pitchFamily="34" charset="0"/>
            </a:endParaRPr>
          </a:p>
        </p:txBody>
      </p:sp>
      <p:sp>
        <p:nvSpPr>
          <p:cNvPr id="4" name="Rectangle 2"/>
          <p:cNvSpPr>
            <a:spLocks noGrp="1" noChangeArrowheads="1"/>
          </p:cNvSpPr>
          <p:nvPr>
            <p:ph type="title"/>
          </p:nvPr>
        </p:nvSpPr>
        <p:spPr>
          <a:xfrm>
            <a:off x="685800" y="404664"/>
            <a:ext cx="8153400" cy="792088"/>
          </a:xfrm>
        </p:spPr>
        <p:txBody>
          <a:bodyPr/>
          <a:lstStyle/>
          <a:p>
            <a:pPr algn="ctr" eaLnBrk="1" hangingPunct="1"/>
            <a:r>
              <a:rPr lang="en-GB" sz="2000" dirty="0"/>
              <a:t>H</a:t>
            </a:r>
            <a:r>
              <a:rPr lang="en-GB" sz="2000" dirty="0" smtClean="0"/>
              <a:t>omelessness caused by tenancy breakdown (national) </a:t>
            </a:r>
          </a:p>
        </p:txBody>
      </p:sp>
    </p:spTree>
    <p:extLst>
      <p:ext uri="{BB962C8B-B14F-4D97-AF65-F5344CB8AC3E}">
        <p14:creationId xmlns:p14="http://schemas.microsoft.com/office/powerpoint/2010/main" val="2532868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What do we need to respond to?</a:t>
            </a:r>
          </a:p>
        </p:txBody>
      </p:sp>
      <p:sp>
        <p:nvSpPr>
          <p:cNvPr id="4099" name="Rectangle 3"/>
          <p:cNvSpPr>
            <a:spLocks noGrp="1" noChangeArrowheads="1"/>
          </p:cNvSpPr>
          <p:nvPr>
            <p:ph type="body" idx="1"/>
          </p:nvPr>
        </p:nvSpPr>
        <p:spPr>
          <a:xfrm>
            <a:off x="685800" y="1556792"/>
            <a:ext cx="8153400" cy="4824952"/>
          </a:xfrm>
        </p:spPr>
        <p:txBody>
          <a:bodyPr/>
          <a:lstStyle/>
          <a:p>
            <a:pPr marL="533400" lvl="0" indent="-533400" eaLnBrk="1" hangingPunct="1">
              <a:buFontTx/>
              <a:buChar char="•"/>
            </a:pPr>
            <a:r>
              <a:rPr lang="en-GB" b="1" dirty="0" smtClean="0">
                <a:solidFill>
                  <a:srgbClr val="333333"/>
                </a:solidFill>
              </a:rPr>
              <a:t>Access to / stability of settled housing</a:t>
            </a:r>
          </a:p>
          <a:p>
            <a:pPr marL="965200" lvl="1" indent="-342900" eaLnBrk="1" hangingPunct="1"/>
            <a:r>
              <a:rPr lang="en-GB" sz="2400" spc="-90" dirty="0" smtClean="0"/>
              <a:t>Significant increase in breakdown of tenancies as cause of homelessness </a:t>
            </a:r>
            <a:r>
              <a:rPr lang="en-GB" sz="1400" spc="-90" dirty="0" smtClean="0">
                <a:solidFill>
                  <a:srgbClr val="FF0000"/>
                </a:solidFill>
              </a:rPr>
              <a:t> </a:t>
            </a:r>
          </a:p>
          <a:p>
            <a:pPr marL="965200" lvl="1" indent="-342900" eaLnBrk="1" hangingPunct="1"/>
            <a:r>
              <a:rPr lang="en-GB" sz="2400" spc="-90" dirty="0" smtClean="0"/>
              <a:t>Increased reliance on less secure PRS to resolve homelessness </a:t>
            </a:r>
            <a:endParaRPr lang="en-GB" sz="1800" spc="-90" dirty="0" smtClean="0">
              <a:solidFill>
                <a:srgbClr val="FF0000"/>
              </a:solidFill>
            </a:endParaRPr>
          </a:p>
          <a:p>
            <a:pPr marL="533400" lvl="0" indent="-533400" eaLnBrk="1" hangingPunct="1">
              <a:buFontTx/>
              <a:buChar char="•"/>
            </a:pPr>
            <a:r>
              <a:rPr lang="en-GB" b="1" dirty="0" smtClean="0">
                <a:solidFill>
                  <a:srgbClr val="333333"/>
                </a:solidFill>
              </a:rPr>
              <a:t>Further demand pressures</a:t>
            </a:r>
          </a:p>
          <a:p>
            <a:pPr marL="952500" lvl="1" indent="-533400" eaLnBrk="1" hangingPunct="1">
              <a:buFontTx/>
              <a:buChar char="•"/>
            </a:pPr>
            <a:r>
              <a:rPr lang="en-GB" sz="2400" spc="-90" dirty="0" smtClean="0"/>
              <a:t>Welfare Reform, roll out of Universal Credit</a:t>
            </a:r>
            <a:endParaRPr lang="en-GB" sz="1600" spc="-90" dirty="0" smtClean="0">
              <a:solidFill>
                <a:srgbClr val="FF0000"/>
              </a:solidFill>
            </a:endParaRPr>
          </a:p>
        </p:txBody>
      </p:sp>
    </p:spTree>
    <p:extLst>
      <p:ext uri="{BB962C8B-B14F-4D97-AF65-F5344CB8AC3E}">
        <p14:creationId xmlns:p14="http://schemas.microsoft.com/office/powerpoint/2010/main" val="2302503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3326365"/>
              </p:ext>
            </p:extLst>
          </p:nvPr>
        </p:nvGraphicFramePr>
        <p:xfrm>
          <a:off x="755576" y="1412776"/>
          <a:ext cx="8001056" cy="4680517"/>
        </p:xfrm>
        <a:graphic>
          <a:graphicData uri="http://schemas.openxmlformats.org/drawingml/2006/table">
            <a:tbl>
              <a:tblPr firstRow="1" bandRow="1">
                <a:tableStyleId>{FABFCF23-3B69-468F-B69F-88F6DE6A72F2}</a:tableStyleId>
              </a:tblPr>
              <a:tblGrid>
                <a:gridCol w="1345972"/>
                <a:gridCol w="6655084"/>
              </a:tblGrid>
              <a:tr h="789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rgbClr val="4C4C4C"/>
                          </a:solidFill>
                        </a:rPr>
                        <a:t>9:45am</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baseline="0" dirty="0" smtClean="0">
                          <a:solidFill>
                            <a:srgbClr val="4C4C4C"/>
                          </a:solidFill>
                        </a:rPr>
                        <a:t>Recap – scene setting, pressures and work underway</a:t>
                      </a:r>
                      <a:endParaRPr lang="en-GB" sz="1800" b="0" dirty="0" smtClean="0">
                        <a:solidFill>
                          <a:srgbClr val="4C4C4C"/>
                        </a:solidFill>
                      </a:endParaRPr>
                    </a:p>
                  </a:txBody>
                  <a:tcPr anchor="ctr">
                    <a:solidFill>
                      <a:schemeClr val="bg1"/>
                    </a:solidFill>
                  </a:tcPr>
                </a:tc>
              </a:tr>
              <a:tr h="596697">
                <a:tc>
                  <a:txBody>
                    <a:bodyPr/>
                    <a:lstStyle/>
                    <a:p>
                      <a:r>
                        <a:rPr lang="en-GB" sz="1800" dirty="0" smtClean="0">
                          <a:solidFill>
                            <a:srgbClr val="4C4C4C"/>
                          </a:solidFill>
                        </a:rPr>
                        <a:t>9:55am</a:t>
                      </a:r>
                      <a:endParaRPr lang="en-GB" sz="1800" dirty="0">
                        <a:solidFill>
                          <a:srgbClr val="4C4C4C"/>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baseline="0" dirty="0" smtClean="0">
                          <a:solidFill>
                            <a:srgbClr val="4C4C4C"/>
                          </a:solidFill>
                        </a:rPr>
                        <a:t>Workshop 1: </a:t>
                      </a:r>
                      <a:r>
                        <a:rPr lang="en-GB" sz="1800" b="1" baseline="0" dirty="0" smtClean="0">
                          <a:solidFill>
                            <a:srgbClr val="4C4C4C"/>
                          </a:solidFill>
                        </a:rPr>
                        <a:t>Preventing Homelessness</a:t>
                      </a:r>
                    </a:p>
                  </a:txBody>
                  <a:tcPr anchor="ctr"/>
                </a:tc>
              </a:tr>
              <a:tr h="701333">
                <a:tc>
                  <a:txBody>
                    <a:bodyPr/>
                    <a:lstStyle/>
                    <a:p>
                      <a:r>
                        <a:rPr lang="en-GB" sz="1800" dirty="0" smtClean="0">
                          <a:solidFill>
                            <a:srgbClr val="4C4C4C"/>
                          </a:solidFill>
                        </a:rPr>
                        <a:t>10:30am</a:t>
                      </a:r>
                      <a:endParaRPr lang="en-GB" sz="1800" b="0" dirty="0">
                        <a:solidFill>
                          <a:srgbClr val="4C4C4C"/>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dirty="0" smtClean="0">
                          <a:solidFill>
                            <a:srgbClr val="4C4C4C"/>
                          </a:solidFill>
                        </a:rPr>
                        <a:t>BREAK</a:t>
                      </a:r>
                      <a:endParaRPr lang="en-GB" sz="1800" b="0" baseline="0" dirty="0" smtClean="0">
                        <a:solidFill>
                          <a:srgbClr val="4C4C4C"/>
                        </a:solidFill>
                      </a:endParaRPr>
                    </a:p>
                  </a:txBody>
                  <a:tcPr anchor="ctr"/>
                </a:tc>
              </a:tr>
              <a:tr h="647441">
                <a:tc>
                  <a:txBody>
                    <a:bodyPr/>
                    <a:lstStyle/>
                    <a:p>
                      <a:r>
                        <a:rPr lang="en-GB" sz="1800" dirty="0" smtClean="0">
                          <a:solidFill>
                            <a:srgbClr val="4C4C4C"/>
                          </a:solidFill>
                        </a:rPr>
                        <a:t>10:45am</a:t>
                      </a:r>
                      <a:endParaRPr lang="en-GB" sz="1800" dirty="0">
                        <a:solidFill>
                          <a:srgbClr val="4C4C4C"/>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baseline="0" dirty="0" smtClean="0">
                          <a:solidFill>
                            <a:srgbClr val="4C4C4C"/>
                          </a:solidFill>
                        </a:rPr>
                        <a:t>Workshop 2: </a:t>
                      </a:r>
                      <a:r>
                        <a:rPr lang="en-GB" sz="1800" b="1" baseline="0" dirty="0" smtClean="0">
                          <a:solidFill>
                            <a:srgbClr val="4C4C4C"/>
                          </a:solidFill>
                        </a:rPr>
                        <a:t>Responding to Homelessness</a:t>
                      </a:r>
                    </a:p>
                  </a:txBody>
                  <a:tcPr anchor="ctr"/>
                </a:tc>
              </a:tr>
              <a:tr h="647441">
                <a:tc>
                  <a:txBody>
                    <a:bodyPr/>
                    <a:lstStyle/>
                    <a:p>
                      <a:r>
                        <a:rPr lang="en-GB" sz="1800" dirty="0" smtClean="0">
                          <a:solidFill>
                            <a:srgbClr val="4C4C4C"/>
                          </a:solidFill>
                        </a:rPr>
                        <a:t>11:30am</a:t>
                      </a:r>
                      <a:endParaRPr lang="en-GB" sz="1800" dirty="0">
                        <a:solidFill>
                          <a:srgbClr val="4C4C4C"/>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rgbClr val="4C4C4C"/>
                          </a:solidFill>
                        </a:rPr>
                        <a:t>Workshop</a:t>
                      </a:r>
                      <a:r>
                        <a:rPr lang="en-GB" sz="1800" b="0" baseline="0" dirty="0" smtClean="0">
                          <a:solidFill>
                            <a:srgbClr val="4C4C4C"/>
                          </a:solidFill>
                        </a:rPr>
                        <a:t> 3: </a:t>
                      </a:r>
                      <a:r>
                        <a:rPr lang="en-GB" sz="1800" b="1" baseline="0" dirty="0" smtClean="0">
                          <a:solidFill>
                            <a:srgbClr val="4C4C4C"/>
                          </a:solidFill>
                        </a:rPr>
                        <a:t>Recovering Settled Accommodation</a:t>
                      </a:r>
                      <a:endParaRPr lang="en-GB" sz="1800" b="0" dirty="0" smtClean="0">
                        <a:solidFill>
                          <a:srgbClr val="4C4C4C"/>
                        </a:solidFill>
                      </a:endParaRPr>
                    </a:p>
                  </a:txBody>
                  <a:tcPr anchor="ctr"/>
                </a:tc>
              </a:tr>
              <a:tr h="649015">
                <a:tc>
                  <a:txBody>
                    <a:bodyPr/>
                    <a:lstStyle/>
                    <a:p>
                      <a:r>
                        <a:rPr lang="en-GB" sz="1800" dirty="0" smtClean="0">
                          <a:solidFill>
                            <a:srgbClr val="4C4C4C"/>
                          </a:solidFill>
                        </a:rPr>
                        <a:t>12:10pm</a:t>
                      </a:r>
                      <a:endParaRPr lang="en-GB" sz="1800" dirty="0">
                        <a:solidFill>
                          <a:srgbClr val="4C4C4C"/>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rgbClr val="4C4C4C"/>
                          </a:solidFill>
                        </a:rPr>
                        <a:t>Councillor</a:t>
                      </a:r>
                      <a:r>
                        <a:rPr lang="en-GB" sz="1800" b="0" baseline="0" dirty="0" smtClean="0">
                          <a:solidFill>
                            <a:srgbClr val="4C4C4C"/>
                          </a:solidFill>
                        </a:rPr>
                        <a:t> Jane Urquhart, NCC</a:t>
                      </a:r>
                      <a:endParaRPr lang="en-GB" sz="1800" b="0" dirty="0" smtClean="0">
                        <a:solidFill>
                          <a:srgbClr val="4C4C4C"/>
                        </a:solidFill>
                      </a:endParaRPr>
                    </a:p>
                  </a:txBody>
                  <a:tcPr anchor="ctr"/>
                </a:tc>
              </a:tr>
              <a:tr h="649015">
                <a:tc>
                  <a:txBody>
                    <a:bodyPr/>
                    <a:lstStyle/>
                    <a:p>
                      <a:r>
                        <a:rPr lang="en-GB" sz="1800" dirty="0" smtClean="0">
                          <a:solidFill>
                            <a:srgbClr val="4C4C4C"/>
                          </a:solidFill>
                        </a:rPr>
                        <a:t>12:15pm</a:t>
                      </a:r>
                      <a:endParaRPr lang="en-GB" sz="1800" dirty="0">
                        <a:solidFill>
                          <a:srgbClr val="4C4C4C"/>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rgbClr val="4C4C4C"/>
                          </a:solidFill>
                        </a:rPr>
                        <a:t>Next steps and close</a:t>
                      </a:r>
                    </a:p>
                  </a:txBody>
                  <a:tcPr anchor="ctr"/>
                </a:tc>
              </a:tr>
            </a:tbl>
          </a:graphicData>
        </a:graphic>
      </p:graphicFrame>
      <p:sp>
        <p:nvSpPr>
          <p:cNvPr id="3" name="Rectangle 2"/>
          <p:cNvSpPr>
            <a:spLocks noGrp="1" noChangeArrowheads="1"/>
          </p:cNvSpPr>
          <p:nvPr>
            <p:ph type="title"/>
          </p:nvPr>
        </p:nvSpPr>
        <p:spPr>
          <a:xfrm>
            <a:off x="685800" y="609600"/>
            <a:ext cx="8153400" cy="1143000"/>
          </a:xfrm>
        </p:spPr>
        <p:txBody>
          <a:bodyPr/>
          <a:lstStyle/>
          <a:p>
            <a:pPr eaLnBrk="1" hangingPunct="1"/>
            <a:r>
              <a:rPr lang="en-GB" sz="3200" dirty="0" smtClean="0">
                <a:solidFill>
                  <a:srgbClr val="333333"/>
                </a:solidFill>
              </a:rPr>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What do we need to respond to?</a:t>
            </a:r>
          </a:p>
        </p:txBody>
      </p:sp>
      <p:sp>
        <p:nvSpPr>
          <p:cNvPr id="4099" name="Rectangle 3"/>
          <p:cNvSpPr>
            <a:spLocks noGrp="1" noChangeArrowheads="1"/>
          </p:cNvSpPr>
          <p:nvPr>
            <p:ph type="body" idx="1"/>
          </p:nvPr>
        </p:nvSpPr>
        <p:spPr>
          <a:xfrm>
            <a:off x="685800" y="1556792"/>
            <a:ext cx="8153400" cy="4824952"/>
          </a:xfrm>
        </p:spPr>
        <p:txBody>
          <a:bodyPr/>
          <a:lstStyle/>
          <a:p>
            <a:pPr marL="533400" lvl="0" indent="-533400" eaLnBrk="1" hangingPunct="1">
              <a:buFontTx/>
              <a:buChar char="•"/>
            </a:pPr>
            <a:r>
              <a:rPr lang="en-GB" b="1" dirty="0" smtClean="0">
                <a:solidFill>
                  <a:srgbClr val="333333"/>
                </a:solidFill>
              </a:rPr>
              <a:t>Homelessness Reduction Act</a:t>
            </a:r>
          </a:p>
          <a:p>
            <a:pPr lvl="1" eaLnBrk="1" hangingPunct="1">
              <a:buFont typeface="Arial" pitchFamily="34" charset="0"/>
              <a:buChar char="•"/>
            </a:pPr>
            <a:r>
              <a:rPr lang="en-GB" sz="2400" spc="-90" dirty="0" smtClean="0"/>
              <a:t>Duty to provide advisory services – specifically to meet the needs of certain groups</a:t>
            </a:r>
          </a:p>
          <a:p>
            <a:pPr lvl="1" eaLnBrk="1" hangingPunct="1">
              <a:buFont typeface="Arial" pitchFamily="34" charset="0"/>
              <a:buChar char="•"/>
            </a:pPr>
            <a:r>
              <a:rPr lang="en-GB" sz="2400" spc="-90" dirty="0" smtClean="0"/>
              <a:t>Duty to work with </a:t>
            </a:r>
            <a:r>
              <a:rPr lang="en-GB" sz="2400" b="1" spc="-90" dirty="0" smtClean="0"/>
              <a:t>all households</a:t>
            </a:r>
            <a:r>
              <a:rPr lang="en-GB" sz="2400" spc="-90" dirty="0" smtClean="0"/>
              <a:t> to prevent homelessness within 56 days </a:t>
            </a:r>
          </a:p>
          <a:p>
            <a:pPr lvl="1" eaLnBrk="1" hangingPunct="1">
              <a:buFont typeface="Arial" pitchFamily="34" charset="0"/>
              <a:buChar char="•"/>
            </a:pPr>
            <a:r>
              <a:rPr lang="en-GB" sz="2400" spc="-90" dirty="0" smtClean="0"/>
              <a:t>Duty to prepare a plan of action for prevention</a:t>
            </a:r>
          </a:p>
          <a:p>
            <a:pPr lvl="1" eaLnBrk="1" hangingPunct="1">
              <a:buFont typeface="Arial" pitchFamily="34" charset="0"/>
              <a:buChar char="•"/>
            </a:pPr>
            <a:r>
              <a:rPr lang="en-GB" sz="2400" spc="-90" dirty="0" smtClean="0"/>
              <a:t>Duty to help to relieve homeless for </a:t>
            </a:r>
            <a:r>
              <a:rPr lang="en-GB" sz="2400" b="1" spc="-90" dirty="0" smtClean="0"/>
              <a:t>all households </a:t>
            </a:r>
            <a:r>
              <a:rPr lang="en-GB" sz="2400" spc="-90" dirty="0" smtClean="0"/>
              <a:t>for 56 days</a:t>
            </a:r>
          </a:p>
          <a:p>
            <a:pPr lvl="1" eaLnBrk="1" hangingPunct="1">
              <a:buFont typeface="Arial" pitchFamily="34" charset="0"/>
              <a:buChar char="•"/>
            </a:pPr>
            <a:r>
              <a:rPr lang="en-GB" sz="2400" spc="-90" dirty="0" smtClean="0"/>
              <a:t>Expected to come into force in 2018</a:t>
            </a:r>
          </a:p>
          <a:p>
            <a:pPr lvl="1" eaLnBrk="1" hangingPunct="1">
              <a:buFont typeface="Arial" pitchFamily="34" charset="0"/>
              <a:buChar char="•"/>
            </a:pPr>
            <a:r>
              <a:rPr lang="en-GB" sz="2400" spc="-90" dirty="0" smtClean="0"/>
              <a:t>Extra funding (two years only) for new burdens</a:t>
            </a:r>
          </a:p>
          <a:p>
            <a:pPr lvl="1" eaLnBrk="1" hangingPunct="1">
              <a:buFont typeface="Arial" pitchFamily="34" charset="0"/>
              <a:buChar char="•"/>
            </a:pPr>
            <a:endParaRPr lang="en-GB" sz="2400" spc="-90" dirty="0"/>
          </a:p>
        </p:txBody>
      </p:sp>
    </p:spTree>
    <p:extLst>
      <p:ext uri="{BB962C8B-B14F-4D97-AF65-F5344CB8AC3E}">
        <p14:creationId xmlns:p14="http://schemas.microsoft.com/office/powerpoint/2010/main" val="3413142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What do we need to respond to?</a:t>
            </a:r>
          </a:p>
        </p:txBody>
      </p:sp>
      <p:graphicFrame>
        <p:nvGraphicFramePr>
          <p:cNvPr id="15" name="Diagram 14"/>
          <p:cNvGraphicFramePr/>
          <p:nvPr>
            <p:extLst>
              <p:ext uri="{D42A27DB-BD31-4B8C-83A1-F6EECF244321}">
                <p14:modId xmlns:p14="http://schemas.microsoft.com/office/powerpoint/2010/main" val="3593888225"/>
              </p:ext>
            </p:extLst>
          </p:nvPr>
        </p:nvGraphicFramePr>
        <p:xfrm>
          <a:off x="107504" y="1196752"/>
          <a:ext cx="2736304"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a:graphicFrameLocks noChangeAspect="1"/>
          </p:cNvGraphicFramePr>
          <p:nvPr>
            <p:extLst>
              <p:ext uri="{D42A27DB-BD31-4B8C-83A1-F6EECF244321}">
                <p14:modId xmlns:p14="http://schemas.microsoft.com/office/powerpoint/2010/main" val="4169841351"/>
              </p:ext>
            </p:extLst>
          </p:nvPr>
        </p:nvGraphicFramePr>
        <p:xfrm>
          <a:off x="2339752" y="1412776"/>
          <a:ext cx="2278743" cy="19620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Diagram 16"/>
          <p:cNvGraphicFramePr/>
          <p:nvPr>
            <p:extLst>
              <p:ext uri="{D42A27DB-BD31-4B8C-83A1-F6EECF244321}">
                <p14:modId xmlns:p14="http://schemas.microsoft.com/office/powerpoint/2010/main" val="1928335799"/>
              </p:ext>
            </p:extLst>
          </p:nvPr>
        </p:nvGraphicFramePr>
        <p:xfrm>
          <a:off x="1619672" y="4365104"/>
          <a:ext cx="2016224" cy="22467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Diagram 5"/>
          <p:cNvGraphicFramePr/>
          <p:nvPr>
            <p:extLst>
              <p:ext uri="{D42A27DB-BD31-4B8C-83A1-F6EECF244321}">
                <p14:modId xmlns:p14="http://schemas.microsoft.com/office/powerpoint/2010/main" val="2793273977"/>
              </p:ext>
            </p:extLst>
          </p:nvPr>
        </p:nvGraphicFramePr>
        <p:xfrm>
          <a:off x="4716016" y="1628800"/>
          <a:ext cx="2016224" cy="181588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5" name="Diagram 4"/>
          <p:cNvGraphicFramePr/>
          <p:nvPr>
            <p:extLst>
              <p:ext uri="{D42A27DB-BD31-4B8C-83A1-F6EECF244321}">
                <p14:modId xmlns:p14="http://schemas.microsoft.com/office/powerpoint/2010/main" val="301537399"/>
              </p:ext>
            </p:extLst>
          </p:nvPr>
        </p:nvGraphicFramePr>
        <p:xfrm>
          <a:off x="6804248" y="1124494"/>
          <a:ext cx="2333352" cy="180044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8" name="Diagram 17"/>
          <p:cNvGraphicFramePr/>
          <p:nvPr>
            <p:extLst>
              <p:ext uri="{D42A27DB-BD31-4B8C-83A1-F6EECF244321}">
                <p14:modId xmlns:p14="http://schemas.microsoft.com/office/powerpoint/2010/main" val="1977758359"/>
              </p:ext>
            </p:extLst>
          </p:nvPr>
        </p:nvGraphicFramePr>
        <p:xfrm>
          <a:off x="5148064" y="4584649"/>
          <a:ext cx="2016224" cy="2246769"/>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9" name="Diagram 18"/>
          <p:cNvGraphicFramePr/>
          <p:nvPr>
            <p:extLst>
              <p:ext uri="{D42A27DB-BD31-4B8C-83A1-F6EECF244321}">
                <p14:modId xmlns:p14="http://schemas.microsoft.com/office/powerpoint/2010/main" val="1017598976"/>
              </p:ext>
            </p:extLst>
          </p:nvPr>
        </p:nvGraphicFramePr>
        <p:xfrm>
          <a:off x="3275856" y="3356992"/>
          <a:ext cx="2411760" cy="1872208"/>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16" name="Diagram 15"/>
          <p:cNvGraphicFramePr/>
          <p:nvPr>
            <p:extLst>
              <p:ext uri="{D42A27DB-BD31-4B8C-83A1-F6EECF244321}">
                <p14:modId xmlns:p14="http://schemas.microsoft.com/office/powerpoint/2010/main" val="3285353064"/>
              </p:ext>
            </p:extLst>
          </p:nvPr>
        </p:nvGraphicFramePr>
        <p:xfrm>
          <a:off x="0" y="3284984"/>
          <a:ext cx="2126332" cy="176210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pSp>
        <p:nvGrpSpPr>
          <p:cNvPr id="23" name="Group 22"/>
          <p:cNvGrpSpPr/>
          <p:nvPr/>
        </p:nvGrpSpPr>
        <p:grpSpPr>
          <a:xfrm>
            <a:off x="6883493" y="3151514"/>
            <a:ext cx="2016224" cy="1944465"/>
            <a:chOff x="72006" y="0"/>
            <a:chExt cx="1815882" cy="1815882"/>
          </a:xfrm>
        </p:grpSpPr>
        <p:sp>
          <p:nvSpPr>
            <p:cNvPr id="24" name="Oval 23"/>
            <p:cNvSpPr/>
            <p:nvPr/>
          </p:nvSpPr>
          <p:spPr>
            <a:xfrm>
              <a:off x="72006" y="0"/>
              <a:ext cx="1815882" cy="181588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4"/>
            <p:cNvSpPr/>
            <p:nvPr/>
          </p:nvSpPr>
          <p:spPr>
            <a:xfrm>
              <a:off x="337936" y="265930"/>
              <a:ext cx="1284022" cy="12840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100" b="1" kern="1200" dirty="0" smtClean="0"/>
                <a:t>Supported accom funding changes</a:t>
              </a:r>
              <a:endParaRPr lang="en-GB" sz="2100" kern="1200" dirty="0"/>
            </a:p>
          </p:txBody>
        </p:sp>
      </p:grpSp>
    </p:spTree>
    <p:extLst>
      <p:ext uri="{BB962C8B-B14F-4D97-AF65-F5344CB8AC3E}">
        <p14:creationId xmlns:p14="http://schemas.microsoft.com/office/powerpoint/2010/main" val="705434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What do we need to respond to?</a:t>
            </a:r>
          </a:p>
        </p:txBody>
      </p:sp>
      <p:graphicFrame>
        <p:nvGraphicFramePr>
          <p:cNvPr id="15" name="Diagram 14"/>
          <p:cNvGraphicFramePr/>
          <p:nvPr>
            <p:extLst>
              <p:ext uri="{D42A27DB-BD31-4B8C-83A1-F6EECF244321}">
                <p14:modId xmlns:p14="http://schemas.microsoft.com/office/powerpoint/2010/main" val="2013491630"/>
              </p:ext>
            </p:extLst>
          </p:nvPr>
        </p:nvGraphicFramePr>
        <p:xfrm>
          <a:off x="107504" y="1196752"/>
          <a:ext cx="2736304"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a:graphicFrameLocks noChangeAspect="1"/>
          </p:cNvGraphicFramePr>
          <p:nvPr>
            <p:extLst>
              <p:ext uri="{D42A27DB-BD31-4B8C-83A1-F6EECF244321}">
                <p14:modId xmlns:p14="http://schemas.microsoft.com/office/powerpoint/2010/main" val="2185472752"/>
              </p:ext>
            </p:extLst>
          </p:nvPr>
        </p:nvGraphicFramePr>
        <p:xfrm>
          <a:off x="2339752" y="1412776"/>
          <a:ext cx="2278743" cy="19620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Diagram 16"/>
          <p:cNvGraphicFramePr/>
          <p:nvPr>
            <p:extLst>
              <p:ext uri="{D42A27DB-BD31-4B8C-83A1-F6EECF244321}">
                <p14:modId xmlns:p14="http://schemas.microsoft.com/office/powerpoint/2010/main" val="2337295400"/>
              </p:ext>
            </p:extLst>
          </p:nvPr>
        </p:nvGraphicFramePr>
        <p:xfrm>
          <a:off x="1619672" y="4365104"/>
          <a:ext cx="2016224" cy="22467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Diagram 5"/>
          <p:cNvGraphicFramePr/>
          <p:nvPr>
            <p:extLst>
              <p:ext uri="{D42A27DB-BD31-4B8C-83A1-F6EECF244321}">
                <p14:modId xmlns:p14="http://schemas.microsoft.com/office/powerpoint/2010/main" val="2975205545"/>
              </p:ext>
            </p:extLst>
          </p:nvPr>
        </p:nvGraphicFramePr>
        <p:xfrm>
          <a:off x="4716016" y="1628800"/>
          <a:ext cx="2016224" cy="181588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5" name="Diagram 4"/>
          <p:cNvGraphicFramePr/>
          <p:nvPr>
            <p:extLst>
              <p:ext uri="{D42A27DB-BD31-4B8C-83A1-F6EECF244321}">
                <p14:modId xmlns:p14="http://schemas.microsoft.com/office/powerpoint/2010/main" val="4109767943"/>
              </p:ext>
            </p:extLst>
          </p:nvPr>
        </p:nvGraphicFramePr>
        <p:xfrm>
          <a:off x="6804248" y="1124494"/>
          <a:ext cx="2333352" cy="180044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8" name="Diagram 17"/>
          <p:cNvGraphicFramePr/>
          <p:nvPr>
            <p:extLst>
              <p:ext uri="{D42A27DB-BD31-4B8C-83A1-F6EECF244321}">
                <p14:modId xmlns:p14="http://schemas.microsoft.com/office/powerpoint/2010/main" val="2472066358"/>
              </p:ext>
            </p:extLst>
          </p:nvPr>
        </p:nvGraphicFramePr>
        <p:xfrm>
          <a:off x="5148064" y="4584649"/>
          <a:ext cx="2016224" cy="2246769"/>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9" name="Diagram 18"/>
          <p:cNvGraphicFramePr/>
          <p:nvPr>
            <p:extLst>
              <p:ext uri="{D42A27DB-BD31-4B8C-83A1-F6EECF244321}">
                <p14:modId xmlns:p14="http://schemas.microsoft.com/office/powerpoint/2010/main" val="2494702070"/>
              </p:ext>
            </p:extLst>
          </p:nvPr>
        </p:nvGraphicFramePr>
        <p:xfrm>
          <a:off x="3275856" y="3356992"/>
          <a:ext cx="2411760" cy="1872208"/>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16" name="Diagram 15"/>
          <p:cNvGraphicFramePr/>
          <p:nvPr>
            <p:extLst>
              <p:ext uri="{D42A27DB-BD31-4B8C-83A1-F6EECF244321}">
                <p14:modId xmlns:p14="http://schemas.microsoft.com/office/powerpoint/2010/main" val="2193627965"/>
              </p:ext>
            </p:extLst>
          </p:nvPr>
        </p:nvGraphicFramePr>
        <p:xfrm>
          <a:off x="0" y="3284984"/>
          <a:ext cx="2126332" cy="176210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pSp>
        <p:nvGrpSpPr>
          <p:cNvPr id="23" name="Group 22"/>
          <p:cNvGrpSpPr/>
          <p:nvPr/>
        </p:nvGrpSpPr>
        <p:grpSpPr>
          <a:xfrm>
            <a:off x="6883493" y="3151514"/>
            <a:ext cx="2016224" cy="1944465"/>
            <a:chOff x="72006" y="0"/>
            <a:chExt cx="1815882" cy="1815882"/>
          </a:xfrm>
        </p:grpSpPr>
        <p:sp>
          <p:nvSpPr>
            <p:cNvPr id="24" name="Oval 23"/>
            <p:cNvSpPr/>
            <p:nvPr/>
          </p:nvSpPr>
          <p:spPr>
            <a:xfrm>
              <a:off x="72006" y="0"/>
              <a:ext cx="1815882" cy="181588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4"/>
            <p:cNvSpPr/>
            <p:nvPr/>
          </p:nvSpPr>
          <p:spPr>
            <a:xfrm>
              <a:off x="337936" y="265930"/>
              <a:ext cx="1284022" cy="12840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100" b="1" kern="1200" dirty="0" smtClean="0"/>
                <a:t>Supported accom funding changes</a:t>
              </a:r>
              <a:endParaRPr lang="en-GB" sz="2100" kern="1200" dirty="0"/>
            </a:p>
          </p:txBody>
        </p:sp>
      </p:grpSp>
    </p:spTree>
    <p:extLst>
      <p:ext uri="{BB962C8B-B14F-4D97-AF65-F5344CB8AC3E}">
        <p14:creationId xmlns:p14="http://schemas.microsoft.com/office/powerpoint/2010/main" val="525035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Process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268760"/>
            <a:ext cx="5154100" cy="4968552"/>
          </a:xfrm>
          <a:prstGeom prst="rect">
            <a:avLst/>
          </a:prstGeom>
        </p:spPr>
      </p:pic>
    </p:spTree>
    <p:extLst>
      <p:ext uri="{BB962C8B-B14F-4D97-AF65-F5344CB8AC3E}">
        <p14:creationId xmlns:p14="http://schemas.microsoft.com/office/powerpoint/2010/main" val="2840183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Workshops</a:t>
            </a:r>
          </a:p>
        </p:txBody>
      </p:sp>
      <p:sp>
        <p:nvSpPr>
          <p:cNvPr id="4099" name="Rectangle 3"/>
          <p:cNvSpPr>
            <a:spLocks noGrp="1" noChangeArrowheads="1"/>
          </p:cNvSpPr>
          <p:nvPr>
            <p:ph type="body" idx="1"/>
          </p:nvPr>
        </p:nvSpPr>
        <p:spPr>
          <a:xfrm>
            <a:off x="685800" y="1628800"/>
            <a:ext cx="8153400" cy="4464912"/>
          </a:xfrm>
        </p:spPr>
        <p:txBody>
          <a:bodyPr/>
          <a:lstStyle/>
          <a:p>
            <a:pPr marL="533400" indent="-533400" eaLnBrk="1" hangingPunct="1">
              <a:buFontTx/>
              <a:buChar char="•"/>
            </a:pPr>
            <a:r>
              <a:rPr lang="en-GB" dirty="0" smtClean="0">
                <a:solidFill>
                  <a:srgbClr val="333333"/>
                </a:solidFill>
              </a:rPr>
              <a:t>Mix of people in room – </a:t>
            </a:r>
            <a:r>
              <a:rPr lang="en-GB" b="1" dirty="0" smtClean="0">
                <a:solidFill>
                  <a:srgbClr val="333333"/>
                </a:solidFill>
              </a:rPr>
              <a:t>let’s hear all feedback</a:t>
            </a:r>
          </a:p>
          <a:p>
            <a:pPr marL="533400" indent="-533400" eaLnBrk="1" hangingPunct="1">
              <a:buFontTx/>
              <a:buChar char="•"/>
            </a:pPr>
            <a:r>
              <a:rPr lang="en-GB" dirty="0">
                <a:solidFill>
                  <a:srgbClr val="333333"/>
                </a:solidFill>
              </a:rPr>
              <a:t>3 areas – prevention, response, </a:t>
            </a:r>
            <a:r>
              <a:rPr lang="en-GB" dirty="0" smtClean="0">
                <a:solidFill>
                  <a:srgbClr val="333333"/>
                </a:solidFill>
              </a:rPr>
              <a:t>sustainment</a:t>
            </a:r>
          </a:p>
          <a:p>
            <a:pPr marL="533400" indent="-533400" eaLnBrk="1" hangingPunct="1">
              <a:buFontTx/>
              <a:buChar char="•"/>
            </a:pPr>
            <a:r>
              <a:rPr lang="en-GB" dirty="0" smtClean="0">
                <a:solidFill>
                  <a:srgbClr val="333333"/>
                </a:solidFill>
              </a:rPr>
              <a:t>Listen to us talk about the things we’re focusing on and the ideas for how we might respond</a:t>
            </a:r>
          </a:p>
          <a:p>
            <a:pPr marL="533400" indent="-533400" eaLnBrk="1" hangingPunct="1">
              <a:buFontTx/>
              <a:buChar char="•"/>
            </a:pPr>
            <a:r>
              <a:rPr lang="en-GB" dirty="0" smtClean="0">
                <a:solidFill>
                  <a:srgbClr val="333333"/>
                </a:solidFill>
              </a:rPr>
              <a:t>Highlight benefits and pitfalls of different ideas put forward &amp; shape / propose alternatives</a:t>
            </a:r>
          </a:p>
          <a:p>
            <a:pPr marL="533400" indent="-533400" eaLnBrk="1" hangingPunct="1">
              <a:buFontTx/>
              <a:buChar char="•"/>
            </a:pPr>
            <a:r>
              <a:rPr lang="en-GB" dirty="0" smtClean="0">
                <a:solidFill>
                  <a:srgbClr val="333333"/>
                </a:solidFill>
              </a:rPr>
              <a:t>Help us to put forward the best approaches</a:t>
            </a:r>
            <a:r>
              <a:rPr lang="en-GB" b="1" dirty="0" smtClean="0">
                <a:solidFill>
                  <a:srgbClr val="333333"/>
                </a:solidFill>
              </a:rPr>
              <a:t> </a:t>
            </a:r>
            <a:r>
              <a:rPr lang="en-GB" dirty="0" smtClean="0">
                <a:solidFill>
                  <a:srgbClr val="333333"/>
                </a:solidFill>
              </a:rPr>
              <a:t>to</a:t>
            </a:r>
            <a:r>
              <a:rPr lang="en-GB" b="1" dirty="0" smtClean="0">
                <a:solidFill>
                  <a:srgbClr val="333333"/>
                </a:solidFill>
              </a:rPr>
              <a:t> respond to the issues</a:t>
            </a:r>
            <a:r>
              <a:rPr lang="en-GB" dirty="0" smtClean="0">
                <a:solidFill>
                  <a:srgbClr val="333333"/>
                </a:solidFill>
              </a:rPr>
              <a:t> we face</a:t>
            </a:r>
          </a:p>
          <a:p>
            <a:pPr marL="533400" indent="-533400" eaLnBrk="1" hangingPunct="1">
              <a:buFontTx/>
              <a:buChar char="•"/>
            </a:pPr>
            <a:endParaRPr lang="en-GB" sz="2400" spc="-90" dirty="0" smtClean="0"/>
          </a:p>
          <a:p>
            <a:pPr marL="1079500" lvl="1" indent="-457200" eaLnBrk="1" hangingPunct="1">
              <a:buFontTx/>
              <a:buChar char="•"/>
            </a:pPr>
            <a:endParaRPr lang="en-GB" sz="2400" spc="-90" dirty="0"/>
          </a:p>
          <a:p>
            <a:pPr marL="533400" indent="-533400" eaLnBrk="1" hangingPunct="1">
              <a:buFontTx/>
              <a:buChar char="•"/>
            </a:pPr>
            <a:endParaRPr lang="en-GB" dirty="0" smtClean="0">
              <a:solidFill>
                <a:schemeClr val="bg2"/>
              </a:solidFill>
            </a:endParaRPr>
          </a:p>
        </p:txBody>
      </p:sp>
    </p:spTree>
    <p:extLst>
      <p:ext uri="{BB962C8B-B14F-4D97-AF65-F5344CB8AC3E}">
        <p14:creationId xmlns:p14="http://schemas.microsoft.com/office/powerpoint/2010/main" val="2771738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81000" y="457200"/>
            <a:ext cx="7977188" cy="4627563"/>
          </a:xfrm>
        </p:spPr>
        <p:txBody>
          <a:bodyPr/>
          <a:lstStyle/>
          <a:p>
            <a:pPr eaLnBrk="1" hangingPunct="1">
              <a:defRPr/>
            </a:pP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2800" dirty="0">
                <a:solidFill>
                  <a:schemeClr val="bg2"/>
                </a:solidFill>
              </a:rPr>
              <a:t> </a:t>
            </a:r>
            <a:r>
              <a:rPr lang="en-GB" sz="4000" dirty="0" smtClean="0">
                <a:solidFill>
                  <a:schemeClr val="bg2"/>
                </a:solidFill>
              </a:rPr>
              <a:t/>
            </a:r>
            <a:br>
              <a:rPr lang="en-GB" sz="4000" dirty="0" smtClean="0">
                <a:solidFill>
                  <a:schemeClr val="bg2"/>
                </a:solidFill>
              </a:rPr>
            </a:br>
            <a:r>
              <a:rPr lang="en-GB" sz="3600" dirty="0" smtClean="0">
                <a:solidFill>
                  <a:srgbClr val="333333"/>
                </a:solidFill>
              </a:rPr>
              <a:t>Workshop 1: Prevention</a:t>
            </a:r>
            <a:r>
              <a:rPr lang="en-GB" sz="3600" dirty="0" smtClean="0">
                <a:solidFill>
                  <a:schemeClr val="bg2"/>
                </a:solidFill>
              </a:rPr>
              <a:t/>
            </a:r>
            <a:br>
              <a:rPr lang="en-GB" sz="3600" dirty="0" smtClean="0">
                <a:solidFill>
                  <a:schemeClr val="bg2"/>
                </a:solidFill>
              </a:rPr>
            </a:br>
            <a:r>
              <a:rPr lang="en-GB" sz="3600" dirty="0" smtClean="0">
                <a:solidFill>
                  <a:schemeClr val="bg2"/>
                </a:solidFill>
              </a:rPr>
              <a:t> </a:t>
            </a:r>
            <a:r>
              <a:rPr lang="en-GB" sz="4000" dirty="0" smtClean="0">
                <a:solidFill>
                  <a:schemeClr val="bg2"/>
                </a:solidFill>
              </a:rPr>
              <a:t/>
            </a:r>
            <a:br>
              <a:rPr lang="en-GB" sz="4000" dirty="0" smtClean="0">
                <a:solidFill>
                  <a:schemeClr val="bg2"/>
                </a:solidFill>
              </a:rPr>
            </a:br>
            <a:r>
              <a:rPr lang="en-GB" sz="4000" dirty="0" smtClean="0">
                <a:solidFill>
                  <a:schemeClr val="accent3">
                    <a:lumMod val="85000"/>
                  </a:schemeClr>
                </a:solidFill>
              </a:rPr>
              <a:t/>
            </a:r>
            <a:br>
              <a:rPr lang="en-GB" sz="4000" dirty="0" smtClean="0">
                <a:solidFill>
                  <a:schemeClr val="accent3">
                    <a:lumMod val="85000"/>
                  </a:schemeClr>
                </a:solidFill>
              </a:rPr>
            </a:b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3600" dirty="0" smtClean="0">
                <a:solidFill>
                  <a:schemeClr val="bg2"/>
                </a:solidFill>
              </a:rPr>
              <a:t/>
            </a:r>
            <a:br>
              <a:rPr lang="en-GB" sz="3600" dirty="0" smtClean="0">
                <a:solidFill>
                  <a:schemeClr val="bg2"/>
                </a:solidFill>
              </a:rPr>
            </a:br>
            <a:endParaRPr lang="en-GB" sz="3600" dirty="0" smtClean="0">
              <a:solidFill>
                <a:schemeClr val="bg2"/>
              </a:solidFill>
            </a:endParaRPr>
          </a:p>
        </p:txBody>
      </p:sp>
      <p:sp>
        <p:nvSpPr>
          <p:cNvPr id="3" name="Subtitle 3"/>
          <p:cNvSpPr>
            <a:spLocks noGrp="1"/>
          </p:cNvSpPr>
          <p:nvPr/>
        </p:nvSpPr>
        <p:spPr bwMode="auto">
          <a:xfrm>
            <a:off x="323528" y="5682952"/>
            <a:ext cx="68580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defRPr sz="2800" b="1">
                <a:solidFill>
                  <a:srgbClr val="4C4C4C"/>
                </a:solidFill>
                <a:latin typeface="+mn-lt"/>
                <a:ea typeface="+mn-ea"/>
                <a:cs typeface="+mn-cs"/>
              </a:defRPr>
            </a:lvl1pPr>
            <a:lvl2pPr marL="762000" indent="-228600" algn="l" rtl="0" eaLnBrk="0" fontAlgn="base" hangingPunct="0">
              <a:spcBef>
                <a:spcPct val="20000"/>
              </a:spcBef>
              <a:spcAft>
                <a:spcPct val="0"/>
              </a:spcAft>
              <a:buFont typeface="Times"/>
              <a:buChar char="•"/>
              <a:defRPr sz="2800">
                <a:solidFill>
                  <a:srgbClr val="4C4C4C"/>
                </a:solidFill>
                <a:latin typeface="+mn-lt"/>
              </a:defRPr>
            </a:lvl2pPr>
            <a:lvl3pPr marL="1181100" indent="-228600" algn="l" rtl="0" eaLnBrk="0" fontAlgn="base" hangingPunct="0">
              <a:spcBef>
                <a:spcPct val="20000"/>
              </a:spcBef>
              <a:spcAft>
                <a:spcPct val="0"/>
              </a:spcAft>
              <a:buChar char="-"/>
              <a:defRPr sz="2200">
                <a:solidFill>
                  <a:srgbClr val="4C4C4C"/>
                </a:solidFill>
                <a:latin typeface="+mn-lt"/>
              </a:defRPr>
            </a:lvl3pPr>
            <a:lvl4pPr marL="1600200" indent="-228600" algn="l" rtl="0" eaLnBrk="0" fontAlgn="base" hangingPunct="0">
              <a:spcBef>
                <a:spcPct val="20000"/>
              </a:spcBef>
              <a:spcAft>
                <a:spcPct val="0"/>
              </a:spcAft>
              <a:defRPr sz="2000">
                <a:solidFill>
                  <a:srgbClr val="333333"/>
                </a:solidFill>
                <a:latin typeface="+mn-lt"/>
              </a:defRPr>
            </a:lvl4pPr>
            <a:lvl5pPr marL="2057400" indent="-228600" algn="l" rtl="0" eaLnBrk="0" fontAlgn="base" hangingPunct="0">
              <a:spcBef>
                <a:spcPct val="20000"/>
              </a:spcBef>
              <a:spcAft>
                <a:spcPct val="0"/>
              </a:spcAft>
              <a:defRPr sz="2000">
                <a:solidFill>
                  <a:srgbClr val="333333"/>
                </a:solidFill>
                <a:latin typeface="+mn-lt"/>
              </a:defRPr>
            </a:lvl5pPr>
            <a:lvl6pPr marL="2514600" indent="-228600" algn="l" rtl="0" fontAlgn="base">
              <a:spcBef>
                <a:spcPct val="20000"/>
              </a:spcBef>
              <a:spcAft>
                <a:spcPct val="0"/>
              </a:spcAft>
              <a:defRPr sz="2000">
                <a:solidFill>
                  <a:srgbClr val="333333"/>
                </a:solidFill>
                <a:latin typeface="+mn-lt"/>
              </a:defRPr>
            </a:lvl6pPr>
            <a:lvl7pPr marL="2971800" indent="-228600" algn="l" rtl="0" fontAlgn="base">
              <a:spcBef>
                <a:spcPct val="20000"/>
              </a:spcBef>
              <a:spcAft>
                <a:spcPct val="0"/>
              </a:spcAft>
              <a:defRPr sz="2000">
                <a:solidFill>
                  <a:srgbClr val="333333"/>
                </a:solidFill>
                <a:latin typeface="+mn-lt"/>
              </a:defRPr>
            </a:lvl7pPr>
            <a:lvl8pPr marL="3429000" indent="-228600" algn="l" rtl="0" fontAlgn="base">
              <a:spcBef>
                <a:spcPct val="20000"/>
              </a:spcBef>
              <a:spcAft>
                <a:spcPct val="0"/>
              </a:spcAft>
              <a:defRPr sz="2000">
                <a:solidFill>
                  <a:srgbClr val="333333"/>
                </a:solidFill>
                <a:latin typeface="+mn-lt"/>
              </a:defRPr>
            </a:lvl8pPr>
            <a:lvl9pPr marL="3886200" indent="-228600" algn="l" rtl="0" fontAlgn="base">
              <a:spcBef>
                <a:spcPct val="20000"/>
              </a:spcBef>
              <a:spcAft>
                <a:spcPct val="0"/>
              </a:spcAft>
              <a:defRPr sz="2000">
                <a:solidFill>
                  <a:srgbClr val="333333"/>
                </a:solidFill>
                <a:latin typeface="+mn-lt"/>
              </a:defRPr>
            </a:lvl9pPr>
          </a:lstStyle>
          <a:p>
            <a:endParaRPr lang="en-GB" dirty="0" smtClean="0">
              <a:solidFill>
                <a:srgbClr val="FFFFFF">
                  <a:lumMod val="75000"/>
                </a:srgbClr>
              </a:solidFill>
            </a:endParaRPr>
          </a:p>
        </p:txBody>
      </p:sp>
    </p:spTree>
    <p:extLst>
      <p:ext uri="{BB962C8B-B14F-4D97-AF65-F5344CB8AC3E}">
        <p14:creationId xmlns:p14="http://schemas.microsoft.com/office/powerpoint/2010/main" val="4810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81000" y="457200"/>
            <a:ext cx="6858000" cy="2971800"/>
          </a:xfrm>
        </p:spPr>
        <p:txBody>
          <a:bodyPr/>
          <a:lstStyle/>
          <a:p>
            <a:pPr eaLnBrk="1" hangingPunct="1"/>
            <a:r>
              <a:rPr lang="en-US" smtClean="0"/>
              <a:t>Prevention</a:t>
            </a:r>
          </a:p>
        </p:txBody>
      </p:sp>
      <p:sp>
        <p:nvSpPr>
          <p:cNvPr id="3075" name="Rectangle 5"/>
          <p:cNvSpPr>
            <a:spLocks noGrp="1" noChangeArrowheads="1"/>
          </p:cNvSpPr>
          <p:nvPr>
            <p:ph type="subTitle" idx="1"/>
          </p:nvPr>
        </p:nvSpPr>
        <p:spPr/>
        <p:txBody>
          <a:bodyPr/>
          <a:lstStyle/>
          <a:p>
            <a:pPr eaLnBrk="1" hangingPunct="1"/>
            <a:r>
              <a:rPr lang="en-US" smtClean="0"/>
              <a:t>Nancy Cordy – Commissioning Manager</a:t>
            </a:r>
          </a:p>
        </p:txBody>
      </p:sp>
    </p:spTree>
    <p:extLst>
      <p:ext uri="{BB962C8B-B14F-4D97-AF65-F5344CB8AC3E}">
        <p14:creationId xmlns:p14="http://schemas.microsoft.com/office/powerpoint/2010/main" val="2419751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“Prevention is key”</a:t>
            </a:r>
          </a:p>
        </p:txBody>
      </p:sp>
      <p:sp>
        <p:nvSpPr>
          <p:cNvPr id="4099" name="Rectangle 3"/>
          <p:cNvSpPr>
            <a:spLocks noGrp="1" noChangeArrowheads="1"/>
          </p:cNvSpPr>
          <p:nvPr>
            <p:ph type="body" idx="1"/>
          </p:nvPr>
        </p:nvSpPr>
        <p:spPr>
          <a:xfrm>
            <a:off x="611188" y="1628775"/>
            <a:ext cx="7848600" cy="3810000"/>
          </a:xfrm>
        </p:spPr>
        <p:txBody>
          <a:bodyPr/>
          <a:lstStyle/>
          <a:p>
            <a:pPr marL="0" indent="0" eaLnBrk="1" hangingPunct="1"/>
            <a:r>
              <a:rPr lang="en-GB" dirty="0" smtClean="0"/>
              <a:t>Last year ILS services (services that provide advice to help people to avoid homelessness) worked with </a:t>
            </a:r>
            <a:r>
              <a:rPr lang="en-GB" b="1" dirty="0" smtClean="0"/>
              <a:t>2,125</a:t>
            </a:r>
            <a:r>
              <a:rPr lang="en-GB" dirty="0" smtClean="0"/>
              <a:t> different households.</a:t>
            </a:r>
          </a:p>
          <a:p>
            <a:pPr marL="0" indent="0" eaLnBrk="1" hangingPunct="1"/>
            <a:endParaRPr lang="en-GB"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r>
              <a:rPr lang="en-US" dirty="0" smtClean="0"/>
              <a:t>In high demand – services have waiting lists BUT feedback that support wasn’t available for long enough.</a:t>
            </a:r>
          </a:p>
        </p:txBody>
      </p:sp>
      <p:graphicFrame>
        <p:nvGraphicFramePr>
          <p:cNvPr id="8" name="Table 7"/>
          <p:cNvGraphicFramePr>
            <a:graphicFrameLocks noGrp="1"/>
          </p:cNvGraphicFramePr>
          <p:nvPr>
            <p:extLst>
              <p:ext uri="{D42A27DB-BD31-4B8C-83A1-F6EECF244321}">
                <p14:modId xmlns:p14="http://schemas.microsoft.com/office/powerpoint/2010/main" val="3270235993"/>
              </p:ext>
            </p:extLst>
          </p:nvPr>
        </p:nvGraphicFramePr>
        <p:xfrm>
          <a:off x="900113" y="3212976"/>
          <a:ext cx="6911976" cy="1650871"/>
        </p:xfrm>
        <a:graphic>
          <a:graphicData uri="http://schemas.openxmlformats.org/drawingml/2006/table">
            <a:tbl>
              <a:tblPr firstRow="1" bandRow="1">
                <a:tableStyleId>{5C22544A-7EE6-4342-B048-85BDC9FD1C3A}</a:tableStyleId>
              </a:tblPr>
              <a:tblGrid>
                <a:gridCol w="2303992"/>
                <a:gridCol w="2303992"/>
                <a:gridCol w="2303992"/>
              </a:tblGrid>
              <a:tr h="365676">
                <a:tc>
                  <a:txBody>
                    <a:bodyPr/>
                    <a:lstStyle/>
                    <a:p>
                      <a:pPr algn="ctr"/>
                      <a:r>
                        <a:rPr lang="en-GB" sz="1800" dirty="0" smtClean="0"/>
                        <a:t>Homelessness</a:t>
                      </a:r>
                      <a:r>
                        <a:rPr lang="en-GB" sz="1800" baseline="0" dirty="0" smtClean="0"/>
                        <a:t> prevention service</a:t>
                      </a:r>
                      <a:endParaRPr lang="en-GB" sz="1800" dirty="0"/>
                    </a:p>
                  </a:txBody>
                  <a:tcPr marL="91430" marR="91430" marT="45709" marB="45709"/>
                </a:tc>
                <a:tc>
                  <a:txBody>
                    <a:bodyPr/>
                    <a:lstStyle/>
                    <a:p>
                      <a:pPr algn="ctr"/>
                      <a:r>
                        <a:rPr lang="en-GB" sz="1800" dirty="0" smtClean="0"/>
                        <a:t>Crisis service</a:t>
                      </a:r>
                      <a:endParaRPr lang="en-GB" sz="1800" dirty="0"/>
                    </a:p>
                  </a:txBody>
                  <a:tcPr marL="91430" marR="91430" marT="45709" marB="45709"/>
                </a:tc>
                <a:tc>
                  <a:txBody>
                    <a:bodyPr/>
                    <a:lstStyle/>
                    <a:p>
                      <a:pPr algn="ctr"/>
                      <a:r>
                        <a:rPr lang="en-GB" sz="1800" dirty="0" smtClean="0"/>
                        <a:t>Service for families</a:t>
                      </a:r>
                      <a:endParaRPr lang="en-GB" sz="1800" dirty="0"/>
                    </a:p>
                  </a:txBody>
                  <a:tcPr marL="91430" marR="91430" marT="45709" marB="45709"/>
                </a:tc>
              </a:tr>
              <a:tr h="370755">
                <a:tc>
                  <a:txBody>
                    <a:bodyPr/>
                    <a:lstStyle/>
                    <a:p>
                      <a:pPr algn="ctr"/>
                      <a:r>
                        <a:rPr lang="en-GB" sz="1800" dirty="0" smtClean="0"/>
                        <a:t>1,281</a:t>
                      </a:r>
                      <a:endParaRPr lang="en-GB" sz="1800" dirty="0"/>
                    </a:p>
                  </a:txBody>
                  <a:tcPr marL="91430" marR="91430" marT="45709" marB="45709"/>
                </a:tc>
                <a:tc>
                  <a:txBody>
                    <a:bodyPr/>
                    <a:lstStyle/>
                    <a:p>
                      <a:pPr algn="ctr"/>
                      <a:r>
                        <a:rPr lang="en-GB" sz="1800" dirty="0" smtClean="0"/>
                        <a:t>432</a:t>
                      </a:r>
                      <a:endParaRPr lang="en-GB" sz="1800" dirty="0"/>
                    </a:p>
                  </a:txBody>
                  <a:tcPr marL="91430" marR="91430" marT="45709" marB="45709"/>
                </a:tc>
                <a:tc>
                  <a:txBody>
                    <a:bodyPr/>
                    <a:lstStyle/>
                    <a:p>
                      <a:pPr algn="ctr"/>
                      <a:r>
                        <a:rPr lang="en-GB" sz="1800" dirty="0" smtClean="0"/>
                        <a:t>412</a:t>
                      </a:r>
                      <a:endParaRPr lang="en-GB" sz="1800" dirty="0"/>
                    </a:p>
                  </a:txBody>
                  <a:tcPr marL="91430" marR="91430" marT="45709" marB="45709"/>
                </a:tc>
              </a:tr>
              <a:tr h="639933">
                <a:tc>
                  <a:txBody>
                    <a:bodyPr/>
                    <a:lstStyle/>
                    <a:p>
                      <a:pPr algn="ctr"/>
                      <a:r>
                        <a:rPr lang="en-GB" sz="1800" dirty="0" smtClean="0"/>
                        <a:t>6-9 months</a:t>
                      </a:r>
                      <a:endParaRPr lang="en-GB" sz="1800" dirty="0"/>
                    </a:p>
                  </a:txBody>
                  <a:tcPr marL="91430" marR="91430" marT="45709" marB="45709"/>
                </a:tc>
                <a:tc>
                  <a:txBody>
                    <a:bodyPr/>
                    <a:lstStyle/>
                    <a:p>
                      <a:pPr algn="ctr"/>
                      <a:r>
                        <a:rPr lang="en-GB" sz="1800" dirty="0" smtClean="0"/>
                        <a:t>4 weeks</a:t>
                      </a:r>
                      <a:endParaRPr lang="en-GB" sz="1800" dirty="0"/>
                    </a:p>
                  </a:txBody>
                  <a:tcPr marL="91430" marR="91430" marT="45709" marB="45709"/>
                </a:tc>
                <a:tc>
                  <a:txBody>
                    <a:bodyPr/>
                    <a:lstStyle/>
                    <a:p>
                      <a:pPr algn="ctr"/>
                      <a:r>
                        <a:rPr lang="en-GB" sz="1800" dirty="0" smtClean="0"/>
                        <a:t>2 weeks</a:t>
                      </a:r>
                      <a:r>
                        <a:rPr lang="en-GB" sz="1800" baseline="0" dirty="0" smtClean="0"/>
                        <a:t> – 12 months</a:t>
                      </a:r>
                      <a:endParaRPr lang="en-GB" sz="1800" dirty="0"/>
                    </a:p>
                  </a:txBody>
                  <a:tcPr marL="91430" marR="91430" marT="45709" marB="45709"/>
                </a:tc>
              </a:tr>
            </a:tbl>
          </a:graphicData>
        </a:graphic>
      </p:graphicFrame>
    </p:spTree>
    <p:extLst>
      <p:ext uri="{BB962C8B-B14F-4D97-AF65-F5344CB8AC3E}">
        <p14:creationId xmlns:p14="http://schemas.microsoft.com/office/powerpoint/2010/main" val="436691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mtClean="0"/>
              <a:t>“Prevention is far more effective than cure”</a:t>
            </a:r>
          </a:p>
        </p:txBody>
      </p:sp>
      <p:sp>
        <p:nvSpPr>
          <p:cNvPr id="3" name="Content Placeholder 2"/>
          <p:cNvSpPr>
            <a:spLocks noGrp="1"/>
          </p:cNvSpPr>
          <p:nvPr>
            <p:ph idx="1"/>
          </p:nvPr>
        </p:nvSpPr>
        <p:spPr/>
        <p:txBody>
          <a:bodyPr/>
          <a:lstStyle/>
          <a:p>
            <a:pPr>
              <a:defRPr/>
            </a:pPr>
            <a:r>
              <a:rPr lang="en-GB" dirty="0" smtClean="0"/>
              <a:t>Strong stakeholder support for prevention:</a:t>
            </a:r>
          </a:p>
          <a:p>
            <a:pPr marL="457200" indent="-457200">
              <a:buFont typeface="Arial" pitchFamily="34" charset="0"/>
              <a:buChar char="•"/>
              <a:defRPr/>
            </a:pPr>
            <a:r>
              <a:rPr lang="en-GB" dirty="0" smtClean="0"/>
              <a:t>It costs us less</a:t>
            </a:r>
          </a:p>
          <a:p>
            <a:pPr marL="457200" indent="-457200">
              <a:buFont typeface="Arial" pitchFamily="34" charset="0"/>
              <a:buChar char="•"/>
              <a:defRPr/>
            </a:pPr>
            <a:r>
              <a:rPr lang="en-GB" dirty="0" smtClean="0"/>
              <a:t>It’s more successful at meeting peoples needs</a:t>
            </a:r>
            <a:endParaRPr lang="en-GB" dirty="0"/>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16338"/>
            <a:ext cx="4408488" cy="26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113" y="3716338"/>
            <a:ext cx="4433887"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957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4838" y="260350"/>
            <a:ext cx="8153400" cy="1143000"/>
          </a:xfrm>
        </p:spPr>
        <p:txBody>
          <a:bodyPr/>
          <a:lstStyle/>
          <a:p>
            <a:pPr eaLnBrk="1" hangingPunct="1"/>
            <a:r>
              <a:rPr lang="en-US" smtClean="0"/>
              <a:t>“Too many people miss out on support from services”</a:t>
            </a:r>
          </a:p>
        </p:txBody>
      </p:sp>
      <p:sp>
        <p:nvSpPr>
          <p:cNvPr id="14339" name="Rectangle 3"/>
          <p:cNvSpPr>
            <a:spLocks noGrp="1" noChangeArrowheads="1"/>
          </p:cNvSpPr>
          <p:nvPr>
            <p:ph type="body" idx="1"/>
          </p:nvPr>
        </p:nvSpPr>
        <p:spPr>
          <a:xfrm>
            <a:off x="684213" y="1773238"/>
            <a:ext cx="7848600" cy="3810000"/>
          </a:xfrm>
        </p:spPr>
        <p:txBody>
          <a:bodyPr/>
          <a:lstStyle/>
          <a:p>
            <a:pPr marL="0" indent="0" eaLnBrk="1" hangingPunct="1">
              <a:defRPr/>
            </a:pPr>
            <a:r>
              <a:rPr lang="en-US" sz="2400" dirty="0" smtClean="0"/>
              <a:t>People told us:</a:t>
            </a:r>
          </a:p>
          <a:p>
            <a:pPr marL="457200" indent="-457200" eaLnBrk="1" hangingPunct="1">
              <a:buFont typeface="Arial" pitchFamily="34" charset="0"/>
              <a:buChar char="•"/>
              <a:defRPr/>
            </a:pPr>
            <a:r>
              <a:rPr lang="en-US" sz="2400" dirty="0" smtClean="0"/>
              <a:t>Criteria were too restrictive</a:t>
            </a:r>
          </a:p>
          <a:p>
            <a:pPr marL="457200" indent="-457200" eaLnBrk="1" hangingPunct="1">
              <a:buFont typeface="Arial" pitchFamily="34" charset="0"/>
              <a:buChar char="•"/>
              <a:defRPr/>
            </a:pPr>
            <a:r>
              <a:rPr lang="en-US" sz="2400" dirty="0" smtClean="0"/>
              <a:t>Thresholds were too high</a:t>
            </a:r>
            <a:endParaRPr lang="en-US" sz="2400" dirty="0"/>
          </a:p>
          <a:p>
            <a:pPr marL="0" indent="0" eaLnBrk="1" hangingPunct="1">
              <a:defRPr/>
            </a:pPr>
            <a:r>
              <a:rPr lang="en-US" sz="2400" dirty="0" smtClean="0"/>
              <a:t>BUT with limited resources do we need to be more targeted?</a:t>
            </a:r>
          </a:p>
          <a:p>
            <a:pPr marL="457200" indent="-457200" eaLnBrk="1" hangingPunct="1">
              <a:buFont typeface="Arial" pitchFamily="34" charset="0"/>
              <a:buChar char="•"/>
              <a:defRPr/>
            </a:pPr>
            <a:endParaRPr lang="en-US" dirty="0" smtClean="0"/>
          </a:p>
        </p:txBody>
      </p:sp>
      <p:pic>
        <p:nvPicPr>
          <p:cNvPr id="61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860800"/>
            <a:ext cx="4300538"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87788"/>
            <a:ext cx="4257675"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549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81000" y="457200"/>
            <a:ext cx="7977188" cy="4627563"/>
          </a:xfrm>
        </p:spPr>
        <p:txBody>
          <a:bodyPr/>
          <a:lstStyle/>
          <a:p>
            <a:pPr eaLnBrk="1" hangingPunct="1">
              <a:defRPr/>
            </a:pP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2800" dirty="0">
                <a:solidFill>
                  <a:srgbClr val="333333"/>
                </a:solidFill>
              </a:rPr>
              <a:t> </a:t>
            </a:r>
            <a:r>
              <a:rPr lang="en-GB" sz="4000" dirty="0" smtClean="0">
                <a:solidFill>
                  <a:srgbClr val="333333"/>
                </a:solidFill>
              </a:rPr>
              <a:t/>
            </a:r>
            <a:br>
              <a:rPr lang="en-GB" sz="4000" dirty="0" smtClean="0">
                <a:solidFill>
                  <a:srgbClr val="333333"/>
                </a:solidFill>
              </a:rPr>
            </a:br>
            <a:r>
              <a:rPr lang="en-GB" sz="3600" dirty="0" smtClean="0">
                <a:solidFill>
                  <a:srgbClr val="333333"/>
                </a:solidFill>
              </a:rPr>
              <a:t>Why are we here? </a:t>
            </a:r>
            <a:r>
              <a:rPr lang="en-GB" sz="3600" dirty="0" smtClean="0">
                <a:solidFill>
                  <a:schemeClr val="bg2"/>
                </a:solidFill>
              </a:rPr>
              <a:t/>
            </a:r>
            <a:br>
              <a:rPr lang="en-GB" sz="3600" dirty="0" smtClean="0">
                <a:solidFill>
                  <a:schemeClr val="bg2"/>
                </a:solidFill>
              </a:rPr>
            </a:br>
            <a:r>
              <a:rPr lang="en-GB" sz="3600" dirty="0" smtClean="0">
                <a:solidFill>
                  <a:schemeClr val="bg2"/>
                </a:solidFill>
              </a:rPr>
              <a:t> </a:t>
            </a:r>
            <a:r>
              <a:rPr lang="en-GB" sz="4000" dirty="0" smtClean="0">
                <a:solidFill>
                  <a:schemeClr val="bg2"/>
                </a:solidFill>
              </a:rPr>
              <a:t/>
            </a:r>
            <a:br>
              <a:rPr lang="en-GB" sz="4000" dirty="0" smtClean="0">
                <a:solidFill>
                  <a:schemeClr val="bg2"/>
                </a:solidFill>
              </a:rPr>
            </a:br>
            <a:r>
              <a:rPr lang="en-GB" sz="4000" dirty="0" smtClean="0">
                <a:solidFill>
                  <a:schemeClr val="accent3">
                    <a:lumMod val="85000"/>
                  </a:schemeClr>
                </a:solidFill>
              </a:rPr>
              <a:t/>
            </a:r>
            <a:br>
              <a:rPr lang="en-GB" sz="4000" dirty="0" smtClean="0">
                <a:solidFill>
                  <a:schemeClr val="accent3">
                    <a:lumMod val="85000"/>
                  </a:schemeClr>
                </a:solidFill>
              </a:rPr>
            </a:b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3600" dirty="0" smtClean="0">
                <a:solidFill>
                  <a:schemeClr val="bg2"/>
                </a:solidFill>
              </a:rPr>
              <a:t/>
            </a:r>
            <a:br>
              <a:rPr lang="en-GB" sz="3600" dirty="0" smtClean="0">
                <a:solidFill>
                  <a:schemeClr val="bg2"/>
                </a:solidFill>
              </a:rPr>
            </a:br>
            <a:endParaRPr lang="en-GB" sz="3600" dirty="0" smtClean="0">
              <a:solidFill>
                <a:schemeClr val="bg2"/>
              </a:solidFill>
            </a:endParaRPr>
          </a:p>
        </p:txBody>
      </p:sp>
      <p:sp>
        <p:nvSpPr>
          <p:cNvPr id="3" name="Subtitle 3"/>
          <p:cNvSpPr>
            <a:spLocks noGrp="1"/>
          </p:cNvSpPr>
          <p:nvPr/>
        </p:nvSpPr>
        <p:spPr bwMode="auto">
          <a:xfrm>
            <a:off x="323528" y="5682952"/>
            <a:ext cx="68580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defRPr sz="2800" b="1">
                <a:solidFill>
                  <a:srgbClr val="4C4C4C"/>
                </a:solidFill>
                <a:latin typeface="+mn-lt"/>
                <a:ea typeface="+mn-ea"/>
                <a:cs typeface="+mn-cs"/>
              </a:defRPr>
            </a:lvl1pPr>
            <a:lvl2pPr marL="762000" indent="-228600" algn="l" rtl="0" eaLnBrk="0" fontAlgn="base" hangingPunct="0">
              <a:spcBef>
                <a:spcPct val="20000"/>
              </a:spcBef>
              <a:spcAft>
                <a:spcPct val="0"/>
              </a:spcAft>
              <a:buFont typeface="Times"/>
              <a:buChar char="•"/>
              <a:defRPr sz="2800">
                <a:solidFill>
                  <a:srgbClr val="4C4C4C"/>
                </a:solidFill>
                <a:latin typeface="+mn-lt"/>
              </a:defRPr>
            </a:lvl2pPr>
            <a:lvl3pPr marL="1181100" indent="-228600" algn="l" rtl="0" eaLnBrk="0" fontAlgn="base" hangingPunct="0">
              <a:spcBef>
                <a:spcPct val="20000"/>
              </a:spcBef>
              <a:spcAft>
                <a:spcPct val="0"/>
              </a:spcAft>
              <a:buChar char="-"/>
              <a:defRPr sz="2200">
                <a:solidFill>
                  <a:srgbClr val="4C4C4C"/>
                </a:solidFill>
                <a:latin typeface="+mn-lt"/>
              </a:defRPr>
            </a:lvl3pPr>
            <a:lvl4pPr marL="1600200" indent="-228600" algn="l" rtl="0" eaLnBrk="0" fontAlgn="base" hangingPunct="0">
              <a:spcBef>
                <a:spcPct val="20000"/>
              </a:spcBef>
              <a:spcAft>
                <a:spcPct val="0"/>
              </a:spcAft>
              <a:defRPr sz="2000">
                <a:solidFill>
                  <a:srgbClr val="333333"/>
                </a:solidFill>
                <a:latin typeface="+mn-lt"/>
              </a:defRPr>
            </a:lvl4pPr>
            <a:lvl5pPr marL="2057400" indent="-228600" algn="l" rtl="0" eaLnBrk="0" fontAlgn="base" hangingPunct="0">
              <a:spcBef>
                <a:spcPct val="20000"/>
              </a:spcBef>
              <a:spcAft>
                <a:spcPct val="0"/>
              </a:spcAft>
              <a:defRPr sz="2000">
                <a:solidFill>
                  <a:srgbClr val="333333"/>
                </a:solidFill>
                <a:latin typeface="+mn-lt"/>
              </a:defRPr>
            </a:lvl5pPr>
            <a:lvl6pPr marL="2514600" indent="-228600" algn="l" rtl="0" fontAlgn="base">
              <a:spcBef>
                <a:spcPct val="20000"/>
              </a:spcBef>
              <a:spcAft>
                <a:spcPct val="0"/>
              </a:spcAft>
              <a:defRPr sz="2000">
                <a:solidFill>
                  <a:srgbClr val="333333"/>
                </a:solidFill>
                <a:latin typeface="+mn-lt"/>
              </a:defRPr>
            </a:lvl6pPr>
            <a:lvl7pPr marL="2971800" indent="-228600" algn="l" rtl="0" fontAlgn="base">
              <a:spcBef>
                <a:spcPct val="20000"/>
              </a:spcBef>
              <a:spcAft>
                <a:spcPct val="0"/>
              </a:spcAft>
              <a:defRPr sz="2000">
                <a:solidFill>
                  <a:srgbClr val="333333"/>
                </a:solidFill>
                <a:latin typeface="+mn-lt"/>
              </a:defRPr>
            </a:lvl7pPr>
            <a:lvl8pPr marL="3429000" indent="-228600" algn="l" rtl="0" fontAlgn="base">
              <a:spcBef>
                <a:spcPct val="20000"/>
              </a:spcBef>
              <a:spcAft>
                <a:spcPct val="0"/>
              </a:spcAft>
              <a:defRPr sz="2000">
                <a:solidFill>
                  <a:srgbClr val="333333"/>
                </a:solidFill>
                <a:latin typeface="+mn-lt"/>
              </a:defRPr>
            </a:lvl8pPr>
            <a:lvl9pPr marL="3886200" indent="-228600" algn="l" rtl="0" fontAlgn="base">
              <a:spcBef>
                <a:spcPct val="20000"/>
              </a:spcBef>
              <a:spcAft>
                <a:spcPct val="0"/>
              </a:spcAft>
              <a:defRPr sz="2000">
                <a:solidFill>
                  <a:srgbClr val="333333"/>
                </a:solidFill>
                <a:latin typeface="+mn-lt"/>
              </a:defRPr>
            </a:lvl9pPr>
          </a:lstStyle>
          <a:p>
            <a:endParaRPr lang="en-GB" dirty="0" smtClean="0">
              <a:solidFill>
                <a:srgbClr val="FFFFFF">
                  <a:lumMod val="75000"/>
                </a:srgbClr>
              </a:solidFill>
            </a:endParaRPr>
          </a:p>
        </p:txBody>
      </p:sp>
    </p:spTree>
    <p:extLst>
      <p:ext uri="{BB962C8B-B14F-4D97-AF65-F5344CB8AC3E}">
        <p14:creationId xmlns:p14="http://schemas.microsoft.com/office/powerpoint/2010/main" val="3011910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“Spend to save”</a:t>
            </a:r>
          </a:p>
        </p:txBody>
      </p:sp>
      <p:sp>
        <p:nvSpPr>
          <p:cNvPr id="7171" name="Rectangle 3"/>
          <p:cNvSpPr>
            <a:spLocks noGrp="1" noChangeArrowheads="1"/>
          </p:cNvSpPr>
          <p:nvPr>
            <p:ph type="body" idx="1"/>
          </p:nvPr>
        </p:nvSpPr>
        <p:spPr>
          <a:xfrm>
            <a:off x="611188" y="1717675"/>
            <a:ext cx="7848600" cy="3810000"/>
          </a:xfrm>
        </p:spPr>
        <p:txBody>
          <a:bodyPr/>
          <a:lstStyle/>
          <a:p>
            <a:pPr eaLnBrk="1" hangingPunct="1"/>
            <a:r>
              <a:rPr lang="en-US" dirty="0" smtClean="0"/>
              <a:t>Currently almost 25% of the HRS homelessness budget is spent on preventative services.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Q) Do we need to shift this and how?</a:t>
            </a: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997200"/>
            <a:ext cx="42195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884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mtClean="0"/>
              <a:t>“The Homelessness Reduction Act should help to improve the prevention of homelessness”</a:t>
            </a:r>
            <a:endParaRPr lang="en-US" smtClean="0"/>
          </a:p>
        </p:txBody>
      </p:sp>
      <p:sp>
        <p:nvSpPr>
          <p:cNvPr id="8195" name="Rectangle 3"/>
          <p:cNvSpPr>
            <a:spLocks noGrp="1" noChangeArrowheads="1"/>
          </p:cNvSpPr>
          <p:nvPr>
            <p:ph type="body" idx="1"/>
          </p:nvPr>
        </p:nvSpPr>
        <p:spPr>
          <a:xfrm>
            <a:off x="685800" y="2565400"/>
            <a:ext cx="7848600" cy="3225800"/>
          </a:xfrm>
        </p:spPr>
        <p:txBody>
          <a:bodyPr/>
          <a:lstStyle/>
          <a:p>
            <a:pPr eaLnBrk="1" hangingPunct="1"/>
            <a:r>
              <a:rPr lang="en-US" dirty="0" smtClean="0"/>
              <a:t>Aim: More prevention activity which has more chance of working</a:t>
            </a:r>
          </a:p>
          <a:p>
            <a:pPr lvl="1" eaLnBrk="1" hangingPunct="1"/>
            <a:r>
              <a:rPr lang="en-US" dirty="0" smtClean="0"/>
              <a:t>Free info &amp; advice for all</a:t>
            </a:r>
          </a:p>
          <a:p>
            <a:pPr lvl="1" eaLnBrk="1" hangingPunct="1"/>
            <a:r>
              <a:rPr lang="en-US" dirty="0" smtClean="0"/>
              <a:t>Duty to refer</a:t>
            </a:r>
          </a:p>
          <a:p>
            <a:pPr lvl="1" eaLnBrk="1" hangingPunct="1"/>
            <a:r>
              <a:rPr lang="en-US" dirty="0" smtClean="0"/>
              <a:t>Definition of “threatened with homelessness” – 56 days from 28 days</a:t>
            </a:r>
          </a:p>
          <a:p>
            <a:pPr lvl="1" eaLnBrk="1" hangingPunct="1"/>
            <a:r>
              <a:rPr lang="en-US" dirty="0" smtClean="0"/>
              <a:t>Assessment &amp; Personalised Housing Plan</a:t>
            </a:r>
          </a:p>
        </p:txBody>
      </p:sp>
    </p:spTree>
    <p:extLst>
      <p:ext uri="{BB962C8B-B14F-4D97-AF65-F5344CB8AC3E}">
        <p14:creationId xmlns:p14="http://schemas.microsoft.com/office/powerpoint/2010/main" val="3039835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“Anyone can end up homeless”</a:t>
            </a:r>
          </a:p>
        </p:txBody>
      </p:sp>
      <p:sp>
        <p:nvSpPr>
          <p:cNvPr id="9219" name="Rectangle 3"/>
          <p:cNvSpPr>
            <a:spLocks noGrp="1" noChangeArrowheads="1"/>
          </p:cNvSpPr>
          <p:nvPr>
            <p:ph type="body" idx="1"/>
          </p:nvPr>
        </p:nvSpPr>
        <p:spPr>
          <a:xfrm>
            <a:off x="685800" y="1981200"/>
            <a:ext cx="7848600" cy="3810000"/>
          </a:xfrm>
        </p:spPr>
        <p:txBody>
          <a:bodyPr/>
          <a:lstStyle/>
          <a:p>
            <a:pPr lvl="1" eaLnBrk="1" hangingPunct="1"/>
            <a:r>
              <a:rPr lang="en-US" smtClean="0"/>
              <a:t>Young People – care leavers</a:t>
            </a:r>
          </a:p>
          <a:p>
            <a:pPr lvl="1" eaLnBrk="1" hangingPunct="1"/>
            <a:r>
              <a:rPr lang="en-US" smtClean="0"/>
              <a:t>Mental Health</a:t>
            </a:r>
          </a:p>
          <a:p>
            <a:pPr lvl="1" eaLnBrk="1" hangingPunct="1"/>
            <a:r>
              <a:rPr lang="en-US" smtClean="0"/>
              <a:t>People leaving hospital</a:t>
            </a:r>
          </a:p>
          <a:p>
            <a:pPr lvl="1" eaLnBrk="1" hangingPunct="1"/>
            <a:r>
              <a:rPr lang="en-US" smtClean="0"/>
              <a:t>People released from prison</a:t>
            </a:r>
          </a:p>
          <a:p>
            <a:pPr lvl="1" eaLnBrk="1" hangingPunct="1"/>
            <a:r>
              <a:rPr lang="en-US" smtClean="0"/>
              <a:t>Victims of domestic abuse</a:t>
            </a:r>
          </a:p>
          <a:p>
            <a:pPr lvl="1" eaLnBrk="1" hangingPunct="1"/>
            <a:r>
              <a:rPr lang="en-US" smtClean="0"/>
              <a:t>NRPF</a:t>
            </a:r>
          </a:p>
          <a:p>
            <a:pPr lvl="1" eaLnBrk="1" hangingPunct="1"/>
            <a:r>
              <a:rPr lang="en-US" smtClean="0"/>
              <a:t>Survivors of modern slavery</a:t>
            </a:r>
          </a:p>
          <a:p>
            <a:pPr lvl="1" eaLnBrk="1" hangingPunct="1"/>
            <a:r>
              <a:rPr lang="en-US" smtClean="0"/>
              <a:t>Priority Families</a:t>
            </a:r>
          </a:p>
        </p:txBody>
      </p:sp>
    </p:spTree>
    <p:extLst>
      <p:ext uri="{BB962C8B-B14F-4D97-AF65-F5344CB8AC3E}">
        <p14:creationId xmlns:p14="http://schemas.microsoft.com/office/powerpoint/2010/main" val="1984155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620713"/>
            <a:ext cx="8153400" cy="1143000"/>
          </a:xfrm>
        </p:spPr>
        <p:txBody>
          <a:bodyPr/>
          <a:lstStyle/>
          <a:p>
            <a:pPr eaLnBrk="1" hangingPunct="1"/>
            <a:r>
              <a:rPr lang="en-US" smtClean="0"/>
              <a:t>“Encourage services to work closer together”</a:t>
            </a:r>
          </a:p>
        </p:txBody>
      </p:sp>
      <p:sp>
        <p:nvSpPr>
          <p:cNvPr id="7171" name="Rectangle 3"/>
          <p:cNvSpPr>
            <a:spLocks noGrp="1" noChangeArrowheads="1"/>
          </p:cNvSpPr>
          <p:nvPr>
            <p:ph type="body" idx="1"/>
          </p:nvPr>
        </p:nvSpPr>
        <p:spPr>
          <a:xfrm>
            <a:off x="685800" y="1981200"/>
            <a:ext cx="7848600" cy="3810000"/>
          </a:xfrm>
        </p:spPr>
        <p:txBody>
          <a:bodyPr/>
          <a:lstStyle/>
          <a:p>
            <a:pPr marL="0" indent="0" eaLnBrk="1" hangingPunct="1">
              <a:defRPr/>
            </a:pPr>
            <a:r>
              <a:rPr lang="en-US" sz="2400" dirty="0" smtClean="0"/>
              <a:t>The risks:</a:t>
            </a:r>
          </a:p>
          <a:p>
            <a:pPr marL="457200" indent="-457200" eaLnBrk="1" hangingPunct="1">
              <a:buFont typeface="Arial" pitchFamily="34" charset="0"/>
              <a:buChar char="•"/>
              <a:defRPr/>
            </a:pPr>
            <a:r>
              <a:rPr lang="en-US" sz="2400" dirty="0" smtClean="0"/>
              <a:t>“</a:t>
            </a:r>
            <a:r>
              <a:rPr lang="en-US" sz="2400" dirty="0"/>
              <a:t>P</a:t>
            </a:r>
            <a:r>
              <a:rPr lang="en-US" sz="2400" dirty="0" smtClean="0"/>
              <a:t>ushed from pillar to post”</a:t>
            </a:r>
          </a:p>
          <a:p>
            <a:pPr marL="457200" indent="-457200" eaLnBrk="1" hangingPunct="1">
              <a:buFont typeface="Arial" pitchFamily="34" charset="0"/>
              <a:buChar char="•"/>
              <a:defRPr/>
            </a:pPr>
            <a:r>
              <a:rPr lang="en-US" sz="2400" dirty="0" smtClean="0"/>
              <a:t>Duplication</a:t>
            </a:r>
          </a:p>
          <a:p>
            <a:pPr marL="457200" indent="-457200" eaLnBrk="1" hangingPunct="1">
              <a:buFont typeface="Arial" pitchFamily="34" charset="0"/>
              <a:buChar char="•"/>
              <a:defRPr/>
            </a:pPr>
            <a:r>
              <a:rPr lang="en-US" sz="2400" dirty="0" smtClean="0"/>
              <a:t>Missed opportunities to identify early indicators</a:t>
            </a:r>
          </a:p>
          <a:p>
            <a:pPr marL="457200" indent="-457200" eaLnBrk="1" hangingPunct="1">
              <a:buFont typeface="Arial" pitchFamily="34" charset="0"/>
              <a:buChar char="•"/>
              <a:defRPr/>
            </a:pPr>
            <a:endParaRPr lang="en-US" sz="2400" dirty="0"/>
          </a:p>
          <a:p>
            <a:pPr marL="0" indent="0" eaLnBrk="1" hangingPunct="1">
              <a:defRPr/>
            </a:pPr>
            <a:r>
              <a:rPr lang="en-US" sz="2400" dirty="0" smtClean="0"/>
              <a:t>The options:</a:t>
            </a:r>
          </a:p>
          <a:p>
            <a:pPr marL="457200" indent="-457200" eaLnBrk="1" hangingPunct="1">
              <a:buFont typeface="Arial" pitchFamily="34" charset="0"/>
              <a:buChar char="•"/>
              <a:defRPr/>
            </a:pPr>
            <a:r>
              <a:rPr lang="en-US" sz="2400" dirty="0" smtClean="0"/>
              <a:t>Identified pathways</a:t>
            </a:r>
          </a:p>
          <a:p>
            <a:pPr marL="457200" indent="-457200" eaLnBrk="1" hangingPunct="1">
              <a:buFont typeface="Arial" pitchFamily="34" charset="0"/>
              <a:buChar char="•"/>
              <a:defRPr/>
            </a:pPr>
            <a:r>
              <a:rPr lang="en-US" sz="2400" dirty="0" smtClean="0"/>
              <a:t>Co-location</a:t>
            </a:r>
          </a:p>
          <a:p>
            <a:pPr marL="457200" indent="-457200" eaLnBrk="1" hangingPunct="1">
              <a:buFont typeface="Arial" pitchFamily="34" charset="0"/>
              <a:buChar char="•"/>
              <a:defRPr/>
            </a:pPr>
            <a:r>
              <a:rPr lang="en-US" sz="2400" dirty="0" smtClean="0"/>
              <a:t>Co-ordination</a:t>
            </a:r>
          </a:p>
          <a:p>
            <a:pPr marL="457200" indent="-457200" eaLnBrk="1" hangingPunct="1">
              <a:buFont typeface="Arial" pitchFamily="34" charset="0"/>
              <a:buChar char="•"/>
              <a:defRPr/>
            </a:pPr>
            <a:r>
              <a:rPr lang="en-US" sz="2400" dirty="0" smtClean="0"/>
              <a:t>Joint assessments</a:t>
            </a:r>
          </a:p>
          <a:p>
            <a:pPr marL="457200" indent="-457200" eaLnBrk="1" hangingPunct="1">
              <a:buFont typeface="Arial" pitchFamily="34" charset="0"/>
              <a:buChar char="•"/>
              <a:defRPr/>
            </a:pPr>
            <a:endParaRPr lang="en-US" dirty="0" smtClean="0"/>
          </a:p>
        </p:txBody>
      </p:sp>
    </p:spTree>
    <p:extLst>
      <p:ext uri="{BB962C8B-B14F-4D97-AF65-F5344CB8AC3E}">
        <p14:creationId xmlns:p14="http://schemas.microsoft.com/office/powerpoint/2010/main" val="2282409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“Early intervention by housing advice services”</a:t>
            </a:r>
          </a:p>
        </p:txBody>
      </p:sp>
      <p:sp>
        <p:nvSpPr>
          <p:cNvPr id="9219" name="Rectangle 3"/>
          <p:cNvSpPr>
            <a:spLocks noGrp="1" noChangeArrowheads="1"/>
          </p:cNvSpPr>
          <p:nvPr>
            <p:ph type="body" idx="1"/>
          </p:nvPr>
        </p:nvSpPr>
        <p:spPr>
          <a:xfrm>
            <a:off x="685800" y="1981200"/>
            <a:ext cx="7848600" cy="3810000"/>
          </a:xfrm>
        </p:spPr>
        <p:txBody>
          <a:bodyPr/>
          <a:lstStyle/>
          <a:p>
            <a:pPr>
              <a:buFont typeface="Arial" pitchFamily="34" charset="0"/>
              <a:buChar char="•"/>
              <a:defRPr/>
            </a:pPr>
            <a:r>
              <a:rPr lang="en-GB" sz="2400" dirty="0" smtClean="0"/>
              <a:t>993 citizens support</a:t>
            </a:r>
          </a:p>
          <a:p>
            <a:pPr>
              <a:buFont typeface="Arial" pitchFamily="34" charset="0"/>
              <a:buChar char="•"/>
              <a:defRPr/>
            </a:pPr>
            <a:r>
              <a:rPr lang="en-GB" sz="2400" dirty="0" smtClean="0"/>
              <a:t>£64,487.40 claimed in benefits</a:t>
            </a:r>
          </a:p>
          <a:p>
            <a:pPr>
              <a:buFont typeface="Arial" pitchFamily="34" charset="0"/>
              <a:buChar char="•"/>
              <a:defRPr/>
            </a:pPr>
            <a:r>
              <a:rPr lang="en-GB" sz="2400" dirty="0" smtClean="0"/>
              <a:t>£97,712 in debt addressed</a:t>
            </a:r>
          </a:p>
          <a:p>
            <a:pPr>
              <a:buFont typeface="Arial" pitchFamily="34" charset="0"/>
              <a:buChar char="•"/>
              <a:defRPr/>
            </a:pPr>
            <a:r>
              <a:rPr lang="en-GB" sz="2400" dirty="0" smtClean="0"/>
              <a:t>217 citizens avoided homelessness</a:t>
            </a:r>
          </a:p>
          <a:p>
            <a:pPr>
              <a:buFont typeface="Arial" pitchFamily="34" charset="0"/>
              <a:buChar char="•"/>
              <a:defRPr/>
            </a:pPr>
            <a:r>
              <a:rPr lang="en-GB" sz="2400" dirty="0" smtClean="0"/>
              <a:t>Private tenants</a:t>
            </a:r>
            <a:endParaRPr lang="en-GB" sz="1200" dirty="0"/>
          </a:p>
          <a:p>
            <a:pPr marL="0" indent="0">
              <a:defRPr/>
            </a:pPr>
            <a:endParaRPr lang="en-GB" sz="1200" dirty="0">
              <a:solidFill>
                <a:schemeClr val="tx1"/>
              </a:solidFill>
            </a:endParaRPr>
          </a:p>
          <a:p>
            <a:pPr>
              <a:buFont typeface="Arial" pitchFamily="34" charset="0"/>
              <a:buChar char="•"/>
              <a:defRPr/>
            </a:pPr>
            <a:endParaRPr lang="en-GB" sz="1200" dirty="0" smtClean="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846513"/>
            <a:ext cx="3744913"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486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“We need to get to the root”</a:t>
            </a:r>
          </a:p>
        </p:txBody>
      </p:sp>
      <p:sp>
        <p:nvSpPr>
          <p:cNvPr id="12291" name="Rectangle 3"/>
          <p:cNvSpPr>
            <a:spLocks noGrp="1" noChangeArrowheads="1"/>
          </p:cNvSpPr>
          <p:nvPr>
            <p:ph type="body" idx="1"/>
          </p:nvPr>
        </p:nvSpPr>
        <p:spPr>
          <a:xfrm>
            <a:off x="685800" y="1981200"/>
            <a:ext cx="7848600" cy="3810000"/>
          </a:xfrm>
        </p:spPr>
        <p:txBody>
          <a:bodyPr/>
          <a:lstStyle/>
          <a:p>
            <a:pPr eaLnBrk="1" hangingPunct="1"/>
            <a:endParaRPr lang="en-US" smtClean="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60575"/>
            <a:ext cx="7920037"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8182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“Families struggle to manage on the little that they have”</a:t>
            </a:r>
          </a:p>
        </p:txBody>
      </p:sp>
      <p:sp>
        <p:nvSpPr>
          <p:cNvPr id="10243" name="Rectangle 3"/>
          <p:cNvSpPr>
            <a:spLocks noGrp="1" noChangeArrowheads="1"/>
          </p:cNvSpPr>
          <p:nvPr>
            <p:ph type="body" idx="1"/>
          </p:nvPr>
        </p:nvSpPr>
        <p:spPr>
          <a:xfrm>
            <a:off x="611188" y="1557338"/>
            <a:ext cx="7848600" cy="3441700"/>
          </a:xfrm>
        </p:spPr>
        <p:txBody>
          <a:bodyPr/>
          <a:lstStyle/>
          <a:p>
            <a:pPr eaLnBrk="1" hangingPunct="1">
              <a:defRPr/>
            </a:pPr>
            <a:endParaRPr lang="en-US" dirty="0" smtClean="0"/>
          </a:p>
          <a:p>
            <a:pPr eaLnBrk="1" hangingPunct="1">
              <a:defRPr/>
            </a:pPr>
            <a:r>
              <a:rPr lang="en-US" dirty="0" smtClean="0"/>
              <a:t>“Government welfare policy is the main reason people are at risk of homelessness”</a:t>
            </a:r>
          </a:p>
          <a:p>
            <a:pPr eaLnBrk="1" hangingPunct="1">
              <a:defRPr/>
            </a:pPr>
            <a:endParaRPr lang="en-US" dirty="0" smtClean="0"/>
          </a:p>
          <a:p>
            <a:pPr eaLnBrk="1" hangingPunct="1">
              <a:defRPr/>
            </a:pPr>
            <a:r>
              <a:rPr lang="en-US" dirty="0" smtClean="0"/>
              <a:t>“Universal credit is a big problem”</a:t>
            </a:r>
          </a:p>
          <a:p>
            <a:pPr eaLnBrk="1" hangingPunct="1">
              <a:defRPr/>
            </a:pPr>
            <a:endParaRPr lang="en-US" dirty="0"/>
          </a:p>
          <a:p>
            <a:pPr marL="0" indent="0" eaLnBrk="1" hangingPunct="1">
              <a:defRPr/>
            </a:pPr>
            <a:r>
              <a:rPr lang="en-US" dirty="0" smtClean="0"/>
              <a:t>Option:</a:t>
            </a:r>
          </a:p>
          <a:p>
            <a:pPr marL="457200" indent="-457200" eaLnBrk="1" hangingPunct="1">
              <a:buFont typeface="Arial" pitchFamily="34" charset="0"/>
              <a:buChar char="•"/>
              <a:defRPr/>
            </a:pPr>
            <a:r>
              <a:rPr lang="en-US" dirty="0" smtClean="0"/>
              <a:t>Co-ordinated and targeted approach to preparing people for Universal Credit – what does this look like?</a:t>
            </a:r>
          </a:p>
        </p:txBody>
      </p:sp>
    </p:spTree>
    <p:extLst>
      <p:ext uri="{BB962C8B-B14F-4D97-AF65-F5344CB8AC3E}">
        <p14:creationId xmlns:p14="http://schemas.microsoft.com/office/powerpoint/2010/main" val="3219149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“People in the private rented sector are vulnerable”</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17576"/>
            <a:ext cx="6532564" cy="446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268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“PRS gives no stability to people”</a:t>
            </a:r>
          </a:p>
        </p:txBody>
      </p:sp>
      <p:sp>
        <p:nvSpPr>
          <p:cNvPr id="12291" name="Rectangle 3"/>
          <p:cNvSpPr>
            <a:spLocks noGrp="1" noChangeArrowheads="1"/>
          </p:cNvSpPr>
          <p:nvPr>
            <p:ph type="body" idx="1"/>
          </p:nvPr>
        </p:nvSpPr>
        <p:spPr>
          <a:xfrm>
            <a:off x="684213" y="1989138"/>
            <a:ext cx="7848600" cy="3810000"/>
          </a:xfrm>
        </p:spPr>
        <p:txBody>
          <a:bodyPr/>
          <a:lstStyle/>
          <a:p>
            <a:pPr lvl="1" eaLnBrk="1" hangingPunct="1">
              <a:defRPr/>
            </a:pPr>
            <a:endParaRPr lang="en-US" dirty="0" smtClean="0"/>
          </a:p>
          <a:p>
            <a:pPr lvl="1" eaLnBrk="1" hangingPunct="1">
              <a:defRPr/>
            </a:pPr>
            <a:r>
              <a:rPr lang="en-US" sz="2400" dirty="0" smtClean="0"/>
              <a:t>Accessibility </a:t>
            </a:r>
          </a:p>
          <a:p>
            <a:pPr lvl="1" eaLnBrk="1" hangingPunct="1">
              <a:defRPr/>
            </a:pPr>
            <a:r>
              <a:rPr lang="en-US" sz="2400" dirty="0" smtClean="0"/>
              <a:t>Affordability</a:t>
            </a:r>
          </a:p>
          <a:p>
            <a:pPr lvl="1" eaLnBrk="1" hangingPunct="1">
              <a:defRPr/>
            </a:pPr>
            <a:r>
              <a:rPr lang="en-US" sz="2400" dirty="0" smtClean="0"/>
              <a:t>Quality</a:t>
            </a:r>
          </a:p>
          <a:p>
            <a:pPr lvl="1" eaLnBrk="1" hangingPunct="1">
              <a:defRPr/>
            </a:pPr>
            <a:r>
              <a:rPr lang="en-US" sz="2400" b="1" dirty="0" smtClean="0"/>
              <a:t>Stability</a:t>
            </a:r>
            <a:endParaRPr lang="en-US" sz="2400" b="1" dirty="0"/>
          </a:p>
          <a:p>
            <a:pPr lvl="1" eaLnBrk="1" hangingPunct="1">
              <a:defRPr/>
            </a:pPr>
            <a:endParaRPr lang="en-US" sz="2400" b="1" dirty="0" smtClean="0"/>
          </a:p>
          <a:p>
            <a:pPr marL="533400" lvl="1" indent="0" eaLnBrk="1" hangingPunct="1">
              <a:buFont typeface="Times" charset="0"/>
              <a:buNone/>
              <a:defRPr/>
            </a:pPr>
            <a:r>
              <a:rPr lang="en-US" sz="2400" dirty="0" smtClean="0"/>
              <a:t>Option:</a:t>
            </a:r>
          </a:p>
          <a:p>
            <a:pPr marL="533400" lvl="1" indent="0" eaLnBrk="1" hangingPunct="1">
              <a:buFont typeface="Times" charset="0"/>
              <a:buNone/>
              <a:defRPr/>
            </a:pPr>
            <a:r>
              <a:rPr lang="en-US" sz="2400" dirty="0" smtClean="0"/>
              <a:t>Replicating the support tenants in social housing can access for those in the PRS</a:t>
            </a:r>
            <a:r>
              <a:rPr lang="en-US" sz="2400" b="1" dirty="0" smtClean="0"/>
              <a:t>.</a:t>
            </a:r>
            <a:endParaRPr lang="en-US" sz="2400" b="1" dirty="0"/>
          </a:p>
        </p:txBody>
      </p:sp>
    </p:spTree>
    <p:extLst>
      <p:ext uri="{BB962C8B-B14F-4D97-AF65-F5344CB8AC3E}">
        <p14:creationId xmlns:p14="http://schemas.microsoft.com/office/powerpoint/2010/main" val="2169299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Options - prevention</a:t>
            </a:r>
          </a:p>
        </p:txBody>
      </p:sp>
      <p:sp>
        <p:nvSpPr>
          <p:cNvPr id="16387" name="Rectangle 3"/>
          <p:cNvSpPr>
            <a:spLocks noGrp="1" noChangeArrowheads="1"/>
          </p:cNvSpPr>
          <p:nvPr>
            <p:ph type="body" idx="1"/>
          </p:nvPr>
        </p:nvSpPr>
        <p:spPr>
          <a:xfrm>
            <a:off x="685800" y="1772816"/>
            <a:ext cx="7848600" cy="3810000"/>
          </a:xfrm>
        </p:spPr>
        <p:txBody>
          <a:bodyPr/>
          <a:lstStyle/>
          <a:p>
            <a:pPr lvl="1" eaLnBrk="1" hangingPunct="1"/>
            <a:r>
              <a:rPr lang="en-US" sz="2600" dirty="0" smtClean="0"/>
              <a:t>Protect spending on prevention</a:t>
            </a:r>
          </a:p>
          <a:p>
            <a:pPr lvl="1" eaLnBrk="1" hangingPunct="1"/>
            <a:r>
              <a:rPr lang="en-US" sz="2600" dirty="0" smtClean="0"/>
              <a:t>Improve the way services work together</a:t>
            </a:r>
          </a:p>
          <a:p>
            <a:pPr lvl="1" eaLnBrk="1" hangingPunct="1"/>
            <a:r>
              <a:rPr lang="en-US" sz="2600" dirty="0" smtClean="0"/>
              <a:t>Focus preventative activity around individual plans for prevention developed at Housing Aid (required for anyone at risk within 56 days under the new Homelessness Reduction Act) – tighten focus on tenancy sustainment</a:t>
            </a:r>
          </a:p>
          <a:p>
            <a:pPr lvl="1" eaLnBrk="1" hangingPunct="1"/>
            <a:r>
              <a:rPr lang="en-US" sz="2600" dirty="0" smtClean="0"/>
              <a:t>Focus on homeless families – particularly those:</a:t>
            </a:r>
          </a:p>
          <a:p>
            <a:pPr lvl="2" eaLnBrk="1" hangingPunct="1"/>
            <a:r>
              <a:rPr lang="en-US" dirty="0" smtClean="0"/>
              <a:t>In the private rented sector</a:t>
            </a:r>
          </a:p>
          <a:p>
            <a:pPr lvl="2" eaLnBrk="1" hangingPunct="1"/>
            <a:r>
              <a:rPr lang="en-US" dirty="0" smtClean="0"/>
              <a:t>Affected by Universal Credit</a:t>
            </a:r>
          </a:p>
          <a:p>
            <a:pPr lvl="1" eaLnBrk="1" hangingPunct="1"/>
            <a:endParaRPr lang="en-US" dirty="0" smtClean="0"/>
          </a:p>
        </p:txBody>
      </p:sp>
    </p:spTree>
    <p:extLst>
      <p:ext uri="{BB962C8B-B14F-4D97-AF65-F5344CB8AC3E}">
        <p14:creationId xmlns:p14="http://schemas.microsoft.com/office/powerpoint/2010/main" val="1786813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Social Inclusion (Homelessness) Strategic Commissioning Review </a:t>
            </a:r>
          </a:p>
        </p:txBody>
      </p:sp>
      <p:sp>
        <p:nvSpPr>
          <p:cNvPr id="4099" name="Rectangle 3"/>
          <p:cNvSpPr>
            <a:spLocks noGrp="1" noChangeArrowheads="1"/>
          </p:cNvSpPr>
          <p:nvPr>
            <p:ph type="body" idx="1"/>
          </p:nvPr>
        </p:nvSpPr>
        <p:spPr>
          <a:xfrm>
            <a:off x="685800" y="2060848"/>
            <a:ext cx="8153400" cy="4320896"/>
          </a:xfrm>
        </p:spPr>
        <p:txBody>
          <a:bodyPr/>
          <a:lstStyle/>
          <a:p>
            <a:pPr marL="533400" indent="-533400" eaLnBrk="1" hangingPunct="1">
              <a:buFontTx/>
              <a:buChar char="•"/>
            </a:pPr>
            <a:r>
              <a:rPr lang="en-GB" dirty="0" smtClean="0">
                <a:solidFill>
                  <a:srgbClr val="333333"/>
                </a:solidFill>
              </a:rPr>
              <a:t>Purpose – to develop recommendations for how services will be funded, planned and delivered in the future</a:t>
            </a:r>
          </a:p>
          <a:p>
            <a:pPr marL="533400" indent="-533400" eaLnBrk="1" hangingPunct="1">
              <a:buFontTx/>
              <a:buChar char="•"/>
            </a:pPr>
            <a:r>
              <a:rPr lang="en-GB" dirty="0" smtClean="0">
                <a:solidFill>
                  <a:srgbClr val="333333"/>
                </a:solidFill>
              </a:rPr>
              <a:t>Account for changes (need / demand, legislation, funding pressures, innovations) and ensure resources are being put to best use </a:t>
            </a:r>
          </a:p>
          <a:p>
            <a:pPr marL="533400" indent="-533400" eaLnBrk="1" hangingPunct="1">
              <a:buFontTx/>
              <a:buChar char="•"/>
            </a:pPr>
            <a:r>
              <a:rPr lang="en-GB" dirty="0" smtClean="0">
                <a:solidFill>
                  <a:srgbClr val="333333"/>
                </a:solidFill>
              </a:rPr>
              <a:t>Wider context – how the City works to respond to homelessness</a:t>
            </a:r>
          </a:p>
          <a:p>
            <a:pPr marL="533400" indent="-533400" eaLnBrk="1" hangingPunct="1">
              <a:buFontTx/>
              <a:buChar char="•"/>
            </a:pPr>
            <a:endParaRPr lang="en-GB" dirty="0" smtClean="0">
              <a:solidFill>
                <a:schemeClr val="bg2"/>
              </a:solidFill>
            </a:endParaRPr>
          </a:p>
        </p:txBody>
      </p:sp>
    </p:spTree>
    <p:extLst>
      <p:ext uri="{BB962C8B-B14F-4D97-AF65-F5344CB8AC3E}">
        <p14:creationId xmlns:p14="http://schemas.microsoft.com/office/powerpoint/2010/main" val="464764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Questions</a:t>
            </a:r>
          </a:p>
        </p:txBody>
      </p:sp>
      <p:sp>
        <p:nvSpPr>
          <p:cNvPr id="17411" name="Rectangle 3"/>
          <p:cNvSpPr>
            <a:spLocks noGrp="1" noChangeArrowheads="1"/>
          </p:cNvSpPr>
          <p:nvPr>
            <p:ph type="body" idx="1"/>
          </p:nvPr>
        </p:nvSpPr>
        <p:spPr>
          <a:xfrm>
            <a:off x="685800" y="1981200"/>
            <a:ext cx="7848600" cy="3810000"/>
          </a:xfrm>
        </p:spPr>
        <p:txBody>
          <a:bodyPr/>
          <a:lstStyle/>
          <a:p>
            <a:pPr lvl="1" eaLnBrk="1" hangingPunct="1"/>
            <a:r>
              <a:rPr lang="en-US" smtClean="0"/>
              <a:t>Which ideas should we carry forward, and which need a rethink?</a:t>
            </a:r>
          </a:p>
          <a:p>
            <a:pPr lvl="1" eaLnBrk="1" hangingPunct="1"/>
            <a:r>
              <a:rPr lang="en-US" smtClean="0"/>
              <a:t>What do we need to keep in mind in developing the ideas you support?</a:t>
            </a:r>
          </a:p>
          <a:p>
            <a:pPr lvl="1" eaLnBrk="1" hangingPunct="1"/>
            <a:r>
              <a:rPr lang="en-US" smtClean="0"/>
              <a:t>Have we focused on the right areas? What’s missing?</a:t>
            </a:r>
          </a:p>
          <a:p>
            <a:pPr lvl="1" eaLnBrk="1" hangingPunct="1"/>
            <a:r>
              <a:rPr lang="en-US" smtClean="0"/>
              <a:t>You have around </a:t>
            </a:r>
            <a:r>
              <a:rPr lang="en-US" b="1" smtClean="0"/>
              <a:t>25 minutes</a:t>
            </a:r>
          </a:p>
          <a:p>
            <a:pPr lvl="1" eaLnBrk="1" hangingPunct="1"/>
            <a:endParaRPr lang="en-US" b="1" smtClean="0"/>
          </a:p>
          <a:p>
            <a:pPr lvl="1" eaLnBrk="1" hangingPunct="1"/>
            <a:endParaRPr lang="en-US" smtClean="0"/>
          </a:p>
        </p:txBody>
      </p:sp>
    </p:spTree>
    <p:extLst>
      <p:ext uri="{BB962C8B-B14F-4D97-AF65-F5344CB8AC3E}">
        <p14:creationId xmlns:p14="http://schemas.microsoft.com/office/powerpoint/2010/main" val="2612744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81000" y="457200"/>
            <a:ext cx="7977188" cy="4627563"/>
          </a:xfrm>
        </p:spPr>
        <p:txBody>
          <a:bodyPr/>
          <a:lstStyle/>
          <a:p>
            <a:pPr eaLnBrk="1" hangingPunct="1">
              <a:defRPr/>
            </a:pP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2800" dirty="0">
                <a:solidFill>
                  <a:schemeClr val="bg2"/>
                </a:solidFill>
              </a:rPr>
              <a:t> </a:t>
            </a:r>
            <a:r>
              <a:rPr lang="en-GB" sz="4000" dirty="0" smtClean="0">
                <a:solidFill>
                  <a:schemeClr val="bg2"/>
                </a:solidFill>
              </a:rPr>
              <a:t/>
            </a:r>
            <a:br>
              <a:rPr lang="en-GB" sz="4000" dirty="0" smtClean="0">
                <a:solidFill>
                  <a:schemeClr val="bg2"/>
                </a:solidFill>
              </a:rPr>
            </a:br>
            <a:r>
              <a:rPr lang="en-GB" sz="3600" dirty="0" smtClean="0">
                <a:solidFill>
                  <a:srgbClr val="808080"/>
                </a:solidFill>
              </a:rPr>
              <a:t>Break – 15 mins</a:t>
            </a:r>
            <a:r>
              <a:rPr lang="en-GB" sz="3600" dirty="0" smtClean="0">
                <a:solidFill>
                  <a:schemeClr val="bg2"/>
                </a:solidFill>
              </a:rPr>
              <a:t/>
            </a:r>
            <a:br>
              <a:rPr lang="en-GB" sz="3600" dirty="0" smtClean="0">
                <a:solidFill>
                  <a:schemeClr val="bg2"/>
                </a:solidFill>
              </a:rPr>
            </a:br>
            <a:r>
              <a:rPr lang="en-GB" sz="3600" dirty="0" smtClean="0">
                <a:solidFill>
                  <a:schemeClr val="bg2"/>
                </a:solidFill>
              </a:rPr>
              <a:t> </a:t>
            </a:r>
            <a:r>
              <a:rPr lang="en-GB" sz="4000" dirty="0" smtClean="0">
                <a:solidFill>
                  <a:schemeClr val="bg2"/>
                </a:solidFill>
              </a:rPr>
              <a:t/>
            </a:r>
            <a:br>
              <a:rPr lang="en-GB" sz="4000" dirty="0" smtClean="0">
                <a:solidFill>
                  <a:schemeClr val="bg2"/>
                </a:solidFill>
              </a:rPr>
            </a:br>
            <a:r>
              <a:rPr lang="en-GB" sz="4000" dirty="0" smtClean="0">
                <a:solidFill>
                  <a:schemeClr val="accent3">
                    <a:lumMod val="85000"/>
                  </a:schemeClr>
                </a:solidFill>
              </a:rPr>
              <a:t/>
            </a:r>
            <a:br>
              <a:rPr lang="en-GB" sz="4000" dirty="0" smtClean="0">
                <a:solidFill>
                  <a:schemeClr val="accent3">
                    <a:lumMod val="85000"/>
                  </a:schemeClr>
                </a:solidFill>
              </a:rPr>
            </a:b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3600" dirty="0" smtClean="0">
                <a:solidFill>
                  <a:schemeClr val="bg2"/>
                </a:solidFill>
              </a:rPr>
              <a:t/>
            </a:r>
            <a:br>
              <a:rPr lang="en-GB" sz="3600" dirty="0" smtClean="0">
                <a:solidFill>
                  <a:schemeClr val="bg2"/>
                </a:solidFill>
              </a:rPr>
            </a:br>
            <a:endParaRPr lang="en-GB" sz="3600" dirty="0" smtClean="0">
              <a:solidFill>
                <a:schemeClr val="bg2"/>
              </a:solidFill>
            </a:endParaRPr>
          </a:p>
        </p:txBody>
      </p:sp>
      <p:sp>
        <p:nvSpPr>
          <p:cNvPr id="3" name="Subtitle 3"/>
          <p:cNvSpPr>
            <a:spLocks noGrp="1"/>
          </p:cNvSpPr>
          <p:nvPr/>
        </p:nvSpPr>
        <p:spPr bwMode="auto">
          <a:xfrm>
            <a:off x="323528" y="5682952"/>
            <a:ext cx="68580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defRPr sz="2800" b="1">
                <a:solidFill>
                  <a:srgbClr val="4C4C4C"/>
                </a:solidFill>
                <a:latin typeface="+mn-lt"/>
                <a:ea typeface="+mn-ea"/>
                <a:cs typeface="+mn-cs"/>
              </a:defRPr>
            </a:lvl1pPr>
            <a:lvl2pPr marL="762000" indent="-228600" algn="l" rtl="0" eaLnBrk="0" fontAlgn="base" hangingPunct="0">
              <a:spcBef>
                <a:spcPct val="20000"/>
              </a:spcBef>
              <a:spcAft>
                <a:spcPct val="0"/>
              </a:spcAft>
              <a:buFont typeface="Times"/>
              <a:buChar char="•"/>
              <a:defRPr sz="2800">
                <a:solidFill>
                  <a:srgbClr val="4C4C4C"/>
                </a:solidFill>
                <a:latin typeface="+mn-lt"/>
              </a:defRPr>
            </a:lvl2pPr>
            <a:lvl3pPr marL="1181100" indent="-228600" algn="l" rtl="0" eaLnBrk="0" fontAlgn="base" hangingPunct="0">
              <a:spcBef>
                <a:spcPct val="20000"/>
              </a:spcBef>
              <a:spcAft>
                <a:spcPct val="0"/>
              </a:spcAft>
              <a:buChar char="-"/>
              <a:defRPr sz="2200">
                <a:solidFill>
                  <a:srgbClr val="4C4C4C"/>
                </a:solidFill>
                <a:latin typeface="+mn-lt"/>
              </a:defRPr>
            </a:lvl3pPr>
            <a:lvl4pPr marL="1600200" indent="-228600" algn="l" rtl="0" eaLnBrk="0" fontAlgn="base" hangingPunct="0">
              <a:spcBef>
                <a:spcPct val="20000"/>
              </a:spcBef>
              <a:spcAft>
                <a:spcPct val="0"/>
              </a:spcAft>
              <a:defRPr sz="2000">
                <a:solidFill>
                  <a:srgbClr val="333333"/>
                </a:solidFill>
                <a:latin typeface="+mn-lt"/>
              </a:defRPr>
            </a:lvl4pPr>
            <a:lvl5pPr marL="2057400" indent="-228600" algn="l" rtl="0" eaLnBrk="0" fontAlgn="base" hangingPunct="0">
              <a:spcBef>
                <a:spcPct val="20000"/>
              </a:spcBef>
              <a:spcAft>
                <a:spcPct val="0"/>
              </a:spcAft>
              <a:defRPr sz="2000">
                <a:solidFill>
                  <a:srgbClr val="333333"/>
                </a:solidFill>
                <a:latin typeface="+mn-lt"/>
              </a:defRPr>
            </a:lvl5pPr>
            <a:lvl6pPr marL="2514600" indent="-228600" algn="l" rtl="0" fontAlgn="base">
              <a:spcBef>
                <a:spcPct val="20000"/>
              </a:spcBef>
              <a:spcAft>
                <a:spcPct val="0"/>
              </a:spcAft>
              <a:defRPr sz="2000">
                <a:solidFill>
                  <a:srgbClr val="333333"/>
                </a:solidFill>
                <a:latin typeface="+mn-lt"/>
              </a:defRPr>
            </a:lvl6pPr>
            <a:lvl7pPr marL="2971800" indent="-228600" algn="l" rtl="0" fontAlgn="base">
              <a:spcBef>
                <a:spcPct val="20000"/>
              </a:spcBef>
              <a:spcAft>
                <a:spcPct val="0"/>
              </a:spcAft>
              <a:defRPr sz="2000">
                <a:solidFill>
                  <a:srgbClr val="333333"/>
                </a:solidFill>
                <a:latin typeface="+mn-lt"/>
              </a:defRPr>
            </a:lvl7pPr>
            <a:lvl8pPr marL="3429000" indent="-228600" algn="l" rtl="0" fontAlgn="base">
              <a:spcBef>
                <a:spcPct val="20000"/>
              </a:spcBef>
              <a:spcAft>
                <a:spcPct val="0"/>
              </a:spcAft>
              <a:defRPr sz="2000">
                <a:solidFill>
                  <a:srgbClr val="333333"/>
                </a:solidFill>
                <a:latin typeface="+mn-lt"/>
              </a:defRPr>
            </a:lvl8pPr>
            <a:lvl9pPr marL="3886200" indent="-228600" algn="l" rtl="0" fontAlgn="base">
              <a:spcBef>
                <a:spcPct val="20000"/>
              </a:spcBef>
              <a:spcAft>
                <a:spcPct val="0"/>
              </a:spcAft>
              <a:defRPr sz="2000">
                <a:solidFill>
                  <a:srgbClr val="333333"/>
                </a:solidFill>
                <a:latin typeface="+mn-lt"/>
              </a:defRPr>
            </a:lvl9pPr>
          </a:lstStyle>
          <a:p>
            <a:endParaRPr lang="en-GB" dirty="0" smtClean="0">
              <a:solidFill>
                <a:srgbClr val="FFFFFF">
                  <a:lumMod val="75000"/>
                </a:srgbClr>
              </a:solidFill>
            </a:endParaRPr>
          </a:p>
        </p:txBody>
      </p:sp>
    </p:spTree>
    <p:extLst>
      <p:ext uri="{BB962C8B-B14F-4D97-AF65-F5344CB8AC3E}">
        <p14:creationId xmlns:p14="http://schemas.microsoft.com/office/powerpoint/2010/main" val="42878881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81000" y="457200"/>
            <a:ext cx="7977188" cy="4627563"/>
          </a:xfrm>
        </p:spPr>
        <p:txBody>
          <a:bodyPr/>
          <a:lstStyle/>
          <a:p>
            <a:pPr eaLnBrk="1" hangingPunct="1">
              <a:defRPr/>
            </a:pP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2800" dirty="0">
                <a:solidFill>
                  <a:schemeClr val="bg2"/>
                </a:solidFill>
              </a:rPr>
              <a:t> </a:t>
            </a:r>
            <a:r>
              <a:rPr lang="en-GB" sz="4000" dirty="0" smtClean="0">
                <a:solidFill>
                  <a:schemeClr val="bg2"/>
                </a:solidFill>
              </a:rPr>
              <a:t/>
            </a:r>
            <a:br>
              <a:rPr lang="en-GB" sz="4000" dirty="0" smtClean="0">
                <a:solidFill>
                  <a:schemeClr val="bg2"/>
                </a:solidFill>
              </a:rPr>
            </a:br>
            <a:r>
              <a:rPr lang="en-GB" sz="3600" dirty="0" smtClean="0">
                <a:solidFill>
                  <a:srgbClr val="333333"/>
                </a:solidFill>
              </a:rPr>
              <a:t>Workshop 2: Responding to Homelessness</a:t>
            </a:r>
            <a:r>
              <a:rPr lang="en-GB" sz="3600" dirty="0" smtClean="0">
                <a:solidFill>
                  <a:schemeClr val="bg2"/>
                </a:solidFill>
              </a:rPr>
              <a:t/>
            </a:r>
            <a:br>
              <a:rPr lang="en-GB" sz="3600" dirty="0" smtClean="0">
                <a:solidFill>
                  <a:schemeClr val="bg2"/>
                </a:solidFill>
              </a:rPr>
            </a:br>
            <a:r>
              <a:rPr lang="en-GB" sz="3600" dirty="0" smtClean="0">
                <a:solidFill>
                  <a:schemeClr val="bg2"/>
                </a:solidFill>
              </a:rPr>
              <a:t> </a:t>
            </a:r>
            <a:r>
              <a:rPr lang="en-GB" sz="4000" dirty="0" smtClean="0">
                <a:solidFill>
                  <a:schemeClr val="bg2"/>
                </a:solidFill>
              </a:rPr>
              <a:t/>
            </a:r>
            <a:br>
              <a:rPr lang="en-GB" sz="4000" dirty="0" smtClean="0">
                <a:solidFill>
                  <a:schemeClr val="bg2"/>
                </a:solidFill>
              </a:rPr>
            </a:br>
            <a:r>
              <a:rPr lang="en-GB" sz="4000" dirty="0" smtClean="0">
                <a:solidFill>
                  <a:schemeClr val="accent3">
                    <a:lumMod val="85000"/>
                  </a:schemeClr>
                </a:solidFill>
              </a:rPr>
              <a:t/>
            </a:r>
            <a:br>
              <a:rPr lang="en-GB" sz="4000" dirty="0" smtClean="0">
                <a:solidFill>
                  <a:schemeClr val="accent3">
                    <a:lumMod val="85000"/>
                  </a:schemeClr>
                </a:solidFill>
              </a:rPr>
            </a:b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3600" dirty="0" smtClean="0">
                <a:solidFill>
                  <a:schemeClr val="bg2"/>
                </a:solidFill>
              </a:rPr>
              <a:t/>
            </a:r>
            <a:br>
              <a:rPr lang="en-GB" sz="3600" dirty="0" smtClean="0">
                <a:solidFill>
                  <a:schemeClr val="bg2"/>
                </a:solidFill>
              </a:rPr>
            </a:br>
            <a:endParaRPr lang="en-GB" sz="3600" dirty="0" smtClean="0">
              <a:solidFill>
                <a:schemeClr val="bg2"/>
              </a:solidFill>
            </a:endParaRPr>
          </a:p>
        </p:txBody>
      </p:sp>
      <p:sp>
        <p:nvSpPr>
          <p:cNvPr id="3" name="Subtitle 3"/>
          <p:cNvSpPr>
            <a:spLocks noGrp="1"/>
          </p:cNvSpPr>
          <p:nvPr/>
        </p:nvSpPr>
        <p:spPr bwMode="auto">
          <a:xfrm>
            <a:off x="323528" y="5682952"/>
            <a:ext cx="68580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defRPr sz="2800" b="1">
                <a:solidFill>
                  <a:srgbClr val="4C4C4C"/>
                </a:solidFill>
                <a:latin typeface="+mn-lt"/>
                <a:ea typeface="+mn-ea"/>
                <a:cs typeface="+mn-cs"/>
              </a:defRPr>
            </a:lvl1pPr>
            <a:lvl2pPr marL="762000" indent="-228600" algn="l" rtl="0" eaLnBrk="0" fontAlgn="base" hangingPunct="0">
              <a:spcBef>
                <a:spcPct val="20000"/>
              </a:spcBef>
              <a:spcAft>
                <a:spcPct val="0"/>
              </a:spcAft>
              <a:buFont typeface="Times"/>
              <a:buChar char="•"/>
              <a:defRPr sz="2800">
                <a:solidFill>
                  <a:srgbClr val="4C4C4C"/>
                </a:solidFill>
                <a:latin typeface="+mn-lt"/>
              </a:defRPr>
            </a:lvl2pPr>
            <a:lvl3pPr marL="1181100" indent="-228600" algn="l" rtl="0" eaLnBrk="0" fontAlgn="base" hangingPunct="0">
              <a:spcBef>
                <a:spcPct val="20000"/>
              </a:spcBef>
              <a:spcAft>
                <a:spcPct val="0"/>
              </a:spcAft>
              <a:buChar char="-"/>
              <a:defRPr sz="2200">
                <a:solidFill>
                  <a:srgbClr val="4C4C4C"/>
                </a:solidFill>
                <a:latin typeface="+mn-lt"/>
              </a:defRPr>
            </a:lvl3pPr>
            <a:lvl4pPr marL="1600200" indent="-228600" algn="l" rtl="0" eaLnBrk="0" fontAlgn="base" hangingPunct="0">
              <a:spcBef>
                <a:spcPct val="20000"/>
              </a:spcBef>
              <a:spcAft>
                <a:spcPct val="0"/>
              </a:spcAft>
              <a:defRPr sz="2000">
                <a:solidFill>
                  <a:srgbClr val="333333"/>
                </a:solidFill>
                <a:latin typeface="+mn-lt"/>
              </a:defRPr>
            </a:lvl4pPr>
            <a:lvl5pPr marL="2057400" indent="-228600" algn="l" rtl="0" eaLnBrk="0" fontAlgn="base" hangingPunct="0">
              <a:spcBef>
                <a:spcPct val="20000"/>
              </a:spcBef>
              <a:spcAft>
                <a:spcPct val="0"/>
              </a:spcAft>
              <a:defRPr sz="2000">
                <a:solidFill>
                  <a:srgbClr val="333333"/>
                </a:solidFill>
                <a:latin typeface="+mn-lt"/>
              </a:defRPr>
            </a:lvl5pPr>
            <a:lvl6pPr marL="2514600" indent="-228600" algn="l" rtl="0" fontAlgn="base">
              <a:spcBef>
                <a:spcPct val="20000"/>
              </a:spcBef>
              <a:spcAft>
                <a:spcPct val="0"/>
              </a:spcAft>
              <a:defRPr sz="2000">
                <a:solidFill>
                  <a:srgbClr val="333333"/>
                </a:solidFill>
                <a:latin typeface="+mn-lt"/>
              </a:defRPr>
            </a:lvl6pPr>
            <a:lvl7pPr marL="2971800" indent="-228600" algn="l" rtl="0" fontAlgn="base">
              <a:spcBef>
                <a:spcPct val="20000"/>
              </a:spcBef>
              <a:spcAft>
                <a:spcPct val="0"/>
              </a:spcAft>
              <a:defRPr sz="2000">
                <a:solidFill>
                  <a:srgbClr val="333333"/>
                </a:solidFill>
                <a:latin typeface="+mn-lt"/>
              </a:defRPr>
            </a:lvl7pPr>
            <a:lvl8pPr marL="3429000" indent="-228600" algn="l" rtl="0" fontAlgn="base">
              <a:spcBef>
                <a:spcPct val="20000"/>
              </a:spcBef>
              <a:spcAft>
                <a:spcPct val="0"/>
              </a:spcAft>
              <a:defRPr sz="2000">
                <a:solidFill>
                  <a:srgbClr val="333333"/>
                </a:solidFill>
                <a:latin typeface="+mn-lt"/>
              </a:defRPr>
            </a:lvl8pPr>
            <a:lvl9pPr marL="3886200" indent="-228600" algn="l" rtl="0" fontAlgn="base">
              <a:spcBef>
                <a:spcPct val="20000"/>
              </a:spcBef>
              <a:spcAft>
                <a:spcPct val="0"/>
              </a:spcAft>
              <a:defRPr sz="2000">
                <a:solidFill>
                  <a:srgbClr val="333333"/>
                </a:solidFill>
                <a:latin typeface="+mn-lt"/>
              </a:defRPr>
            </a:lvl9pPr>
          </a:lstStyle>
          <a:p>
            <a:endParaRPr lang="en-GB" dirty="0" smtClean="0">
              <a:solidFill>
                <a:srgbClr val="FFFFFF">
                  <a:lumMod val="75000"/>
                </a:srgbClr>
              </a:solidFill>
            </a:endParaRPr>
          </a:p>
        </p:txBody>
      </p:sp>
    </p:spTree>
    <p:extLst>
      <p:ext uri="{BB962C8B-B14F-4D97-AF65-F5344CB8AC3E}">
        <p14:creationId xmlns:p14="http://schemas.microsoft.com/office/powerpoint/2010/main" val="4380308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What’s covered?</a:t>
            </a:r>
          </a:p>
        </p:txBody>
      </p:sp>
      <p:sp>
        <p:nvSpPr>
          <p:cNvPr id="4099" name="Rectangle 3"/>
          <p:cNvSpPr>
            <a:spLocks noGrp="1" noChangeArrowheads="1"/>
          </p:cNvSpPr>
          <p:nvPr>
            <p:ph type="body" idx="1"/>
          </p:nvPr>
        </p:nvSpPr>
        <p:spPr>
          <a:xfrm>
            <a:off x="685800" y="1772816"/>
            <a:ext cx="8153400" cy="4320896"/>
          </a:xfrm>
        </p:spPr>
        <p:txBody>
          <a:bodyPr/>
          <a:lstStyle/>
          <a:p>
            <a:pPr marL="533400" indent="-533400" eaLnBrk="1" hangingPunct="1">
              <a:buFontTx/>
              <a:buChar char="•"/>
            </a:pPr>
            <a:r>
              <a:rPr lang="en-GB" dirty="0" smtClean="0">
                <a:solidFill>
                  <a:srgbClr val="333333"/>
                </a:solidFill>
              </a:rPr>
              <a:t>Assistance for people who have no accommodation available – no opportunity for prevention</a:t>
            </a:r>
          </a:p>
          <a:p>
            <a:pPr marL="533400" indent="-533400" eaLnBrk="1" hangingPunct="1">
              <a:buFontTx/>
              <a:buChar char="•"/>
            </a:pPr>
            <a:r>
              <a:rPr lang="en-GB" dirty="0" smtClean="0">
                <a:solidFill>
                  <a:srgbClr val="333333"/>
                </a:solidFill>
              </a:rPr>
              <a:t>Includes assistance for singles and families</a:t>
            </a:r>
          </a:p>
          <a:p>
            <a:pPr marL="533400" indent="-533400" eaLnBrk="1" hangingPunct="1">
              <a:buFontTx/>
              <a:buChar char="•"/>
            </a:pPr>
            <a:r>
              <a:rPr lang="en-GB" dirty="0" smtClean="0">
                <a:solidFill>
                  <a:srgbClr val="333333"/>
                </a:solidFill>
              </a:rPr>
              <a:t>Access to accommodation with or without support</a:t>
            </a:r>
          </a:p>
          <a:p>
            <a:pPr marL="533400" indent="-533400" eaLnBrk="1" hangingPunct="1">
              <a:buFontTx/>
              <a:buChar char="•"/>
            </a:pPr>
            <a:r>
              <a:rPr lang="en-GB" dirty="0" smtClean="0">
                <a:solidFill>
                  <a:srgbClr val="333333"/>
                </a:solidFill>
              </a:rPr>
              <a:t>Assistance for rough sleepers</a:t>
            </a:r>
          </a:p>
        </p:txBody>
      </p:sp>
    </p:spTree>
    <p:extLst>
      <p:ext uri="{BB962C8B-B14F-4D97-AF65-F5344CB8AC3E}">
        <p14:creationId xmlns:p14="http://schemas.microsoft.com/office/powerpoint/2010/main" val="2159756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Rough sleeping</a:t>
            </a:r>
          </a:p>
        </p:txBody>
      </p:sp>
      <p:sp>
        <p:nvSpPr>
          <p:cNvPr id="4099" name="Rectangle 3"/>
          <p:cNvSpPr>
            <a:spLocks noGrp="1" noChangeArrowheads="1"/>
          </p:cNvSpPr>
          <p:nvPr>
            <p:ph type="body" idx="1"/>
          </p:nvPr>
        </p:nvSpPr>
        <p:spPr>
          <a:xfrm>
            <a:off x="685800" y="1700808"/>
            <a:ext cx="8153400" cy="4320896"/>
          </a:xfrm>
        </p:spPr>
        <p:txBody>
          <a:bodyPr/>
          <a:lstStyle/>
          <a:p>
            <a:pPr eaLnBrk="1" hangingPunct="1">
              <a:buFont typeface="Arial" pitchFamily="34" charset="0"/>
              <a:buChar char="•"/>
            </a:pPr>
            <a:endParaRPr lang="en-GB" sz="2400" dirty="0" smtClean="0">
              <a:solidFill>
                <a:srgbClr val="333333"/>
              </a:solidFill>
            </a:endParaRPr>
          </a:p>
          <a:p>
            <a:pPr marL="533400" indent="-533400" eaLnBrk="1" hangingPunct="1">
              <a:buFontTx/>
              <a:buChar char="•"/>
            </a:pPr>
            <a:endParaRPr lang="en-GB" dirty="0" smtClean="0">
              <a:solidFill>
                <a:schemeClr val="bg2"/>
              </a:solidFill>
            </a:endParaRPr>
          </a:p>
        </p:txBody>
      </p:sp>
      <p:sp>
        <p:nvSpPr>
          <p:cNvPr id="5" name="Rectangle 4"/>
          <p:cNvSpPr/>
          <p:nvPr/>
        </p:nvSpPr>
        <p:spPr>
          <a:xfrm>
            <a:off x="1747292" y="2132856"/>
            <a:ext cx="2592287" cy="158417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prstClr val="white"/>
                </a:solidFill>
                <a:effectLst/>
                <a:uLnTx/>
                <a:uFillTx/>
                <a:latin typeface="Calibri"/>
              </a:rPr>
              <a:t>Rough</a:t>
            </a:r>
            <a:r>
              <a:rPr kumimoji="0" lang="en-GB" b="1" i="0" u="none" strike="noStrike" kern="0" cap="none" spc="0" normalizeH="0" noProof="0" dirty="0" smtClean="0">
                <a:ln>
                  <a:noFill/>
                </a:ln>
                <a:solidFill>
                  <a:prstClr val="white"/>
                </a:solidFill>
                <a:effectLst/>
                <a:uLnTx/>
                <a:uFillTx/>
                <a:latin typeface="Calibri"/>
              </a:rPr>
              <a:t> Sleepers Enablement Service (SOT</a:t>
            </a:r>
            <a:r>
              <a:rPr kumimoji="0" lang="en-GB" b="0" i="0" u="none" strike="noStrike" kern="0" cap="none" spc="0" normalizeH="0" noProof="0" dirty="0" smtClean="0">
                <a:ln>
                  <a:noFill/>
                </a:ln>
                <a:solidFill>
                  <a:prstClr val="white"/>
                </a:solidFill>
                <a:effectLst/>
                <a:uLnTx/>
                <a:uFillTx/>
                <a:latin typeface="Calibri"/>
              </a:rPr>
              <a:t>)</a:t>
            </a:r>
          </a:p>
          <a:p>
            <a:pPr marL="0" marR="0" lvl="0" indent="0" algn="ctr" defTabSz="914400" eaLnBrk="1" fontAlgn="auto" latinLnBrk="0" hangingPunct="1">
              <a:lnSpc>
                <a:spcPct val="100000"/>
              </a:lnSpc>
              <a:spcBef>
                <a:spcPts val="0"/>
              </a:spcBef>
              <a:spcAft>
                <a:spcPts val="0"/>
              </a:spcAft>
              <a:buClrTx/>
              <a:buSzTx/>
              <a:buFontTx/>
              <a:buNone/>
              <a:tabLst/>
              <a:defRPr/>
            </a:pPr>
            <a:r>
              <a:rPr lang="en-GB" kern="0" baseline="0" dirty="0" smtClean="0">
                <a:solidFill>
                  <a:prstClr val="white"/>
                </a:solidFill>
                <a:latin typeface="Calibri"/>
              </a:rPr>
              <a:t>£215k pa</a:t>
            </a:r>
            <a:endParaRPr kumimoji="0" lang="en-GB" b="0" i="0" u="none" strike="noStrike" kern="0" cap="none" spc="0" normalizeH="0" baseline="0" noProof="0" dirty="0" smtClean="0">
              <a:ln>
                <a:noFill/>
              </a:ln>
              <a:solidFill>
                <a:prstClr val="white"/>
              </a:solidFill>
              <a:effectLst/>
              <a:uLnTx/>
              <a:uFillTx/>
              <a:latin typeface="Calibri"/>
            </a:endParaRPr>
          </a:p>
        </p:txBody>
      </p:sp>
      <p:sp>
        <p:nvSpPr>
          <p:cNvPr id="7" name="Rectangle 6"/>
          <p:cNvSpPr/>
          <p:nvPr/>
        </p:nvSpPr>
        <p:spPr>
          <a:xfrm>
            <a:off x="4716016" y="2132856"/>
            <a:ext cx="2592287" cy="158417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prstClr val="white"/>
                </a:solidFill>
                <a:effectLst/>
                <a:uLnTx/>
                <a:uFillTx/>
                <a:latin typeface="Calibri"/>
              </a:rPr>
              <a:t>No Second Night Out (NSNO)</a:t>
            </a:r>
            <a:endParaRPr kumimoji="0" lang="en-GB" b="0" i="0" u="none" strike="noStrike" kern="0" cap="none" spc="0" normalizeH="0" noProof="0" dirty="0" smtClean="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kern="0" baseline="0" dirty="0" smtClean="0">
                <a:solidFill>
                  <a:prstClr val="white"/>
                </a:solidFill>
                <a:latin typeface="Calibri"/>
              </a:rPr>
              <a:t>£50k pa</a:t>
            </a:r>
            <a:endParaRPr kumimoji="0" lang="en-GB" b="0" i="0" u="none" strike="noStrike" kern="0" cap="none" spc="0" normalizeH="0" baseline="0" noProof="0" dirty="0" smtClean="0">
              <a:ln>
                <a:noFill/>
              </a:ln>
              <a:solidFill>
                <a:prstClr val="white"/>
              </a:solidFill>
              <a:effectLst/>
              <a:uLnTx/>
              <a:uFillTx/>
              <a:latin typeface="Calibri"/>
            </a:endParaRPr>
          </a:p>
        </p:txBody>
      </p:sp>
      <p:sp>
        <p:nvSpPr>
          <p:cNvPr id="8" name="Rectangle 7"/>
          <p:cNvSpPr/>
          <p:nvPr/>
        </p:nvSpPr>
        <p:spPr>
          <a:xfrm>
            <a:off x="4716016" y="4077072"/>
            <a:ext cx="2592287" cy="158417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prstClr val="white"/>
                </a:solidFill>
                <a:effectLst/>
                <a:uLnTx/>
                <a:uFillTx/>
                <a:latin typeface="Calibri"/>
              </a:rPr>
              <a:t>Winter</a:t>
            </a:r>
            <a:r>
              <a:rPr kumimoji="0" lang="en-GB" b="1" i="0" u="none" strike="noStrike" kern="0" cap="none" spc="0" normalizeH="0" noProof="0" dirty="0" smtClean="0">
                <a:ln>
                  <a:noFill/>
                </a:ln>
                <a:solidFill>
                  <a:prstClr val="white"/>
                </a:solidFill>
                <a:effectLst/>
                <a:uLnTx/>
                <a:uFillTx/>
                <a:latin typeface="Calibri"/>
              </a:rPr>
              <a:t> Measures </a:t>
            </a:r>
            <a:endParaRPr kumimoji="0" lang="en-GB" b="0" i="0" u="none" strike="noStrike" kern="0" cap="none" spc="0" normalizeH="0" noProof="0" dirty="0" smtClean="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kern="0" baseline="0" dirty="0" smtClean="0">
                <a:solidFill>
                  <a:prstClr val="white"/>
                </a:solidFill>
                <a:latin typeface="Calibri"/>
              </a:rPr>
              <a:t>£100k</a:t>
            </a:r>
            <a:r>
              <a:rPr lang="en-GB" kern="0" dirty="0" smtClean="0">
                <a:solidFill>
                  <a:prstClr val="white"/>
                </a:solidFill>
                <a:latin typeface="Calibri"/>
              </a:rPr>
              <a:t> in 16/17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smtClean="0">
                <a:ln>
                  <a:noFill/>
                </a:ln>
                <a:solidFill>
                  <a:prstClr val="white"/>
                </a:solidFill>
                <a:effectLst/>
                <a:uLnTx/>
                <a:uFillTx/>
                <a:latin typeface="Calibri"/>
              </a:rPr>
              <a:t>Funding</a:t>
            </a:r>
            <a:r>
              <a:rPr kumimoji="0" lang="en-GB" b="0" i="0" u="none" strike="noStrike" kern="0" cap="none" spc="0" normalizeH="0" noProof="0" dirty="0" smtClean="0">
                <a:ln>
                  <a:noFill/>
                </a:ln>
                <a:solidFill>
                  <a:prstClr val="white"/>
                </a:solidFill>
                <a:effectLst/>
                <a:uLnTx/>
                <a:uFillTx/>
                <a:latin typeface="Calibri"/>
              </a:rPr>
              <a:t> in 17/18 TBC</a:t>
            </a:r>
            <a:endParaRPr kumimoji="0" lang="en-GB" b="0" i="0" u="none" strike="noStrike" kern="0" cap="none" spc="0" normalizeH="0" baseline="0" noProof="0" dirty="0" smtClean="0">
              <a:ln>
                <a:noFill/>
              </a:ln>
              <a:solidFill>
                <a:prstClr val="white"/>
              </a:solidFill>
              <a:effectLst/>
              <a:uLnTx/>
              <a:uFillTx/>
              <a:latin typeface="Calibri"/>
            </a:endParaRPr>
          </a:p>
        </p:txBody>
      </p:sp>
      <p:sp>
        <p:nvSpPr>
          <p:cNvPr id="9" name="Rectangle 8"/>
          <p:cNvSpPr/>
          <p:nvPr/>
        </p:nvSpPr>
        <p:spPr>
          <a:xfrm>
            <a:off x="1763689" y="4077072"/>
            <a:ext cx="2592287" cy="1584176"/>
          </a:xfrm>
          <a:prstGeom prst="rect">
            <a:avLst/>
          </a:prstGeom>
          <a:solidFill>
            <a:srgbClr val="4F81BD">
              <a:alpha val="43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prstClr val="white"/>
                </a:solidFill>
                <a:effectLst/>
                <a:uLnTx/>
                <a:uFillTx/>
                <a:latin typeface="Calibri"/>
              </a:rPr>
              <a:t>Winter Shelter</a:t>
            </a:r>
            <a:endParaRPr lang="en-GB" kern="0" dirty="0">
              <a:solidFill>
                <a:prstClr val="white"/>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noProof="0" dirty="0" smtClean="0">
                <a:ln>
                  <a:noFill/>
                </a:ln>
                <a:solidFill>
                  <a:prstClr val="white"/>
                </a:solidFill>
                <a:effectLst/>
                <a:uLnTx/>
                <a:uFillTx/>
                <a:latin typeface="Calibri"/>
              </a:rPr>
              <a:t>(not funded)</a:t>
            </a:r>
          </a:p>
        </p:txBody>
      </p:sp>
    </p:spTree>
    <p:extLst>
      <p:ext uri="{BB962C8B-B14F-4D97-AF65-F5344CB8AC3E}">
        <p14:creationId xmlns:p14="http://schemas.microsoft.com/office/powerpoint/2010/main" val="7888820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Rough sleeping – findings</a:t>
            </a:r>
          </a:p>
        </p:txBody>
      </p:sp>
      <p:sp>
        <p:nvSpPr>
          <p:cNvPr id="4099" name="Rectangle 3"/>
          <p:cNvSpPr>
            <a:spLocks noGrp="1" noChangeArrowheads="1"/>
          </p:cNvSpPr>
          <p:nvPr>
            <p:ph type="body" idx="1"/>
          </p:nvPr>
        </p:nvSpPr>
        <p:spPr>
          <a:xfrm>
            <a:off x="685800" y="1700808"/>
            <a:ext cx="8153400" cy="4320896"/>
          </a:xfrm>
        </p:spPr>
        <p:txBody>
          <a:bodyPr/>
          <a:lstStyle/>
          <a:p>
            <a:pPr marL="533400" indent="-533400" eaLnBrk="1" hangingPunct="1">
              <a:buFontTx/>
              <a:buChar char="•"/>
            </a:pPr>
            <a:r>
              <a:rPr lang="en-GB" sz="2400" dirty="0" smtClean="0">
                <a:solidFill>
                  <a:srgbClr val="333333"/>
                </a:solidFill>
              </a:rPr>
              <a:t>Increase in number of people found sleeping rough from fewer than 5 to 35 from 2010-16 </a:t>
            </a:r>
          </a:p>
          <a:p>
            <a:pPr marL="0" indent="0" eaLnBrk="1" hangingPunct="1"/>
            <a:r>
              <a:rPr lang="en-GB" sz="2400" b="1" dirty="0" smtClean="0">
                <a:solidFill>
                  <a:srgbClr val="333333"/>
                </a:solidFill>
              </a:rPr>
              <a:t>Local connection </a:t>
            </a:r>
            <a:endParaRPr lang="en-GB" sz="2400" b="1" dirty="0" smtClean="0">
              <a:solidFill>
                <a:srgbClr val="FF0000"/>
              </a:solidFill>
            </a:endParaRPr>
          </a:p>
          <a:p>
            <a:pPr marL="533400" indent="-533400" eaLnBrk="1" hangingPunct="1">
              <a:buFontTx/>
              <a:buChar char="•"/>
            </a:pPr>
            <a:r>
              <a:rPr lang="en-GB" sz="2400" dirty="0" smtClean="0">
                <a:solidFill>
                  <a:srgbClr val="333333"/>
                </a:solidFill>
              </a:rPr>
              <a:t>Less than 40% from Nottingham City</a:t>
            </a:r>
          </a:p>
          <a:p>
            <a:pPr marL="533400" indent="-533400" eaLnBrk="1" hangingPunct="1">
              <a:buFontTx/>
              <a:buChar char="•"/>
            </a:pPr>
            <a:r>
              <a:rPr lang="en-GB" sz="2400" dirty="0" smtClean="0">
                <a:solidFill>
                  <a:srgbClr val="333333"/>
                </a:solidFill>
              </a:rPr>
              <a:t>Major issues in supporting people without recourse to public funds (refugees and migrants) – approx 15%</a:t>
            </a:r>
          </a:p>
          <a:p>
            <a:pPr marL="533400" indent="-533400" eaLnBrk="1" hangingPunct="1">
              <a:buFontTx/>
              <a:buChar char="•"/>
            </a:pPr>
            <a:r>
              <a:rPr lang="en-GB" sz="2400" dirty="0" smtClean="0">
                <a:solidFill>
                  <a:srgbClr val="333333"/>
                </a:solidFill>
              </a:rPr>
              <a:t>Similarly challenges in supporting people without local connection – approx 25% from Nottinghamshire</a:t>
            </a:r>
          </a:p>
          <a:p>
            <a:pPr marL="533400" indent="-533400" eaLnBrk="1" hangingPunct="1">
              <a:buFontTx/>
              <a:buChar char="•"/>
            </a:pPr>
            <a:r>
              <a:rPr lang="en-GB" sz="2400" dirty="0" smtClean="0">
                <a:solidFill>
                  <a:srgbClr val="333333"/>
                </a:solidFill>
              </a:rPr>
              <a:t>Reconnections happening (50 in 16/17) but on voluntary basis only</a:t>
            </a:r>
          </a:p>
          <a:p>
            <a:pPr marL="533400" indent="-533400" eaLnBrk="1" hangingPunct="1">
              <a:buFontTx/>
              <a:buChar char="•"/>
            </a:pPr>
            <a:endParaRPr lang="en-GB" dirty="0" smtClean="0">
              <a:solidFill>
                <a:schemeClr val="bg2"/>
              </a:solidFill>
            </a:endParaRPr>
          </a:p>
        </p:txBody>
      </p:sp>
    </p:spTree>
    <p:extLst>
      <p:ext uri="{BB962C8B-B14F-4D97-AF65-F5344CB8AC3E}">
        <p14:creationId xmlns:p14="http://schemas.microsoft.com/office/powerpoint/2010/main" val="1444732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Rough sleeping – findings (cont’d)</a:t>
            </a:r>
          </a:p>
        </p:txBody>
      </p:sp>
      <p:sp>
        <p:nvSpPr>
          <p:cNvPr id="4099" name="Rectangle 3"/>
          <p:cNvSpPr>
            <a:spLocks noGrp="1" noChangeArrowheads="1"/>
          </p:cNvSpPr>
          <p:nvPr>
            <p:ph type="body" idx="1"/>
          </p:nvPr>
        </p:nvSpPr>
        <p:spPr>
          <a:xfrm>
            <a:off x="685800" y="1700808"/>
            <a:ext cx="8153400" cy="4320896"/>
          </a:xfrm>
        </p:spPr>
        <p:txBody>
          <a:bodyPr/>
          <a:lstStyle/>
          <a:p>
            <a:pPr marL="533400" indent="-533400" eaLnBrk="1" hangingPunct="1">
              <a:buFontTx/>
              <a:buChar char="•"/>
            </a:pPr>
            <a:r>
              <a:rPr lang="en-GB" sz="2400" dirty="0" smtClean="0">
                <a:solidFill>
                  <a:srgbClr val="333333"/>
                </a:solidFill>
              </a:rPr>
              <a:t>Those with local connection have complex needs – exclusion, substance misuse – </a:t>
            </a:r>
            <a:r>
              <a:rPr lang="en-GB" sz="2400" b="1" dirty="0" smtClean="0">
                <a:solidFill>
                  <a:srgbClr val="333333"/>
                </a:solidFill>
              </a:rPr>
              <a:t>not just about housing</a:t>
            </a:r>
          </a:p>
          <a:p>
            <a:pPr marL="533400" indent="-533400" eaLnBrk="1" hangingPunct="1">
              <a:buFontTx/>
              <a:buChar char="•"/>
            </a:pPr>
            <a:r>
              <a:rPr lang="en-GB" sz="2400" dirty="0" smtClean="0">
                <a:solidFill>
                  <a:srgbClr val="333333"/>
                </a:solidFill>
              </a:rPr>
              <a:t>Overlap with begging relatively small (15%) but may be a cause </a:t>
            </a:r>
          </a:p>
          <a:p>
            <a:pPr marL="533400" indent="-533400" eaLnBrk="1" hangingPunct="1">
              <a:buFontTx/>
              <a:buChar char="•"/>
            </a:pPr>
            <a:r>
              <a:rPr lang="en-GB" sz="2400" dirty="0" smtClean="0">
                <a:solidFill>
                  <a:srgbClr val="333333"/>
                </a:solidFill>
              </a:rPr>
              <a:t>Support for outreach activity in the City in feedback – </a:t>
            </a:r>
            <a:r>
              <a:rPr lang="en-GB" sz="2400" i="1" dirty="0" smtClean="0">
                <a:solidFill>
                  <a:srgbClr val="333333"/>
                </a:solidFill>
              </a:rPr>
              <a:t>”one of the best”</a:t>
            </a:r>
          </a:p>
          <a:p>
            <a:pPr marL="533400" indent="-533400" eaLnBrk="1" hangingPunct="1">
              <a:buFontTx/>
              <a:buChar char="•"/>
            </a:pPr>
            <a:r>
              <a:rPr lang="en-GB" sz="2400" dirty="0" smtClean="0">
                <a:solidFill>
                  <a:srgbClr val="333333"/>
                </a:solidFill>
              </a:rPr>
              <a:t>Challenges in access to supported accommodation</a:t>
            </a:r>
          </a:p>
          <a:p>
            <a:pPr marL="533400" indent="-533400" eaLnBrk="1" hangingPunct="1">
              <a:buFontTx/>
              <a:buChar char="•"/>
            </a:pPr>
            <a:r>
              <a:rPr lang="en-GB" sz="2400" dirty="0" smtClean="0">
                <a:solidFill>
                  <a:srgbClr val="333333"/>
                </a:solidFill>
              </a:rPr>
              <a:t>Support for winter shelter / measures – 193 individuals accommodated, 116 positive outcomes (6,000 spaces used) – </a:t>
            </a:r>
            <a:r>
              <a:rPr lang="en-GB" sz="2400" i="1" dirty="0" smtClean="0">
                <a:solidFill>
                  <a:srgbClr val="333333"/>
                </a:solidFill>
              </a:rPr>
              <a:t>“winter shelter is invaluable”</a:t>
            </a:r>
          </a:p>
          <a:p>
            <a:pPr marL="533400" indent="-533400" eaLnBrk="1" hangingPunct="1">
              <a:buFontTx/>
              <a:buChar char="•"/>
            </a:pPr>
            <a:endParaRPr lang="en-GB" dirty="0" smtClean="0">
              <a:solidFill>
                <a:srgbClr val="333333"/>
              </a:solidFill>
            </a:endParaRPr>
          </a:p>
          <a:p>
            <a:pPr marL="533400" indent="-533400" eaLnBrk="1" hangingPunct="1">
              <a:buFontTx/>
              <a:buChar char="•"/>
            </a:pPr>
            <a:endParaRPr lang="en-GB" dirty="0" smtClean="0">
              <a:solidFill>
                <a:schemeClr val="bg2"/>
              </a:solidFill>
            </a:endParaRPr>
          </a:p>
        </p:txBody>
      </p:sp>
    </p:spTree>
    <p:extLst>
      <p:ext uri="{BB962C8B-B14F-4D97-AF65-F5344CB8AC3E}">
        <p14:creationId xmlns:p14="http://schemas.microsoft.com/office/powerpoint/2010/main" val="7183689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Rough sleeping – </a:t>
            </a:r>
            <a:r>
              <a:rPr lang="en-GB" sz="3200" u="wavyHeavy" dirty="0" smtClean="0">
                <a:solidFill>
                  <a:srgbClr val="333333"/>
                </a:solidFill>
              </a:rPr>
              <a:t>options / proposals </a:t>
            </a:r>
          </a:p>
        </p:txBody>
      </p:sp>
      <p:sp>
        <p:nvSpPr>
          <p:cNvPr id="4099" name="Rectangle 3"/>
          <p:cNvSpPr>
            <a:spLocks noGrp="1" noChangeArrowheads="1"/>
          </p:cNvSpPr>
          <p:nvPr>
            <p:ph type="body" idx="1"/>
          </p:nvPr>
        </p:nvSpPr>
        <p:spPr>
          <a:xfrm>
            <a:off x="683568" y="1700808"/>
            <a:ext cx="8153400" cy="4320896"/>
          </a:xfrm>
        </p:spPr>
        <p:txBody>
          <a:bodyPr/>
          <a:lstStyle/>
          <a:p>
            <a:pPr marL="533400" indent="-533400" eaLnBrk="1" hangingPunct="1">
              <a:buFont typeface="+mj-lt"/>
              <a:buAutoNum type="arabicPeriod"/>
            </a:pPr>
            <a:r>
              <a:rPr lang="en-GB" dirty="0" smtClean="0">
                <a:solidFill>
                  <a:srgbClr val="333333"/>
                </a:solidFill>
              </a:rPr>
              <a:t>Tender for further delivery of outreach support for rough sleepers – maintain services</a:t>
            </a:r>
          </a:p>
          <a:p>
            <a:pPr marL="533400" indent="-533400" eaLnBrk="1" hangingPunct="1">
              <a:buFont typeface="+mj-lt"/>
              <a:buAutoNum type="arabicPeriod"/>
            </a:pPr>
            <a:r>
              <a:rPr lang="en-GB" dirty="0" smtClean="0">
                <a:solidFill>
                  <a:srgbClr val="333333"/>
                </a:solidFill>
              </a:rPr>
              <a:t>Commission / contract for winter measures on a longer term basis – but maintain diversity</a:t>
            </a:r>
          </a:p>
          <a:p>
            <a:pPr marL="533400" indent="-533400" eaLnBrk="1" hangingPunct="1">
              <a:buFont typeface="+mj-lt"/>
              <a:buAutoNum type="arabicPeriod"/>
            </a:pPr>
            <a:r>
              <a:rPr lang="en-GB" dirty="0" smtClean="0">
                <a:solidFill>
                  <a:srgbClr val="333333"/>
                </a:solidFill>
              </a:rPr>
              <a:t>Create opportunity for person centred housing and support solutions through commissioning of supported accommodation</a:t>
            </a:r>
          </a:p>
          <a:p>
            <a:pPr marL="533400" indent="-533400" eaLnBrk="1" hangingPunct="1">
              <a:buFont typeface="+mj-lt"/>
              <a:buAutoNum type="arabicPeriod"/>
            </a:pPr>
            <a:r>
              <a:rPr lang="en-GB" dirty="0" smtClean="0">
                <a:solidFill>
                  <a:srgbClr val="333333"/>
                </a:solidFill>
              </a:rPr>
              <a:t>Seek to develop wider partnership strategy for rough sleeping to include enforcement and substance misuse treatment</a:t>
            </a:r>
          </a:p>
          <a:p>
            <a:pPr marL="533400" indent="-533400" eaLnBrk="1" hangingPunct="1">
              <a:buFontTx/>
              <a:buChar char="•"/>
            </a:pPr>
            <a:endParaRPr lang="en-GB" dirty="0" smtClean="0">
              <a:solidFill>
                <a:srgbClr val="333333"/>
              </a:solidFill>
            </a:endParaRPr>
          </a:p>
        </p:txBody>
      </p:sp>
    </p:spTree>
    <p:extLst>
      <p:ext uri="{BB962C8B-B14F-4D97-AF65-F5344CB8AC3E}">
        <p14:creationId xmlns:p14="http://schemas.microsoft.com/office/powerpoint/2010/main" val="15513164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Accommodation and support</a:t>
            </a:r>
          </a:p>
        </p:txBody>
      </p:sp>
      <p:sp>
        <p:nvSpPr>
          <p:cNvPr id="4099" name="Rectangle 3"/>
          <p:cNvSpPr>
            <a:spLocks noGrp="1" noChangeArrowheads="1"/>
          </p:cNvSpPr>
          <p:nvPr>
            <p:ph type="body" idx="1"/>
          </p:nvPr>
        </p:nvSpPr>
        <p:spPr>
          <a:xfrm>
            <a:off x="685800" y="1412776"/>
            <a:ext cx="8153400" cy="4320896"/>
          </a:xfrm>
        </p:spPr>
        <p:txBody>
          <a:bodyPr/>
          <a:lstStyle/>
          <a:p>
            <a:pPr marL="0" indent="0" eaLnBrk="1" hangingPunct="1"/>
            <a:r>
              <a:rPr lang="en-GB" sz="2600" b="1" dirty="0" smtClean="0">
                <a:solidFill>
                  <a:srgbClr val="333333"/>
                </a:solidFill>
              </a:rPr>
              <a:t>Singles</a:t>
            </a:r>
          </a:p>
          <a:p>
            <a:pPr marL="533400" indent="-533400" eaLnBrk="1" hangingPunct="1">
              <a:buFontTx/>
              <a:buChar char="•"/>
            </a:pPr>
            <a:r>
              <a:rPr lang="en-GB" sz="2600" dirty="0" smtClean="0">
                <a:solidFill>
                  <a:srgbClr val="333333"/>
                </a:solidFill>
              </a:rPr>
              <a:t>Total of 10 supported accommodation services (for homelessness) commissioned in the City </a:t>
            </a:r>
            <a:r>
              <a:rPr lang="en-GB" sz="2600" b="1" dirty="0" smtClean="0">
                <a:solidFill>
                  <a:srgbClr val="333333"/>
                </a:solidFill>
              </a:rPr>
              <a:t>with</a:t>
            </a:r>
            <a:r>
              <a:rPr lang="en-GB" sz="2600" dirty="0" smtClean="0">
                <a:solidFill>
                  <a:srgbClr val="333333"/>
                </a:solidFill>
              </a:rPr>
              <a:t> </a:t>
            </a:r>
            <a:r>
              <a:rPr lang="en-GB" sz="2600" b="1" dirty="0" smtClean="0">
                <a:solidFill>
                  <a:srgbClr val="333333"/>
                </a:solidFill>
              </a:rPr>
              <a:t>HRS funding </a:t>
            </a:r>
            <a:r>
              <a:rPr lang="en-GB" sz="2600" dirty="0" smtClean="0">
                <a:solidFill>
                  <a:srgbClr val="333333"/>
                </a:solidFill>
              </a:rPr>
              <a:t>providing 334 beds per night</a:t>
            </a:r>
          </a:p>
          <a:p>
            <a:pPr marL="952500" lvl="1" indent="-533400" eaLnBrk="1" hangingPunct="1">
              <a:buFontTx/>
              <a:buChar char="•"/>
            </a:pPr>
            <a:r>
              <a:rPr lang="en-GB" sz="2400" dirty="0" smtClean="0">
                <a:solidFill>
                  <a:srgbClr val="333333"/>
                </a:solidFill>
              </a:rPr>
              <a:t>Direct access – 129 beds</a:t>
            </a:r>
          </a:p>
          <a:p>
            <a:pPr marL="952500" lvl="1" indent="-533400" eaLnBrk="1" hangingPunct="1">
              <a:buFontTx/>
              <a:buChar char="•"/>
            </a:pPr>
            <a:r>
              <a:rPr lang="en-GB" sz="2400" dirty="0" smtClean="0">
                <a:solidFill>
                  <a:srgbClr val="333333"/>
                </a:solidFill>
              </a:rPr>
              <a:t>Specialist ‘2</a:t>
            </a:r>
            <a:r>
              <a:rPr lang="en-GB" sz="2400" baseline="30000" dirty="0" smtClean="0">
                <a:solidFill>
                  <a:srgbClr val="333333"/>
                </a:solidFill>
              </a:rPr>
              <a:t>nd</a:t>
            </a:r>
            <a:r>
              <a:rPr lang="en-GB" sz="2400" dirty="0" smtClean="0">
                <a:solidFill>
                  <a:srgbClr val="333333"/>
                </a:solidFill>
              </a:rPr>
              <a:t> stage’ – 205 beds</a:t>
            </a:r>
          </a:p>
          <a:p>
            <a:pPr marL="0" indent="0" eaLnBrk="1" hangingPunct="1"/>
            <a:endParaRPr lang="en-GB" dirty="0" smtClean="0">
              <a:solidFill>
                <a:srgbClr val="333333"/>
              </a:solidFill>
            </a:endParaRPr>
          </a:p>
          <a:p>
            <a:pPr marL="0" indent="0" eaLnBrk="1" hangingPunct="1"/>
            <a:endParaRPr lang="en-GB" dirty="0" smtClean="0">
              <a:solidFill>
                <a:srgbClr val="333333"/>
              </a:solidFill>
            </a:endParaRPr>
          </a:p>
        </p:txBody>
      </p:sp>
    </p:spTree>
    <p:extLst>
      <p:ext uri="{BB962C8B-B14F-4D97-AF65-F5344CB8AC3E}">
        <p14:creationId xmlns:p14="http://schemas.microsoft.com/office/powerpoint/2010/main" val="29816293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Overview of services - Direct access</a:t>
            </a:r>
            <a:endParaRPr lang="en-GB" dirty="0"/>
          </a:p>
        </p:txBody>
      </p:sp>
      <p:sp>
        <p:nvSpPr>
          <p:cNvPr id="3" name="Content Placeholder 2"/>
          <p:cNvSpPr>
            <a:spLocks noGrp="1"/>
          </p:cNvSpPr>
          <p:nvPr>
            <p:ph idx="1"/>
          </p:nvPr>
        </p:nvSpPr>
        <p:spPr>
          <a:xfrm>
            <a:off x="457200" y="1600200"/>
            <a:ext cx="8229600" cy="4853136"/>
          </a:xfrm>
        </p:spPr>
        <p:txBody>
          <a:bodyPr>
            <a:normAutofit lnSpcReduction="10000"/>
          </a:bodyPr>
          <a:lstStyle/>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lgn="ctr">
              <a:buNone/>
            </a:pPr>
            <a:endParaRPr lang="en-GB" sz="2000" b="1" dirty="0" smtClean="0"/>
          </a:p>
          <a:p>
            <a:pPr marL="0" indent="0" algn="ctr">
              <a:buNone/>
            </a:pPr>
            <a:endParaRPr lang="en-GB" sz="2000" b="1" dirty="0" smtClean="0"/>
          </a:p>
          <a:p>
            <a:pPr marL="0" indent="0" algn="ctr">
              <a:buNone/>
            </a:pPr>
            <a:r>
              <a:rPr lang="en-GB" sz="2000" b="1" dirty="0" smtClean="0"/>
              <a:t>Total bed spaces: 129</a:t>
            </a:r>
          </a:p>
          <a:p>
            <a:pPr marL="0" indent="0" algn="ctr">
              <a:buNone/>
            </a:pPr>
            <a:r>
              <a:rPr lang="en-GB" sz="2000" b="1" dirty="0" smtClean="0"/>
              <a:t>HRS spending on Direct Access: £1.2m</a:t>
            </a:r>
          </a:p>
        </p:txBody>
      </p:sp>
      <p:sp>
        <p:nvSpPr>
          <p:cNvPr id="4" name="Rectangle 3"/>
          <p:cNvSpPr/>
          <p:nvPr/>
        </p:nvSpPr>
        <p:spPr>
          <a:xfrm>
            <a:off x="2267744" y="4242744"/>
            <a:ext cx="1800200" cy="864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1" fontAlgn="auto" hangingPunct="1">
              <a:spcBef>
                <a:spcPts val="0"/>
              </a:spcBef>
              <a:spcAft>
                <a:spcPts val="0"/>
              </a:spcAft>
            </a:pPr>
            <a:r>
              <a:rPr lang="en-GB" sz="1800" b="1" dirty="0" smtClean="0">
                <a:solidFill>
                  <a:prstClr val="white"/>
                </a:solidFill>
              </a:rPr>
              <a:t>New Albion</a:t>
            </a:r>
          </a:p>
          <a:p>
            <a:pPr algn="ctr" eaLnBrk="1" fontAlgn="auto" hangingPunct="1">
              <a:spcBef>
                <a:spcPts val="0"/>
              </a:spcBef>
              <a:spcAft>
                <a:spcPts val="0"/>
              </a:spcAft>
            </a:pPr>
            <a:r>
              <a:rPr lang="en-GB" sz="1800" dirty="0" smtClean="0">
                <a:solidFill>
                  <a:prstClr val="white"/>
                </a:solidFill>
              </a:rPr>
              <a:t>24 beds</a:t>
            </a:r>
          </a:p>
          <a:p>
            <a:pPr algn="ctr" eaLnBrk="1" fontAlgn="auto" hangingPunct="1">
              <a:spcBef>
                <a:spcPts val="0"/>
              </a:spcBef>
              <a:spcAft>
                <a:spcPts val="0"/>
              </a:spcAft>
            </a:pPr>
            <a:r>
              <a:rPr lang="en-GB" sz="1800" dirty="0" smtClean="0">
                <a:solidFill>
                  <a:prstClr val="white"/>
                </a:solidFill>
              </a:rPr>
              <a:t>Single Adults</a:t>
            </a:r>
            <a:endParaRPr lang="en-GB" sz="1800" dirty="0">
              <a:solidFill>
                <a:prstClr val="white"/>
              </a:solidFill>
            </a:endParaRPr>
          </a:p>
        </p:txBody>
      </p:sp>
      <p:sp>
        <p:nvSpPr>
          <p:cNvPr id="7" name="Rectangle 6"/>
          <p:cNvSpPr/>
          <p:nvPr/>
        </p:nvSpPr>
        <p:spPr>
          <a:xfrm>
            <a:off x="761064" y="2780928"/>
            <a:ext cx="18002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600" dirty="0" smtClean="0">
              <a:solidFill>
                <a:prstClr val="white"/>
              </a:solidFill>
            </a:endParaRPr>
          </a:p>
          <a:p>
            <a:pPr algn="ctr" eaLnBrk="1" fontAlgn="auto" hangingPunct="1">
              <a:spcBef>
                <a:spcPts val="0"/>
              </a:spcBef>
              <a:spcAft>
                <a:spcPts val="0"/>
              </a:spcAft>
            </a:pPr>
            <a:r>
              <a:rPr lang="en-GB" sz="1800" b="1" dirty="0" smtClean="0">
                <a:solidFill>
                  <a:prstClr val="white"/>
                </a:solidFill>
              </a:rPr>
              <a:t>London Road </a:t>
            </a:r>
          </a:p>
          <a:p>
            <a:pPr algn="ctr" eaLnBrk="1" fontAlgn="auto" hangingPunct="1">
              <a:spcBef>
                <a:spcPts val="0"/>
              </a:spcBef>
              <a:spcAft>
                <a:spcPts val="0"/>
              </a:spcAft>
            </a:pPr>
            <a:r>
              <a:rPr lang="en-GB" sz="1800" dirty="0">
                <a:solidFill>
                  <a:prstClr val="white"/>
                </a:solidFill>
              </a:rPr>
              <a:t>5</a:t>
            </a:r>
            <a:r>
              <a:rPr lang="en-GB" sz="1800" dirty="0" smtClean="0">
                <a:solidFill>
                  <a:prstClr val="white"/>
                </a:solidFill>
              </a:rPr>
              <a:t>5 beds</a:t>
            </a:r>
          </a:p>
          <a:p>
            <a:pPr algn="ctr" eaLnBrk="1" fontAlgn="auto" hangingPunct="1">
              <a:spcBef>
                <a:spcPts val="0"/>
              </a:spcBef>
              <a:spcAft>
                <a:spcPts val="0"/>
              </a:spcAft>
            </a:pPr>
            <a:r>
              <a:rPr lang="en-GB" sz="1800" dirty="0" smtClean="0">
                <a:solidFill>
                  <a:prstClr val="white"/>
                </a:solidFill>
              </a:rPr>
              <a:t> Single Adults </a:t>
            </a:r>
          </a:p>
          <a:p>
            <a:pPr algn="ctr" eaLnBrk="1" fontAlgn="auto" hangingPunct="1">
              <a:spcBef>
                <a:spcPts val="0"/>
              </a:spcBef>
              <a:spcAft>
                <a:spcPts val="0"/>
              </a:spcAft>
            </a:pPr>
            <a:endParaRPr lang="en-GB" sz="1800" dirty="0">
              <a:solidFill>
                <a:prstClr val="white"/>
              </a:solidFill>
            </a:endParaRPr>
          </a:p>
        </p:txBody>
      </p:sp>
      <p:sp>
        <p:nvSpPr>
          <p:cNvPr id="8" name="Rectangle 7"/>
          <p:cNvSpPr/>
          <p:nvPr/>
        </p:nvSpPr>
        <p:spPr>
          <a:xfrm>
            <a:off x="3783141" y="2797340"/>
            <a:ext cx="172819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b="1" dirty="0" smtClean="0">
                <a:solidFill>
                  <a:prstClr val="white"/>
                </a:solidFill>
              </a:rPr>
              <a:t>GH House</a:t>
            </a:r>
          </a:p>
          <a:p>
            <a:pPr algn="ctr" eaLnBrk="1" fontAlgn="auto" hangingPunct="1">
              <a:spcBef>
                <a:spcPts val="0"/>
              </a:spcBef>
              <a:spcAft>
                <a:spcPts val="0"/>
              </a:spcAft>
            </a:pPr>
            <a:r>
              <a:rPr lang="en-GB" sz="1800" dirty="0" smtClean="0">
                <a:solidFill>
                  <a:prstClr val="white"/>
                </a:solidFill>
              </a:rPr>
              <a:t>15 beds</a:t>
            </a:r>
          </a:p>
          <a:p>
            <a:pPr algn="ctr" eaLnBrk="1" fontAlgn="auto" hangingPunct="1">
              <a:spcBef>
                <a:spcPts val="0"/>
              </a:spcBef>
              <a:spcAft>
                <a:spcPts val="0"/>
              </a:spcAft>
            </a:pPr>
            <a:r>
              <a:rPr lang="en-GB" sz="1800" dirty="0" smtClean="0">
                <a:solidFill>
                  <a:prstClr val="white"/>
                </a:solidFill>
              </a:rPr>
              <a:t>Single Adults</a:t>
            </a:r>
            <a:endParaRPr lang="en-GB" sz="1800" dirty="0">
              <a:solidFill>
                <a:prstClr val="white"/>
              </a:solidFill>
            </a:endParaRPr>
          </a:p>
        </p:txBody>
      </p:sp>
      <p:sp>
        <p:nvSpPr>
          <p:cNvPr id="10" name="Rectangle 9"/>
          <p:cNvSpPr/>
          <p:nvPr/>
        </p:nvSpPr>
        <p:spPr>
          <a:xfrm>
            <a:off x="6396816" y="2797340"/>
            <a:ext cx="172819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b="1" dirty="0" smtClean="0">
                <a:solidFill>
                  <a:prstClr val="white"/>
                </a:solidFill>
              </a:rPr>
              <a:t>Pelham Avenue</a:t>
            </a:r>
          </a:p>
          <a:p>
            <a:pPr algn="ctr" eaLnBrk="1" fontAlgn="auto" hangingPunct="1">
              <a:spcBef>
                <a:spcPts val="0"/>
              </a:spcBef>
              <a:spcAft>
                <a:spcPts val="0"/>
              </a:spcAft>
            </a:pPr>
            <a:r>
              <a:rPr lang="en-GB" sz="1800" dirty="0" smtClean="0">
                <a:solidFill>
                  <a:prstClr val="white"/>
                </a:solidFill>
              </a:rPr>
              <a:t>10 beds</a:t>
            </a:r>
          </a:p>
          <a:p>
            <a:pPr algn="ctr" eaLnBrk="1" fontAlgn="auto" hangingPunct="1">
              <a:spcBef>
                <a:spcPts val="0"/>
              </a:spcBef>
              <a:spcAft>
                <a:spcPts val="0"/>
              </a:spcAft>
            </a:pPr>
            <a:r>
              <a:rPr lang="en-GB" sz="1800" dirty="0" smtClean="0">
                <a:solidFill>
                  <a:prstClr val="white"/>
                </a:solidFill>
              </a:rPr>
              <a:t>Single Adults</a:t>
            </a:r>
            <a:endParaRPr lang="en-GB" sz="1800" dirty="0">
              <a:solidFill>
                <a:prstClr val="white"/>
              </a:solidFill>
            </a:endParaRPr>
          </a:p>
        </p:txBody>
      </p:sp>
      <p:sp>
        <p:nvSpPr>
          <p:cNvPr id="11" name="Rectangle 10"/>
          <p:cNvSpPr/>
          <p:nvPr/>
        </p:nvSpPr>
        <p:spPr>
          <a:xfrm>
            <a:off x="2284760" y="1700808"/>
            <a:ext cx="4536504" cy="5040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1" fontAlgn="auto" hangingPunct="1">
              <a:spcBef>
                <a:spcPts val="0"/>
              </a:spcBef>
              <a:spcAft>
                <a:spcPts val="0"/>
              </a:spcAft>
            </a:pPr>
            <a:r>
              <a:rPr lang="en-GB" sz="1800" b="1" dirty="0" smtClean="0">
                <a:solidFill>
                  <a:prstClr val="white"/>
                </a:solidFill>
              </a:rPr>
              <a:t>Homelessness Prevention Gateway</a:t>
            </a:r>
            <a:endParaRPr lang="en-GB" sz="1800" b="1" dirty="0">
              <a:solidFill>
                <a:prstClr val="white"/>
              </a:solidFill>
            </a:endParaRPr>
          </a:p>
        </p:txBody>
      </p:sp>
      <p:sp>
        <p:nvSpPr>
          <p:cNvPr id="13" name="Rectangle 12"/>
          <p:cNvSpPr/>
          <p:nvPr/>
        </p:nvSpPr>
        <p:spPr>
          <a:xfrm>
            <a:off x="5076056" y="4242744"/>
            <a:ext cx="1800200" cy="881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600" dirty="0" smtClean="0">
              <a:solidFill>
                <a:prstClr val="white"/>
              </a:solidFill>
            </a:endParaRPr>
          </a:p>
          <a:p>
            <a:pPr algn="ctr" eaLnBrk="1" fontAlgn="auto" hangingPunct="1">
              <a:spcBef>
                <a:spcPts val="0"/>
              </a:spcBef>
              <a:spcAft>
                <a:spcPts val="0"/>
              </a:spcAft>
            </a:pPr>
            <a:r>
              <a:rPr lang="en-GB" sz="1600" b="1" dirty="0" smtClean="0">
                <a:solidFill>
                  <a:prstClr val="white"/>
                </a:solidFill>
              </a:rPr>
              <a:t>40 Forest Road W</a:t>
            </a:r>
          </a:p>
          <a:p>
            <a:pPr algn="ctr" eaLnBrk="1" fontAlgn="auto" hangingPunct="1">
              <a:spcBef>
                <a:spcPts val="0"/>
              </a:spcBef>
              <a:spcAft>
                <a:spcPts val="0"/>
              </a:spcAft>
            </a:pPr>
            <a:r>
              <a:rPr lang="en-GB" sz="1600" dirty="0" smtClean="0">
                <a:solidFill>
                  <a:prstClr val="white"/>
                </a:solidFill>
              </a:rPr>
              <a:t>15 beds</a:t>
            </a:r>
          </a:p>
          <a:p>
            <a:pPr algn="ctr" eaLnBrk="1" fontAlgn="auto" hangingPunct="1">
              <a:spcBef>
                <a:spcPts val="0"/>
              </a:spcBef>
              <a:spcAft>
                <a:spcPts val="0"/>
              </a:spcAft>
            </a:pPr>
            <a:r>
              <a:rPr lang="en-GB" sz="1600" dirty="0" smtClean="0">
                <a:solidFill>
                  <a:prstClr val="white"/>
                </a:solidFill>
              </a:rPr>
              <a:t>Single Adults</a:t>
            </a:r>
          </a:p>
          <a:p>
            <a:pPr algn="ctr" eaLnBrk="1" fontAlgn="auto" hangingPunct="1">
              <a:spcBef>
                <a:spcPts val="0"/>
              </a:spcBef>
              <a:spcAft>
                <a:spcPts val="0"/>
              </a:spcAft>
            </a:pPr>
            <a:endParaRPr lang="en-GB" sz="1800" dirty="0">
              <a:solidFill>
                <a:prstClr val="white"/>
              </a:solidFill>
            </a:endParaRPr>
          </a:p>
        </p:txBody>
      </p:sp>
    </p:spTree>
    <p:extLst>
      <p:ext uri="{BB962C8B-B14F-4D97-AF65-F5344CB8AC3E}">
        <p14:creationId xmlns:p14="http://schemas.microsoft.com/office/powerpoint/2010/main" val="1618610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83568" y="1268760"/>
            <a:ext cx="8153400" cy="4464496"/>
          </a:xfrm>
        </p:spPr>
        <p:txBody>
          <a:bodyPr/>
          <a:lstStyle/>
          <a:p>
            <a:pPr marL="0" indent="0" eaLnBrk="1" hangingPunct="1"/>
            <a:r>
              <a:rPr lang="en-GB" dirty="0" smtClean="0">
                <a:solidFill>
                  <a:srgbClr val="333333"/>
                </a:solidFill>
              </a:rPr>
              <a:t>Homelessness in all its forms is </a:t>
            </a:r>
            <a:r>
              <a:rPr lang="en-GB" b="1" dirty="0" smtClean="0">
                <a:solidFill>
                  <a:srgbClr val="333333"/>
                </a:solidFill>
              </a:rPr>
              <a:t>on the rise </a:t>
            </a:r>
            <a:r>
              <a:rPr lang="en-GB" dirty="0" smtClean="0">
                <a:solidFill>
                  <a:srgbClr val="333333"/>
                </a:solidFill>
              </a:rPr>
              <a:t>across the country</a:t>
            </a:r>
          </a:p>
          <a:p>
            <a:pPr marL="0" indent="0" eaLnBrk="1" hangingPunct="1"/>
            <a:endParaRPr lang="en-GB" dirty="0" smtClean="0">
              <a:solidFill>
                <a:srgbClr val="333333"/>
              </a:solidFill>
            </a:endParaRPr>
          </a:p>
          <a:p>
            <a:pPr marL="1079500" lvl="1" indent="-457200" eaLnBrk="1" hangingPunct="1">
              <a:buFontTx/>
              <a:buChar char="•"/>
            </a:pPr>
            <a:r>
              <a:rPr lang="en-GB" sz="2400" dirty="0">
                <a:solidFill>
                  <a:srgbClr val="333333"/>
                </a:solidFill>
              </a:rPr>
              <a:t>statutory acceptances are </a:t>
            </a:r>
            <a:r>
              <a:rPr lang="en-GB" sz="2400" b="1" dirty="0">
                <a:solidFill>
                  <a:srgbClr val="FF0000"/>
                </a:solidFill>
              </a:rPr>
              <a:t>up</a:t>
            </a:r>
            <a:r>
              <a:rPr lang="en-GB" sz="2400" dirty="0">
                <a:solidFill>
                  <a:srgbClr val="FF0000"/>
                </a:solidFill>
              </a:rPr>
              <a:t> 44% </a:t>
            </a:r>
            <a:r>
              <a:rPr lang="en-GB" sz="2400" dirty="0"/>
              <a:t>(09/10 to 15/16)</a:t>
            </a:r>
          </a:p>
          <a:p>
            <a:pPr marL="1079500" lvl="1" indent="-457200" eaLnBrk="1" hangingPunct="1">
              <a:buFontTx/>
              <a:buChar char="•"/>
            </a:pPr>
            <a:r>
              <a:rPr lang="en-GB" sz="2400" spc="-90" dirty="0"/>
              <a:t>placements in temporary accommodation are </a:t>
            </a:r>
            <a:r>
              <a:rPr lang="en-GB" sz="2400" b="1" dirty="0">
                <a:solidFill>
                  <a:srgbClr val="FF0000"/>
                </a:solidFill>
                <a:ea typeface="+mn-ea"/>
                <a:cs typeface="+mn-cs"/>
              </a:rPr>
              <a:t>up</a:t>
            </a:r>
            <a:r>
              <a:rPr lang="en-GB" sz="2400" spc="-90" dirty="0">
                <a:solidFill>
                  <a:srgbClr val="FF0000"/>
                </a:solidFill>
              </a:rPr>
              <a:t> 52% </a:t>
            </a:r>
            <a:r>
              <a:rPr lang="en-GB" sz="2400" spc="-90" dirty="0"/>
              <a:t>(10/11 to 15/16)</a:t>
            </a:r>
          </a:p>
          <a:p>
            <a:pPr marL="1079500" lvl="1" indent="-457200" eaLnBrk="1" hangingPunct="1">
              <a:buFontTx/>
              <a:buChar char="•"/>
            </a:pPr>
            <a:r>
              <a:rPr lang="en-GB" sz="2400" spc="-90" dirty="0"/>
              <a:t>use of bed and breakfast is </a:t>
            </a:r>
            <a:r>
              <a:rPr lang="en-GB" sz="2400" b="1" dirty="0">
                <a:solidFill>
                  <a:srgbClr val="FF0000"/>
                </a:solidFill>
                <a:ea typeface="+mn-ea"/>
                <a:cs typeface="+mn-cs"/>
                <a:sym typeface="Wingdings"/>
              </a:rPr>
              <a:t>up </a:t>
            </a:r>
            <a:r>
              <a:rPr lang="en-GB" sz="2400" spc="-90" dirty="0">
                <a:solidFill>
                  <a:srgbClr val="FF0000"/>
                </a:solidFill>
              </a:rPr>
              <a:t>250% </a:t>
            </a:r>
            <a:r>
              <a:rPr lang="en-GB" sz="2400" spc="-90" dirty="0"/>
              <a:t>since 2009</a:t>
            </a:r>
          </a:p>
          <a:p>
            <a:pPr marL="1079500" lvl="1" indent="-457200" eaLnBrk="1" hangingPunct="1">
              <a:buFontTx/>
              <a:buChar char="•"/>
            </a:pPr>
            <a:r>
              <a:rPr lang="en-GB" sz="2400" spc="-90" dirty="0"/>
              <a:t>rough sleeping is </a:t>
            </a:r>
            <a:r>
              <a:rPr lang="en-GB" sz="2400" b="1" dirty="0">
                <a:solidFill>
                  <a:srgbClr val="FF0000"/>
                </a:solidFill>
                <a:ea typeface="+mn-ea"/>
                <a:cs typeface="+mn-cs"/>
                <a:sym typeface="Wingdings"/>
              </a:rPr>
              <a:t>up</a:t>
            </a:r>
            <a:r>
              <a:rPr lang="en-GB" sz="2400" spc="-90" dirty="0">
                <a:solidFill>
                  <a:srgbClr val="808080"/>
                </a:solidFill>
              </a:rPr>
              <a:t> </a:t>
            </a:r>
            <a:r>
              <a:rPr lang="en-GB" sz="2400" spc="-90" dirty="0">
                <a:solidFill>
                  <a:srgbClr val="FF0000"/>
                </a:solidFill>
              </a:rPr>
              <a:t>132% </a:t>
            </a:r>
            <a:r>
              <a:rPr lang="en-GB" sz="2400" spc="-90" dirty="0"/>
              <a:t>since </a:t>
            </a:r>
            <a:r>
              <a:rPr lang="en-GB" sz="2400" spc="-90" dirty="0" smtClean="0"/>
              <a:t>2010</a:t>
            </a:r>
          </a:p>
          <a:p>
            <a:pPr marL="965200" lvl="1" indent="-342900" eaLnBrk="1" hangingPunct="1"/>
            <a:endParaRPr lang="en-GB" sz="2400" spc="-90" dirty="0" smtClean="0"/>
          </a:p>
          <a:p>
            <a:pPr marL="0" indent="0" eaLnBrk="1" hangingPunct="1"/>
            <a:r>
              <a:rPr lang="en-GB" sz="1800" i="1" spc="-90" dirty="0" smtClean="0"/>
              <a:t>Source: Crisis</a:t>
            </a:r>
            <a:endParaRPr lang="en-GB" sz="1800" i="1" dirty="0" smtClean="0">
              <a:solidFill>
                <a:schemeClr val="bg2"/>
              </a:solidFill>
            </a:endParaRPr>
          </a:p>
        </p:txBody>
      </p:sp>
    </p:spTree>
    <p:extLst>
      <p:ext uri="{BB962C8B-B14F-4D97-AF65-F5344CB8AC3E}">
        <p14:creationId xmlns:p14="http://schemas.microsoft.com/office/powerpoint/2010/main" val="17605723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Overview of services - Second stage</a:t>
            </a:r>
            <a:endParaRPr lang="en-GB" dirty="0"/>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sz="2400" dirty="0"/>
          </a:p>
          <a:p>
            <a:pPr marL="0" indent="0" algn="ctr">
              <a:buNone/>
            </a:pPr>
            <a:endParaRPr lang="en-GB" sz="2200" b="1" dirty="0" smtClean="0"/>
          </a:p>
          <a:p>
            <a:pPr marL="0" indent="0" algn="ctr">
              <a:buNone/>
            </a:pPr>
            <a:endParaRPr lang="en-GB" sz="2200" b="1" dirty="0"/>
          </a:p>
          <a:p>
            <a:pPr marL="0" indent="0" algn="ctr">
              <a:buNone/>
            </a:pPr>
            <a:endParaRPr lang="en-GB" sz="2200" b="1" dirty="0" smtClean="0"/>
          </a:p>
          <a:p>
            <a:pPr marL="0" indent="0" algn="ctr">
              <a:buNone/>
            </a:pPr>
            <a:r>
              <a:rPr lang="en-GB" sz="2200" b="1" dirty="0" smtClean="0"/>
              <a:t>Total bed spaces: 205</a:t>
            </a:r>
          </a:p>
          <a:p>
            <a:pPr marL="0" indent="0" algn="ctr">
              <a:buNone/>
            </a:pPr>
            <a:r>
              <a:rPr lang="en-GB" sz="2200" b="1" dirty="0" smtClean="0"/>
              <a:t>HRS spending on second stage: £1.6m </a:t>
            </a:r>
          </a:p>
          <a:p>
            <a:pPr marL="0" indent="0" algn="ctr">
              <a:buNone/>
            </a:pPr>
            <a:endParaRPr lang="en-GB" sz="2400" b="1"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
        <p:nvSpPr>
          <p:cNvPr id="4" name="Rectangle 3"/>
          <p:cNvSpPr/>
          <p:nvPr/>
        </p:nvSpPr>
        <p:spPr>
          <a:xfrm>
            <a:off x="2627784" y="3575199"/>
            <a:ext cx="1800200" cy="1189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b="1" dirty="0" smtClean="0">
                <a:solidFill>
                  <a:prstClr val="white"/>
                </a:solidFill>
              </a:rPr>
              <a:t>Colville Complex Needs</a:t>
            </a:r>
          </a:p>
          <a:p>
            <a:pPr algn="ctr" eaLnBrk="1" fontAlgn="auto" hangingPunct="1">
              <a:spcBef>
                <a:spcPts val="0"/>
              </a:spcBef>
              <a:spcAft>
                <a:spcPts val="0"/>
              </a:spcAft>
            </a:pPr>
            <a:r>
              <a:rPr lang="en-GB" sz="1800" dirty="0" smtClean="0">
                <a:solidFill>
                  <a:prstClr val="white"/>
                </a:solidFill>
              </a:rPr>
              <a:t>23 beds</a:t>
            </a:r>
          </a:p>
          <a:p>
            <a:pPr algn="ctr" eaLnBrk="1" fontAlgn="auto" hangingPunct="1">
              <a:spcBef>
                <a:spcPts val="0"/>
              </a:spcBef>
              <a:spcAft>
                <a:spcPts val="0"/>
              </a:spcAft>
            </a:pPr>
            <a:r>
              <a:rPr lang="en-GB" sz="1800" dirty="0" smtClean="0">
                <a:solidFill>
                  <a:prstClr val="white"/>
                </a:solidFill>
              </a:rPr>
              <a:t>Female only</a:t>
            </a:r>
            <a:endParaRPr lang="en-GB" sz="1800" dirty="0">
              <a:solidFill>
                <a:prstClr val="white"/>
              </a:solidFill>
            </a:endParaRPr>
          </a:p>
        </p:txBody>
      </p:sp>
      <p:sp>
        <p:nvSpPr>
          <p:cNvPr id="6" name="Rectangle 5"/>
          <p:cNvSpPr/>
          <p:nvPr/>
        </p:nvSpPr>
        <p:spPr>
          <a:xfrm>
            <a:off x="539553" y="3575199"/>
            <a:ext cx="1728192" cy="1189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b="1" dirty="0" smtClean="0">
                <a:solidFill>
                  <a:prstClr val="white"/>
                </a:solidFill>
              </a:rPr>
              <a:t>Men’s Complex Needs</a:t>
            </a:r>
          </a:p>
          <a:p>
            <a:pPr algn="ctr" eaLnBrk="1" fontAlgn="auto" hangingPunct="1">
              <a:spcBef>
                <a:spcPts val="0"/>
              </a:spcBef>
              <a:spcAft>
                <a:spcPts val="0"/>
              </a:spcAft>
            </a:pPr>
            <a:r>
              <a:rPr lang="en-GB" sz="1800" dirty="0" smtClean="0">
                <a:solidFill>
                  <a:prstClr val="white"/>
                </a:solidFill>
              </a:rPr>
              <a:t>23 beds</a:t>
            </a:r>
          </a:p>
          <a:p>
            <a:pPr algn="ctr" eaLnBrk="1" fontAlgn="auto" hangingPunct="1">
              <a:spcBef>
                <a:spcPts val="0"/>
              </a:spcBef>
              <a:spcAft>
                <a:spcPts val="0"/>
              </a:spcAft>
            </a:pPr>
            <a:r>
              <a:rPr lang="en-GB" sz="1800" dirty="0" smtClean="0">
                <a:solidFill>
                  <a:prstClr val="white"/>
                </a:solidFill>
              </a:rPr>
              <a:t>Male only</a:t>
            </a:r>
            <a:endParaRPr lang="en-GB" sz="1800" dirty="0">
              <a:solidFill>
                <a:prstClr val="white"/>
              </a:solidFill>
            </a:endParaRPr>
          </a:p>
        </p:txBody>
      </p:sp>
      <p:sp>
        <p:nvSpPr>
          <p:cNvPr id="11" name="Rectangle 10"/>
          <p:cNvSpPr/>
          <p:nvPr/>
        </p:nvSpPr>
        <p:spPr>
          <a:xfrm>
            <a:off x="4788024" y="3575201"/>
            <a:ext cx="1793888" cy="1189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600" b="1" dirty="0" smtClean="0">
                <a:solidFill>
                  <a:prstClr val="white"/>
                </a:solidFill>
              </a:rPr>
              <a:t>Bentinck Road and MV House</a:t>
            </a:r>
          </a:p>
          <a:p>
            <a:pPr algn="ctr" eaLnBrk="1" fontAlgn="auto" hangingPunct="1">
              <a:spcBef>
                <a:spcPts val="0"/>
              </a:spcBef>
              <a:spcAft>
                <a:spcPts val="0"/>
              </a:spcAft>
            </a:pPr>
            <a:r>
              <a:rPr lang="en-GB" sz="1600" dirty="0" smtClean="0">
                <a:solidFill>
                  <a:prstClr val="white"/>
                </a:solidFill>
              </a:rPr>
              <a:t>38 beds</a:t>
            </a:r>
          </a:p>
          <a:p>
            <a:pPr algn="ctr" eaLnBrk="1" fontAlgn="auto" hangingPunct="1">
              <a:spcBef>
                <a:spcPts val="0"/>
              </a:spcBef>
              <a:spcAft>
                <a:spcPts val="0"/>
              </a:spcAft>
            </a:pPr>
            <a:r>
              <a:rPr lang="en-GB" sz="1600" dirty="0" smtClean="0">
                <a:solidFill>
                  <a:prstClr val="white"/>
                </a:solidFill>
              </a:rPr>
              <a:t>Drug &amp; Alcohol </a:t>
            </a:r>
            <a:endParaRPr lang="en-GB" sz="1600" dirty="0">
              <a:solidFill>
                <a:prstClr val="white"/>
              </a:solidFill>
            </a:endParaRPr>
          </a:p>
        </p:txBody>
      </p:sp>
      <p:sp>
        <p:nvSpPr>
          <p:cNvPr id="12" name="Rectangle 11"/>
          <p:cNvSpPr/>
          <p:nvPr/>
        </p:nvSpPr>
        <p:spPr>
          <a:xfrm>
            <a:off x="1187624" y="1844824"/>
            <a:ext cx="1800200" cy="1263830"/>
          </a:xfrm>
          <a:prstGeom prst="rect">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smtClean="0">
              <a:solidFill>
                <a:prstClr val="white"/>
              </a:solidFill>
            </a:endParaRPr>
          </a:p>
          <a:p>
            <a:pPr algn="ctr" eaLnBrk="1" fontAlgn="auto" hangingPunct="1">
              <a:spcBef>
                <a:spcPts val="0"/>
              </a:spcBef>
              <a:spcAft>
                <a:spcPts val="0"/>
              </a:spcAft>
            </a:pPr>
            <a:r>
              <a:rPr lang="en-GB" sz="1800" b="1" dirty="0" smtClean="0">
                <a:solidFill>
                  <a:prstClr val="white"/>
                </a:solidFill>
              </a:rPr>
              <a:t>Corporation Oaks</a:t>
            </a:r>
          </a:p>
          <a:p>
            <a:pPr algn="ctr" eaLnBrk="1" fontAlgn="auto" hangingPunct="1">
              <a:spcBef>
                <a:spcPts val="0"/>
              </a:spcBef>
              <a:spcAft>
                <a:spcPts val="0"/>
              </a:spcAft>
            </a:pPr>
            <a:r>
              <a:rPr lang="en-GB" sz="1800" dirty="0" smtClean="0">
                <a:solidFill>
                  <a:prstClr val="white"/>
                </a:solidFill>
              </a:rPr>
              <a:t>12 beds</a:t>
            </a:r>
          </a:p>
          <a:p>
            <a:pPr algn="ctr" eaLnBrk="1" fontAlgn="auto" hangingPunct="1">
              <a:spcBef>
                <a:spcPts val="0"/>
              </a:spcBef>
              <a:spcAft>
                <a:spcPts val="0"/>
              </a:spcAft>
            </a:pPr>
            <a:r>
              <a:rPr lang="en-GB" sz="1800" dirty="0" smtClean="0">
                <a:solidFill>
                  <a:prstClr val="white"/>
                </a:solidFill>
              </a:rPr>
              <a:t>Young people</a:t>
            </a:r>
          </a:p>
          <a:p>
            <a:pPr algn="ctr" eaLnBrk="1" fontAlgn="auto" hangingPunct="1">
              <a:spcBef>
                <a:spcPts val="0"/>
              </a:spcBef>
              <a:spcAft>
                <a:spcPts val="0"/>
              </a:spcAft>
            </a:pPr>
            <a:endParaRPr lang="en-GB" sz="1800" dirty="0">
              <a:solidFill>
                <a:prstClr val="white"/>
              </a:solidFill>
            </a:endParaRPr>
          </a:p>
        </p:txBody>
      </p:sp>
      <p:sp>
        <p:nvSpPr>
          <p:cNvPr id="13" name="Rectangle 12"/>
          <p:cNvSpPr/>
          <p:nvPr/>
        </p:nvSpPr>
        <p:spPr>
          <a:xfrm>
            <a:off x="6804248" y="3575201"/>
            <a:ext cx="1793887" cy="1189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b="1" dirty="0" smtClean="0">
                <a:solidFill>
                  <a:prstClr val="white"/>
                </a:solidFill>
              </a:rPr>
              <a:t>Offenders’ Accommodation</a:t>
            </a:r>
          </a:p>
          <a:p>
            <a:pPr algn="ctr" eaLnBrk="1" fontAlgn="auto" hangingPunct="1">
              <a:spcBef>
                <a:spcPts val="0"/>
              </a:spcBef>
              <a:spcAft>
                <a:spcPts val="0"/>
              </a:spcAft>
            </a:pPr>
            <a:r>
              <a:rPr lang="en-GB" sz="1800" dirty="0" smtClean="0">
                <a:solidFill>
                  <a:prstClr val="white"/>
                </a:solidFill>
              </a:rPr>
              <a:t>55 beds</a:t>
            </a:r>
          </a:p>
        </p:txBody>
      </p:sp>
      <p:sp>
        <p:nvSpPr>
          <p:cNvPr id="14" name="Rectangle 13"/>
          <p:cNvSpPr/>
          <p:nvPr/>
        </p:nvSpPr>
        <p:spPr>
          <a:xfrm>
            <a:off x="6156176" y="1844824"/>
            <a:ext cx="1826275" cy="12638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b="1" dirty="0" smtClean="0">
                <a:solidFill>
                  <a:prstClr val="white"/>
                </a:solidFill>
              </a:rPr>
              <a:t>Young People’s Accommodation Service</a:t>
            </a:r>
          </a:p>
          <a:p>
            <a:pPr algn="ctr" eaLnBrk="1" fontAlgn="auto" hangingPunct="1">
              <a:spcBef>
                <a:spcPts val="0"/>
              </a:spcBef>
              <a:spcAft>
                <a:spcPts val="0"/>
              </a:spcAft>
            </a:pPr>
            <a:r>
              <a:rPr lang="en-GB" sz="1800" dirty="0" smtClean="0">
                <a:solidFill>
                  <a:prstClr val="white"/>
                </a:solidFill>
              </a:rPr>
              <a:t>41 beds</a:t>
            </a:r>
            <a:endParaRPr lang="en-GB" sz="1800" dirty="0">
              <a:solidFill>
                <a:prstClr val="white"/>
              </a:solidFill>
            </a:endParaRPr>
          </a:p>
        </p:txBody>
      </p:sp>
      <p:sp>
        <p:nvSpPr>
          <p:cNvPr id="15" name="Rectangle 14"/>
          <p:cNvSpPr/>
          <p:nvPr/>
        </p:nvSpPr>
        <p:spPr>
          <a:xfrm>
            <a:off x="3707904" y="1844824"/>
            <a:ext cx="1800200" cy="12638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b="1" dirty="0" err="1" smtClean="0">
                <a:solidFill>
                  <a:prstClr val="white"/>
                </a:solidFill>
              </a:rPr>
              <a:t>Ozanam</a:t>
            </a:r>
            <a:r>
              <a:rPr lang="en-GB" sz="1800" b="1" dirty="0" smtClean="0">
                <a:solidFill>
                  <a:prstClr val="white"/>
                </a:solidFill>
              </a:rPr>
              <a:t> House</a:t>
            </a:r>
          </a:p>
          <a:p>
            <a:pPr algn="ctr" eaLnBrk="1" fontAlgn="auto" hangingPunct="1">
              <a:spcBef>
                <a:spcPts val="0"/>
              </a:spcBef>
              <a:spcAft>
                <a:spcPts val="0"/>
              </a:spcAft>
            </a:pPr>
            <a:r>
              <a:rPr lang="en-GB" sz="1800" dirty="0" smtClean="0">
                <a:solidFill>
                  <a:prstClr val="white"/>
                </a:solidFill>
              </a:rPr>
              <a:t>13 bed</a:t>
            </a:r>
          </a:p>
          <a:p>
            <a:pPr algn="ctr" eaLnBrk="1" fontAlgn="auto" hangingPunct="1">
              <a:spcBef>
                <a:spcPts val="0"/>
              </a:spcBef>
              <a:spcAft>
                <a:spcPts val="0"/>
              </a:spcAft>
            </a:pPr>
            <a:r>
              <a:rPr lang="en-GB" sz="1800" dirty="0" smtClean="0">
                <a:solidFill>
                  <a:prstClr val="white"/>
                </a:solidFill>
              </a:rPr>
              <a:t>Young people - Female only </a:t>
            </a:r>
            <a:endParaRPr lang="en-GB" sz="1800" dirty="0">
              <a:solidFill>
                <a:prstClr val="white"/>
              </a:solidFill>
            </a:endParaRPr>
          </a:p>
        </p:txBody>
      </p:sp>
    </p:spTree>
    <p:extLst>
      <p:ext uri="{BB962C8B-B14F-4D97-AF65-F5344CB8AC3E}">
        <p14:creationId xmlns:p14="http://schemas.microsoft.com/office/powerpoint/2010/main" val="23192983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Accommodation and support</a:t>
            </a:r>
          </a:p>
        </p:txBody>
      </p:sp>
      <p:sp>
        <p:nvSpPr>
          <p:cNvPr id="4099" name="Rectangle 3"/>
          <p:cNvSpPr>
            <a:spLocks noGrp="1" noChangeArrowheads="1"/>
          </p:cNvSpPr>
          <p:nvPr>
            <p:ph type="body" idx="1"/>
          </p:nvPr>
        </p:nvSpPr>
        <p:spPr>
          <a:xfrm>
            <a:off x="685800" y="1412776"/>
            <a:ext cx="8153400" cy="4320896"/>
          </a:xfrm>
        </p:spPr>
        <p:txBody>
          <a:bodyPr/>
          <a:lstStyle/>
          <a:p>
            <a:pPr marL="0" indent="0" eaLnBrk="1" hangingPunct="1">
              <a:spcBef>
                <a:spcPts val="300"/>
              </a:spcBef>
            </a:pPr>
            <a:r>
              <a:rPr lang="en-GB" sz="2600" b="1" dirty="0" smtClean="0">
                <a:solidFill>
                  <a:srgbClr val="333333"/>
                </a:solidFill>
              </a:rPr>
              <a:t>Singles</a:t>
            </a:r>
          </a:p>
          <a:p>
            <a:pPr marL="533400" indent="-533400" eaLnBrk="1" hangingPunct="1">
              <a:spcBef>
                <a:spcPts val="300"/>
              </a:spcBef>
              <a:buFontTx/>
              <a:buChar char="•"/>
            </a:pPr>
            <a:r>
              <a:rPr lang="en-GB" sz="2600" dirty="0" smtClean="0">
                <a:solidFill>
                  <a:srgbClr val="333333"/>
                </a:solidFill>
              </a:rPr>
              <a:t>Total of 10 supported accommodation services (for homelessness) commissioned in the City </a:t>
            </a:r>
            <a:r>
              <a:rPr lang="en-GB" sz="2600" b="1" dirty="0" smtClean="0">
                <a:solidFill>
                  <a:srgbClr val="333333"/>
                </a:solidFill>
              </a:rPr>
              <a:t>with HRS funding </a:t>
            </a:r>
            <a:r>
              <a:rPr lang="en-GB" sz="2600" dirty="0" smtClean="0">
                <a:solidFill>
                  <a:srgbClr val="333333"/>
                </a:solidFill>
              </a:rPr>
              <a:t>providing 334 beds per night</a:t>
            </a:r>
          </a:p>
          <a:p>
            <a:pPr marL="952500" lvl="1" indent="-533400" eaLnBrk="1" hangingPunct="1">
              <a:spcBef>
                <a:spcPts val="300"/>
              </a:spcBef>
              <a:buFontTx/>
              <a:buChar char="•"/>
            </a:pPr>
            <a:r>
              <a:rPr lang="en-GB" sz="2400" dirty="0" smtClean="0">
                <a:solidFill>
                  <a:srgbClr val="333333"/>
                </a:solidFill>
              </a:rPr>
              <a:t>Direct access – 129 beds</a:t>
            </a:r>
          </a:p>
          <a:p>
            <a:pPr marL="952500" lvl="1" indent="-533400" eaLnBrk="1" hangingPunct="1">
              <a:spcBef>
                <a:spcPts val="300"/>
              </a:spcBef>
              <a:buFontTx/>
              <a:buChar char="•"/>
            </a:pPr>
            <a:r>
              <a:rPr lang="en-GB" sz="2400" dirty="0" smtClean="0">
                <a:solidFill>
                  <a:srgbClr val="333333"/>
                </a:solidFill>
              </a:rPr>
              <a:t>Specialist ‘2</a:t>
            </a:r>
            <a:r>
              <a:rPr lang="en-GB" sz="2400" baseline="30000" dirty="0" smtClean="0">
                <a:solidFill>
                  <a:srgbClr val="333333"/>
                </a:solidFill>
              </a:rPr>
              <a:t>nd</a:t>
            </a:r>
            <a:r>
              <a:rPr lang="en-GB" sz="2400" dirty="0" smtClean="0">
                <a:solidFill>
                  <a:srgbClr val="333333"/>
                </a:solidFill>
              </a:rPr>
              <a:t> stage’ – 205 beds</a:t>
            </a:r>
          </a:p>
          <a:p>
            <a:pPr marL="0" indent="0" eaLnBrk="1" hangingPunct="1"/>
            <a:endParaRPr lang="en-GB" dirty="0" smtClean="0">
              <a:solidFill>
                <a:srgbClr val="333333"/>
              </a:solidFill>
            </a:endParaRPr>
          </a:p>
        </p:txBody>
      </p:sp>
    </p:spTree>
    <p:extLst>
      <p:ext uri="{BB962C8B-B14F-4D97-AF65-F5344CB8AC3E}">
        <p14:creationId xmlns:p14="http://schemas.microsoft.com/office/powerpoint/2010/main" val="37143995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Accommodation and support</a:t>
            </a:r>
          </a:p>
        </p:txBody>
      </p:sp>
      <p:sp>
        <p:nvSpPr>
          <p:cNvPr id="4099" name="Rectangle 3"/>
          <p:cNvSpPr>
            <a:spLocks noGrp="1" noChangeArrowheads="1"/>
          </p:cNvSpPr>
          <p:nvPr>
            <p:ph type="body" idx="1"/>
          </p:nvPr>
        </p:nvSpPr>
        <p:spPr>
          <a:xfrm>
            <a:off x="685800" y="1412776"/>
            <a:ext cx="8153400" cy="4320896"/>
          </a:xfrm>
        </p:spPr>
        <p:txBody>
          <a:bodyPr/>
          <a:lstStyle/>
          <a:p>
            <a:pPr marL="0" indent="0" eaLnBrk="1" hangingPunct="1">
              <a:spcBef>
                <a:spcPts val="300"/>
              </a:spcBef>
            </a:pPr>
            <a:r>
              <a:rPr lang="en-GB" sz="2600" b="1" dirty="0" smtClean="0">
                <a:solidFill>
                  <a:srgbClr val="333333"/>
                </a:solidFill>
              </a:rPr>
              <a:t>Singles</a:t>
            </a:r>
          </a:p>
          <a:p>
            <a:pPr marL="533400" indent="-533400" eaLnBrk="1" hangingPunct="1">
              <a:spcBef>
                <a:spcPts val="300"/>
              </a:spcBef>
              <a:buFontTx/>
              <a:buChar char="•"/>
            </a:pPr>
            <a:r>
              <a:rPr lang="en-GB" sz="2600" dirty="0" smtClean="0">
                <a:solidFill>
                  <a:srgbClr val="333333"/>
                </a:solidFill>
              </a:rPr>
              <a:t>Total of 10 supported accommodation services (for homelessness) commissioned in the City </a:t>
            </a:r>
            <a:r>
              <a:rPr lang="en-GB" sz="2600" b="1" dirty="0" smtClean="0">
                <a:solidFill>
                  <a:srgbClr val="333333"/>
                </a:solidFill>
              </a:rPr>
              <a:t>with HRS funding </a:t>
            </a:r>
            <a:r>
              <a:rPr lang="en-GB" sz="2600" dirty="0" smtClean="0">
                <a:solidFill>
                  <a:srgbClr val="333333"/>
                </a:solidFill>
              </a:rPr>
              <a:t>providing 334 beds per night</a:t>
            </a:r>
          </a:p>
          <a:p>
            <a:pPr marL="952500" lvl="1" indent="-533400" eaLnBrk="1" hangingPunct="1">
              <a:spcBef>
                <a:spcPts val="300"/>
              </a:spcBef>
              <a:buFontTx/>
              <a:buChar char="•"/>
            </a:pPr>
            <a:r>
              <a:rPr lang="en-GB" sz="2400" dirty="0" smtClean="0">
                <a:solidFill>
                  <a:srgbClr val="333333"/>
                </a:solidFill>
              </a:rPr>
              <a:t>Direct access – 129 beds</a:t>
            </a:r>
          </a:p>
          <a:p>
            <a:pPr marL="952500" lvl="1" indent="-533400" eaLnBrk="1" hangingPunct="1">
              <a:spcBef>
                <a:spcPts val="300"/>
              </a:spcBef>
              <a:buFontTx/>
              <a:buChar char="•"/>
            </a:pPr>
            <a:r>
              <a:rPr lang="en-GB" sz="2400" dirty="0" smtClean="0">
                <a:solidFill>
                  <a:srgbClr val="333333"/>
                </a:solidFill>
              </a:rPr>
              <a:t>Specialist ‘2</a:t>
            </a:r>
            <a:r>
              <a:rPr lang="en-GB" sz="2400" baseline="30000" dirty="0" smtClean="0">
                <a:solidFill>
                  <a:srgbClr val="333333"/>
                </a:solidFill>
              </a:rPr>
              <a:t>nd</a:t>
            </a:r>
            <a:r>
              <a:rPr lang="en-GB" sz="2400" dirty="0" smtClean="0">
                <a:solidFill>
                  <a:srgbClr val="333333"/>
                </a:solidFill>
              </a:rPr>
              <a:t> stage’ – 205 beds</a:t>
            </a:r>
          </a:p>
          <a:p>
            <a:pPr marL="533400" indent="-533400" eaLnBrk="1" hangingPunct="1">
              <a:spcBef>
                <a:spcPts val="300"/>
              </a:spcBef>
              <a:buFontTx/>
              <a:buChar char="•"/>
            </a:pPr>
            <a:r>
              <a:rPr lang="en-GB" sz="2600" dirty="0" smtClean="0">
                <a:solidFill>
                  <a:srgbClr val="333333"/>
                </a:solidFill>
              </a:rPr>
              <a:t>Also non-commissioned temporary accommodation (e.g. YMCA)</a:t>
            </a:r>
          </a:p>
          <a:p>
            <a:pPr marL="0" indent="0" eaLnBrk="1" hangingPunct="1"/>
            <a:endParaRPr lang="en-GB" dirty="0" smtClean="0">
              <a:solidFill>
                <a:srgbClr val="333333"/>
              </a:solidFill>
            </a:endParaRPr>
          </a:p>
        </p:txBody>
      </p:sp>
    </p:spTree>
    <p:extLst>
      <p:ext uri="{BB962C8B-B14F-4D97-AF65-F5344CB8AC3E}">
        <p14:creationId xmlns:p14="http://schemas.microsoft.com/office/powerpoint/2010/main" val="3884413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Accommodation and support</a:t>
            </a:r>
          </a:p>
        </p:txBody>
      </p:sp>
      <p:sp>
        <p:nvSpPr>
          <p:cNvPr id="4099" name="Rectangle 3"/>
          <p:cNvSpPr>
            <a:spLocks noGrp="1" noChangeArrowheads="1"/>
          </p:cNvSpPr>
          <p:nvPr>
            <p:ph type="body" idx="1"/>
          </p:nvPr>
        </p:nvSpPr>
        <p:spPr>
          <a:xfrm>
            <a:off x="685800" y="1412776"/>
            <a:ext cx="8153400" cy="4320896"/>
          </a:xfrm>
        </p:spPr>
        <p:txBody>
          <a:bodyPr/>
          <a:lstStyle/>
          <a:p>
            <a:pPr marL="0" indent="0" eaLnBrk="1" hangingPunct="1">
              <a:spcBef>
                <a:spcPts val="300"/>
              </a:spcBef>
            </a:pPr>
            <a:r>
              <a:rPr lang="en-GB" sz="2600" b="1" dirty="0" smtClean="0">
                <a:solidFill>
                  <a:srgbClr val="333333"/>
                </a:solidFill>
              </a:rPr>
              <a:t>Singles</a:t>
            </a:r>
          </a:p>
          <a:p>
            <a:pPr marL="533400" indent="-533400" eaLnBrk="1" hangingPunct="1">
              <a:spcBef>
                <a:spcPts val="300"/>
              </a:spcBef>
              <a:buFontTx/>
              <a:buChar char="•"/>
            </a:pPr>
            <a:r>
              <a:rPr lang="en-GB" sz="2600" dirty="0" smtClean="0">
                <a:solidFill>
                  <a:srgbClr val="333333"/>
                </a:solidFill>
              </a:rPr>
              <a:t>Total of 10 supported accommodation services (for homelessness) commissioned in the City </a:t>
            </a:r>
            <a:r>
              <a:rPr lang="en-GB" sz="2600" b="1" dirty="0" smtClean="0">
                <a:solidFill>
                  <a:srgbClr val="333333"/>
                </a:solidFill>
              </a:rPr>
              <a:t>with HRS funding </a:t>
            </a:r>
            <a:r>
              <a:rPr lang="en-GB" sz="2600" dirty="0" smtClean="0">
                <a:solidFill>
                  <a:srgbClr val="333333"/>
                </a:solidFill>
              </a:rPr>
              <a:t>providing 334 beds per night</a:t>
            </a:r>
          </a:p>
          <a:p>
            <a:pPr marL="952500" lvl="1" indent="-533400" eaLnBrk="1" hangingPunct="1">
              <a:spcBef>
                <a:spcPts val="300"/>
              </a:spcBef>
              <a:buFontTx/>
              <a:buChar char="•"/>
            </a:pPr>
            <a:r>
              <a:rPr lang="en-GB" sz="2400" dirty="0" smtClean="0">
                <a:solidFill>
                  <a:srgbClr val="333333"/>
                </a:solidFill>
              </a:rPr>
              <a:t>Direct access – 129 beds</a:t>
            </a:r>
          </a:p>
          <a:p>
            <a:pPr marL="952500" lvl="1" indent="-533400" eaLnBrk="1" hangingPunct="1">
              <a:spcBef>
                <a:spcPts val="300"/>
              </a:spcBef>
              <a:buFontTx/>
              <a:buChar char="•"/>
            </a:pPr>
            <a:r>
              <a:rPr lang="en-GB" sz="2400" dirty="0" smtClean="0">
                <a:solidFill>
                  <a:srgbClr val="333333"/>
                </a:solidFill>
              </a:rPr>
              <a:t>Specialist ‘2</a:t>
            </a:r>
            <a:r>
              <a:rPr lang="en-GB" sz="2400" baseline="30000" dirty="0" smtClean="0">
                <a:solidFill>
                  <a:srgbClr val="333333"/>
                </a:solidFill>
              </a:rPr>
              <a:t>nd</a:t>
            </a:r>
            <a:r>
              <a:rPr lang="en-GB" sz="2400" dirty="0" smtClean="0">
                <a:solidFill>
                  <a:srgbClr val="333333"/>
                </a:solidFill>
              </a:rPr>
              <a:t> stage’ – 205 beds</a:t>
            </a:r>
          </a:p>
          <a:p>
            <a:pPr marL="533400" indent="-533400" eaLnBrk="1" hangingPunct="1">
              <a:spcBef>
                <a:spcPts val="300"/>
              </a:spcBef>
              <a:buFontTx/>
              <a:buChar char="•"/>
            </a:pPr>
            <a:r>
              <a:rPr lang="en-GB" sz="2600" dirty="0" smtClean="0">
                <a:solidFill>
                  <a:srgbClr val="333333"/>
                </a:solidFill>
              </a:rPr>
              <a:t>Also non-commissioned temporary accommodation (e.g. YMCA)</a:t>
            </a:r>
          </a:p>
          <a:p>
            <a:pPr marL="0" indent="0" eaLnBrk="1" hangingPunct="1">
              <a:spcBef>
                <a:spcPts val="300"/>
              </a:spcBef>
            </a:pPr>
            <a:r>
              <a:rPr lang="en-GB" sz="2600" b="1" dirty="0" smtClean="0">
                <a:solidFill>
                  <a:srgbClr val="333333"/>
                </a:solidFill>
              </a:rPr>
              <a:t>Families</a:t>
            </a:r>
          </a:p>
          <a:p>
            <a:pPr marL="457200" indent="-457200" eaLnBrk="1" hangingPunct="1">
              <a:spcBef>
                <a:spcPts val="300"/>
              </a:spcBef>
              <a:buFont typeface="Arial" pitchFamily="34" charset="0"/>
              <a:buChar char="•"/>
            </a:pPr>
            <a:r>
              <a:rPr lang="en-GB" sz="2600" dirty="0" smtClean="0">
                <a:solidFill>
                  <a:srgbClr val="333333"/>
                </a:solidFill>
              </a:rPr>
              <a:t>Two non-commissioned services for homeless families providing a total of 77 units – </a:t>
            </a:r>
            <a:r>
              <a:rPr lang="en-GB" sz="2600" b="1" dirty="0" smtClean="0">
                <a:solidFill>
                  <a:srgbClr val="333333"/>
                </a:solidFill>
              </a:rPr>
              <a:t>Enhanced Housing Benefit</a:t>
            </a:r>
            <a:endParaRPr lang="en-GB" dirty="0" smtClean="0">
              <a:solidFill>
                <a:srgbClr val="333333"/>
              </a:solidFill>
            </a:endParaRPr>
          </a:p>
        </p:txBody>
      </p:sp>
    </p:spTree>
    <p:extLst>
      <p:ext uri="{BB962C8B-B14F-4D97-AF65-F5344CB8AC3E}">
        <p14:creationId xmlns:p14="http://schemas.microsoft.com/office/powerpoint/2010/main" val="24342399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Accommodation and support – findings </a:t>
            </a:r>
          </a:p>
        </p:txBody>
      </p:sp>
      <p:sp>
        <p:nvSpPr>
          <p:cNvPr id="4099" name="Rectangle 3"/>
          <p:cNvSpPr>
            <a:spLocks noGrp="1" noChangeArrowheads="1"/>
          </p:cNvSpPr>
          <p:nvPr>
            <p:ph type="body" idx="1"/>
          </p:nvPr>
        </p:nvSpPr>
        <p:spPr>
          <a:xfrm>
            <a:off x="685800" y="1412776"/>
            <a:ext cx="8153400" cy="4320896"/>
          </a:xfrm>
        </p:spPr>
        <p:txBody>
          <a:bodyPr/>
          <a:lstStyle/>
          <a:p>
            <a:pPr marL="533400" indent="-533400" eaLnBrk="1" hangingPunct="1">
              <a:buFontTx/>
              <a:buChar char="•"/>
            </a:pPr>
            <a:r>
              <a:rPr lang="en-GB" sz="2600" dirty="0" smtClean="0">
                <a:solidFill>
                  <a:srgbClr val="333333"/>
                </a:solidFill>
              </a:rPr>
              <a:t>Majority of households in B&amp;B are homeless families (currently </a:t>
            </a:r>
            <a:r>
              <a:rPr lang="en-GB" sz="2600" b="1" dirty="0" smtClean="0">
                <a:solidFill>
                  <a:srgbClr val="333333"/>
                </a:solidFill>
              </a:rPr>
              <a:t>77%</a:t>
            </a:r>
            <a:r>
              <a:rPr lang="en-GB" sz="2600" dirty="0" smtClean="0">
                <a:solidFill>
                  <a:srgbClr val="333333"/>
                </a:solidFill>
              </a:rPr>
              <a:t>) – P1E</a:t>
            </a:r>
          </a:p>
          <a:p>
            <a:pPr marL="533400" indent="-533400" eaLnBrk="1" hangingPunct="1">
              <a:buFontTx/>
              <a:buChar char="•"/>
            </a:pPr>
            <a:r>
              <a:rPr lang="en-GB" sz="2600" dirty="0" smtClean="0">
                <a:solidFill>
                  <a:srgbClr val="333333"/>
                </a:solidFill>
              </a:rPr>
              <a:t>Lower support needs</a:t>
            </a:r>
          </a:p>
        </p:txBody>
      </p:sp>
      <p:graphicFrame>
        <p:nvGraphicFramePr>
          <p:cNvPr id="4" name="Table 3"/>
          <p:cNvGraphicFramePr>
            <a:graphicFrameLocks noGrp="1"/>
          </p:cNvGraphicFramePr>
          <p:nvPr>
            <p:extLst>
              <p:ext uri="{D42A27DB-BD31-4B8C-83A1-F6EECF244321}">
                <p14:modId xmlns:p14="http://schemas.microsoft.com/office/powerpoint/2010/main" val="2103702837"/>
              </p:ext>
            </p:extLst>
          </p:nvPr>
        </p:nvGraphicFramePr>
        <p:xfrm>
          <a:off x="1115616" y="2924944"/>
          <a:ext cx="7056784" cy="3130664"/>
        </p:xfrm>
        <a:graphic>
          <a:graphicData uri="http://schemas.openxmlformats.org/drawingml/2006/table">
            <a:tbl>
              <a:tblPr firstRow="1" bandRow="1">
                <a:tableStyleId>{69CF1AB2-1976-4502-BF36-3FF5EA218861}</a:tableStyleId>
              </a:tblPr>
              <a:tblGrid>
                <a:gridCol w="4953320"/>
                <a:gridCol w="2103464"/>
              </a:tblGrid>
              <a:tr h="538658">
                <a:tc>
                  <a:txBody>
                    <a:bodyPr/>
                    <a:lstStyle/>
                    <a:p>
                      <a:r>
                        <a:rPr lang="en-GB" sz="1800" dirty="0" smtClean="0"/>
                        <a:t>Support</a:t>
                      </a:r>
                      <a:r>
                        <a:rPr lang="en-GB" sz="1800" baseline="0" dirty="0" smtClean="0"/>
                        <a:t> need </a:t>
                      </a:r>
                      <a:endParaRPr lang="en-GB" sz="1800" dirty="0"/>
                    </a:p>
                  </a:txBody>
                  <a:tcPr/>
                </a:tc>
                <a:tc>
                  <a:txBody>
                    <a:bodyPr/>
                    <a:lstStyle/>
                    <a:p>
                      <a:r>
                        <a:rPr lang="en-GB" sz="1800" dirty="0" smtClean="0"/>
                        <a:t>%</a:t>
                      </a:r>
                      <a:r>
                        <a:rPr lang="en-GB" sz="1800" baseline="0" dirty="0" smtClean="0"/>
                        <a:t> with need</a:t>
                      </a:r>
                      <a:endParaRPr lang="en-GB" sz="1800" dirty="0"/>
                    </a:p>
                  </a:txBody>
                  <a:tcPr/>
                </a:tc>
              </a:tr>
              <a:tr h="397446">
                <a:tc>
                  <a:txBody>
                    <a:bodyPr/>
                    <a:lstStyle/>
                    <a:p>
                      <a:r>
                        <a:rPr lang="en-GB" sz="1800" dirty="0" smtClean="0"/>
                        <a:t>Physical</a:t>
                      </a:r>
                      <a:r>
                        <a:rPr lang="en-GB" sz="1800" baseline="0" dirty="0" smtClean="0"/>
                        <a:t> or sensory disability</a:t>
                      </a:r>
                      <a:endParaRPr lang="en-GB" sz="1800" dirty="0"/>
                    </a:p>
                  </a:txBody>
                  <a:tcPr/>
                </a:tc>
                <a:tc>
                  <a:txBody>
                    <a:bodyPr/>
                    <a:lstStyle/>
                    <a:p>
                      <a:r>
                        <a:rPr lang="en-GB" sz="1800" dirty="0" smtClean="0"/>
                        <a:t>8.6%</a:t>
                      </a:r>
                      <a:endParaRPr lang="en-GB" sz="1800" dirty="0"/>
                    </a:p>
                  </a:txBody>
                  <a:tcPr/>
                </a:tc>
              </a:tr>
              <a:tr h="324503">
                <a:tc>
                  <a:txBody>
                    <a:bodyPr/>
                    <a:lstStyle/>
                    <a:p>
                      <a:r>
                        <a:rPr lang="en-GB" sz="1800" dirty="0" smtClean="0"/>
                        <a:t>Mental</a:t>
                      </a:r>
                      <a:r>
                        <a:rPr lang="en-GB" sz="1800" baseline="0" dirty="0" smtClean="0"/>
                        <a:t> health</a:t>
                      </a:r>
                      <a:endParaRPr lang="en-GB" sz="1800" dirty="0"/>
                    </a:p>
                  </a:txBody>
                  <a:tcPr/>
                </a:tc>
                <a:tc>
                  <a:txBody>
                    <a:bodyPr/>
                    <a:lstStyle/>
                    <a:p>
                      <a:r>
                        <a:rPr lang="en-GB" sz="1800" dirty="0" smtClean="0"/>
                        <a:t>7.0% </a:t>
                      </a:r>
                      <a:endParaRPr lang="en-GB" sz="1800" dirty="0"/>
                    </a:p>
                  </a:txBody>
                  <a:tcPr/>
                </a:tc>
              </a:tr>
              <a:tr h="324503">
                <a:tc>
                  <a:txBody>
                    <a:bodyPr/>
                    <a:lstStyle/>
                    <a:p>
                      <a:r>
                        <a:rPr lang="en-GB" sz="1800" dirty="0" smtClean="0"/>
                        <a:t>Drug or alcohol problem</a:t>
                      </a:r>
                      <a:endParaRPr lang="en-GB" sz="1800" dirty="0"/>
                    </a:p>
                  </a:txBody>
                  <a:tcPr/>
                </a:tc>
                <a:tc>
                  <a:txBody>
                    <a:bodyPr/>
                    <a:lstStyle/>
                    <a:p>
                      <a:r>
                        <a:rPr lang="en-GB" sz="1800" dirty="0" smtClean="0"/>
                        <a:t>6.3%</a:t>
                      </a:r>
                      <a:r>
                        <a:rPr lang="en-GB" sz="1800" baseline="0" dirty="0" smtClean="0"/>
                        <a:t> </a:t>
                      </a:r>
                      <a:endParaRPr lang="en-GB" sz="1800" dirty="0"/>
                    </a:p>
                  </a:txBody>
                  <a:tcPr/>
                </a:tc>
              </a:tr>
              <a:tr h="324503">
                <a:tc>
                  <a:txBody>
                    <a:bodyPr/>
                    <a:lstStyle/>
                    <a:p>
                      <a:r>
                        <a:rPr lang="en-GB" sz="1800" dirty="0" smtClean="0"/>
                        <a:t>Offenders or at risk</a:t>
                      </a:r>
                      <a:endParaRPr lang="en-GB" sz="1800" dirty="0"/>
                    </a:p>
                  </a:txBody>
                  <a:tcPr/>
                </a:tc>
                <a:tc>
                  <a:txBody>
                    <a:bodyPr/>
                    <a:lstStyle/>
                    <a:p>
                      <a:r>
                        <a:rPr lang="en-GB" sz="1800" dirty="0" smtClean="0"/>
                        <a:t>4.7%</a:t>
                      </a:r>
                      <a:endParaRPr lang="en-GB" sz="1800" dirty="0"/>
                    </a:p>
                  </a:txBody>
                  <a:tcPr/>
                </a:tc>
              </a:tr>
              <a:tr h="324503">
                <a:tc>
                  <a:txBody>
                    <a:bodyPr/>
                    <a:lstStyle/>
                    <a:p>
                      <a:r>
                        <a:rPr lang="en-GB" sz="1800" dirty="0" smtClean="0"/>
                        <a:t>Mobility </a:t>
                      </a:r>
                      <a:endParaRPr lang="en-GB" sz="1800" dirty="0"/>
                    </a:p>
                  </a:txBody>
                  <a:tcPr/>
                </a:tc>
                <a:tc>
                  <a:txBody>
                    <a:bodyPr/>
                    <a:lstStyle/>
                    <a:p>
                      <a:r>
                        <a:rPr lang="en-GB" sz="1800" dirty="0" smtClean="0"/>
                        <a:t>3.9%</a:t>
                      </a:r>
                      <a:endParaRPr lang="en-GB" sz="1800" dirty="0"/>
                    </a:p>
                  </a:txBody>
                  <a:tcPr/>
                </a:tc>
              </a:tr>
              <a:tr h="324503">
                <a:tc>
                  <a:txBody>
                    <a:bodyPr/>
                    <a:lstStyle/>
                    <a:p>
                      <a:r>
                        <a:rPr lang="en-GB" sz="1800" dirty="0" smtClean="0"/>
                        <a:t>Risk</a:t>
                      </a:r>
                      <a:r>
                        <a:rPr lang="en-GB" sz="1800" baseline="0" dirty="0" smtClean="0"/>
                        <a:t> of domestic violence</a:t>
                      </a:r>
                      <a:endParaRPr lang="en-GB" sz="1800" dirty="0"/>
                    </a:p>
                  </a:txBody>
                  <a:tcPr/>
                </a:tc>
                <a:tc>
                  <a:txBody>
                    <a:bodyPr/>
                    <a:lstStyle/>
                    <a:p>
                      <a:r>
                        <a:rPr lang="en-GB" sz="1800" dirty="0" smtClean="0"/>
                        <a:t>3.9%</a:t>
                      </a:r>
                      <a:endParaRPr lang="en-GB" sz="1800" dirty="0"/>
                    </a:p>
                  </a:txBody>
                  <a:tcPr/>
                </a:tc>
              </a:tr>
              <a:tr h="324503">
                <a:tc>
                  <a:txBody>
                    <a:bodyPr/>
                    <a:lstStyle/>
                    <a:p>
                      <a:r>
                        <a:rPr lang="en-GB" sz="1800" dirty="0" smtClean="0"/>
                        <a:t>Learning disability </a:t>
                      </a:r>
                      <a:endParaRPr lang="en-GB" sz="1800" dirty="0"/>
                    </a:p>
                  </a:txBody>
                  <a:tcPr/>
                </a:tc>
                <a:tc>
                  <a:txBody>
                    <a:bodyPr/>
                    <a:lstStyle/>
                    <a:p>
                      <a:r>
                        <a:rPr lang="en-GB" sz="1800" dirty="0" smtClean="0"/>
                        <a:t>2.3%</a:t>
                      </a:r>
                      <a:endParaRPr lang="en-GB" sz="1800" dirty="0"/>
                    </a:p>
                  </a:txBody>
                  <a:tcPr/>
                </a:tc>
              </a:tr>
            </a:tbl>
          </a:graphicData>
        </a:graphic>
      </p:graphicFrame>
    </p:spTree>
    <p:extLst>
      <p:ext uri="{BB962C8B-B14F-4D97-AF65-F5344CB8AC3E}">
        <p14:creationId xmlns:p14="http://schemas.microsoft.com/office/powerpoint/2010/main" val="8474485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Accommodation and support – findings </a:t>
            </a:r>
          </a:p>
        </p:txBody>
      </p:sp>
      <p:sp>
        <p:nvSpPr>
          <p:cNvPr id="4099" name="Rectangle 3"/>
          <p:cNvSpPr>
            <a:spLocks noGrp="1" noChangeArrowheads="1"/>
          </p:cNvSpPr>
          <p:nvPr>
            <p:ph type="body" idx="1"/>
          </p:nvPr>
        </p:nvSpPr>
        <p:spPr>
          <a:xfrm>
            <a:off x="685800" y="1556792"/>
            <a:ext cx="8153400" cy="4320896"/>
          </a:xfrm>
        </p:spPr>
        <p:txBody>
          <a:bodyPr/>
          <a:lstStyle/>
          <a:p>
            <a:pPr marL="457200" indent="-457200" eaLnBrk="1" hangingPunct="1">
              <a:buFont typeface="Arial" pitchFamily="34" charset="0"/>
              <a:buChar char="•"/>
            </a:pPr>
            <a:r>
              <a:rPr lang="en-GB" sz="2600" b="1" dirty="0" smtClean="0">
                <a:solidFill>
                  <a:srgbClr val="333333"/>
                </a:solidFill>
              </a:rPr>
              <a:t>Throughput</a:t>
            </a:r>
            <a:r>
              <a:rPr lang="en-GB" sz="2600" dirty="0" smtClean="0">
                <a:solidFill>
                  <a:srgbClr val="333333"/>
                </a:solidFill>
              </a:rPr>
              <a:t> in all supported accommodation has slowed significantly, creating </a:t>
            </a:r>
            <a:r>
              <a:rPr lang="en-GB" sz="2600" b="1" dirty="0" smtClean="0">
                <a:solidFill>
                  <a:srgbClr val="333333"/>
                </a:solidFill>
              </a:rPr>
              <a:t>fewer vacancies</a:t>
            </a:r>
            <a:r>
              <a:rPr lang="en-GB" sz="2600" dirty="0" smtClean="0">
                <a:solidFill>
                  <a:srgbClr val="333333"/>
                </a:solidFill>
              </a:rPr>
              <a:t>:</a:t>
            </a:r>
          </a:p>
          <a:p>
            <a:pPr marL="952500" lvl="1" indent="-533400" eaLnBrk="1" hangingPunct="1">
              <a:buFontTx/>
              <a:buChar char="•"/>
            </a:pPr>
            <a:r>
              <a:rPr lang="en-GB" sz="2400" dirty="0" smtClean="0">
                <a:solidFill>
                  <a:srgbClr val="333333"/>
                </a:solidFill>
              </a:rPr>
              <a:t>1/3 fewer families and 1/4 fewer singles moved through in 2016/17 compared with 2014/15</a:t>
            </a:r>
          </a:p>
          <a:p>
            <a:pPr marL="952500" lvl="1" indent="-533400" eaLnBrk="1" hangingPunct="1">
              <a:buFontTx/>
              <a:buChar char="•"/>
            </a:pPr>
            <a:r>
              <a:rPr lang="en-GB" sz="2400" dirty="0" smtClean="0">
                <a:solidFill>
                  <a:srgbClr val="333333"/>
                </a:solidFill>
              </a:rPr>
              <a:t>Average length of stay has increased from 21 to 29 weeks for families and  13 to 16 weeks for singles</a:t>
            </a:r>
          </a:p>
          <a:p>
            <a:pPr marL="952500" lvl="1" indent="-533400" eaLnBrk="1" hangingPunct="1">
              <a:buFontTx/>
              <a:buChar char="•"/>
            </a:pPr>
            <a:r>
              <a:rPr lang="en-GB" sz="2400" dirty="0">
                <a:solidFill>
                  <a:srgbClr val="333333"/>
                </a:solidFill>
              </a:rPr>
              <a:t>Particular issues in accessing specialist </a:t>
            </a:r>
            <a:r>
              <a:rPr lang="en-GB" sz="2400" dirty="0" smtClean="0">
                <a:solidFill>
                  <a:srgbClr val="333333"/>
                </a:solidFill>
              </a:rPr>
              <a:t>services</a:t>
            </a:r>
          </a:p>
          <a:p>
            <a:pPr marL="952500" lvl="1" indent="-533400" eaLnBrk="1" hangingPunct="1">
              <a:buFontTx/>
              <a:buChar char="•"/>
            </a:pPr>
            <a:r>
              <a:rPr lang="en-GB" sz="2400" dirty="0" smtClean="0">
                <a:solidFill>
                  <a:srgbClr val="333333"/>
                </a:solidFill>
              </a:rPr>
              <a:t>An </a:t>
            </a:r>
            <a:r>
              <a:rPr lang="en-GB" sz="2400" b="1" u="sng" dirty="0" smtClean="0">
                <a:solidFill>
                  <a:srgbClr val="333333"/>
                </a:solidFill>
              </a:rPr>
              <a:t>issue of supply</a:t>
            </a:r>
            <a:r>
              <a:rPr lang="en-GB" sz="2400" dirty="0" smtClean="0">
                <a:solidFill>
                  <a:srgbClr val="333333"/>
                </a:solidFill>
              </a:rPr>
              <a:t>?</a:t>
            </a:r>
            <a:r>
              <a:rPr lang="en-GB" sz="2400" b="1" dirty="0" smtClean="0">
                <a:solidFill>
                  <a:srgbClr val="333333"/>
                </a:solidFill>
              </a:rPr>
              <a:t> PRS</a:t>
            </a:r>
            <a:r>
              <a:rPr lang="en-GB" sz="2400" dirty="0" smtClean="0">
                <a:solidFill>
                  <a:srgbClr val="333333"/>
                </a:solidFill>
              </a:rPr>
              <a:t> </a:t>
            </a:r>
            <a:r>
              <a:rPr lang="en-GB" sz="2400" b="1" dirty="0" smtClean="0">
                <a:solidFill>
                  <a:srgbClr val="333333"/>
                </a:solidFill>
              </a:rPr>
              <a:t>less accessible and desirable</a:t>
            </a:r>
            <a:r>
              <a:rPr lang="en-GB" sz="2400" dirty="0" smtClean="0">
                <a:solidFill>
                  <a:srgbClr val="333333"/>
                </a:solidFill>
              </a:rPr>
              <a:t> – difficulties in resettlement</a:t>
            </a:r>
          </a:p>
        </p:txBody>
      </p:sp>
    </p:spTree>
    <p:extLst>
      <p:ext uri="{BB962C8B-B14F-4D97-AF65-F5344CB8AC3E}">
        <p14:creationId xmlns:p14="http://schemas.microsoft.com/office/powerpoint/2010/main" val="28733607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Accommodation and support – findings </a:t>
            </a:r>
          </a:p>
        </p:txBody>
      </p:sp>
      <p:sp>
        <p:nvSpPr>
          <p:cNvPr id="4099" name="Rectangle 3"/>
          <p:cNvSpPr>
            <a:spLocks noGrp="1" noChangeArrowheads="1"/>
          </p:cNvSpPr>
          <p:nvPr>
            <p:ph type="body" idx="1"/>
          </p:nvPr>
        </p:nvSpPr>
        <p:spPr>
          <a:xfrm>
            <a:off x="685800" y="1556792"/>
            <a:ext cx="8153400" cy="4320896"/>
          </a:xfrm>
        </p:spPr>
        <p:txBody>
          <a:bodyPr/>
          <a:lstStyle/>
          <a:p>
            <a:pPr marL="457200" indent="-457200" eaLnBrk="1" hangingPunct="1">
              <a:buFont typeface="Arial" pitchFamily="34" charset="0"/>
              <a:buChar char="•"/>
            </a:pPr>
            <a:r>
              <a:rPr lang="en-GB" sz="2600" b="1" dirty="0" smtClean="0">
                <a:solidFill>
                  <a:srgbClr val="333333"/>
                </a:solidFill>
              </a:rPr>
              <a:t>Throughput</a:t>
            </a:r>
            <a:r>
              <a:rPr lang="en-GB" sz="2600" dirty="0" smtClean="0">
                <a:solidFill>
                  <a:srgbClr val="333333"/>
                </a:solidFill>
              </a:rPr>
              <a:t> in all supported accommodation has slowed significantly, creating </a:t>
            </a:r>
            <a:r>
              <a:rPr lang="en-GB" sz="2600" b="1" dirty="0" smtClean="0">
                <a:solidFill>
                  <a:srgbClr val="333333"/>
                </a:solidFill>
              </a:rPr>
              <a:t>fewer vacancies</a:t>
            </a:r>
            <a:r>
              <a:rPr lang="en-GB" sz="2600" dirty="0" smtClean="0">
                <a:solidFill>
                  <a:srgbClr val="333333"/>
                </a:solidFill>
              </a:rPr>
              <a:t>:</a:t>
            </a:r>
          </a:p>
          <a:p>
            <a:pPr marL="952500" lvl="1" indent="-533400" eaLnBrk="1" hangingPunct="1">
              <a:buFontTx/>
              <a:buChar char="•"/>
            </a:pPr>
            <a:r>
              <a:rPr lang="en-GB" sz="2400" dirty="0" smtClean="0">
                <a:solidFill>
                  <a:srgbClr val="333333"/>
                </a:solidFill>
              </a:rPr>
              <a:t>1/3 fewer families and 1/4 fewer singles moved through in 2016/17 compared with 2014/15</a:t>
            </a:r>
          </a:p>
          <a:p>
            <a:pPr marL="952500" lvl="1" indent="-533400" eaLnBrk="1" hangingPunct="1">
              <a:buFontTx/>
              <a:buChar char="•"/>
            </a:pPr>
            <a:r>
              <a:rPr lang="en-GB" sz="2400" dirty="0" smtClean="0">
                <a:solidFill>
                  <a:srgbClr val="333333"/>
                </a:solidFill>
              </a:rPr>
              <a:t>Average length of stay has increased from 21 to 29 weeks for families and  13 to 16 weeks for singles</a:t>
            </a:r>
          </a:p>
          <a:p>
            <a:pPr marL="952500" lvl="1" indent="-533400" eaLnBrk="1" hangingPunct="1">
              <a:buFontTx/>
              <a:buChar char="•"/>
            </a:pPr>
            <a:r>
              <a:rPr lang="en-GB" sz="2400" dirty="0">
                <a:solidFill>
                  <a:srgbClr val="333333"/>
                </a:solidFill>
              </a:rPr>
              <a:t>Particular issues in accessing specialist </a:t>
            </a:r>
            <a:r>
              <a:rPr lang="en-GB" sz="2400" dirty="0" smtClean="0">
                <a:solidFill>
                  <a:srgbClr val="333333"/>
                </a:solidFill>
              </a:rPr>
              <a:t>services</a:t>
            </a:r>
          </a:p>
          <a:p>
            <a:pPr marL="952500" lvl="1" indent="-533400" eaLnBrk="1" hangingPunct="1">
              <a:buFontTx/>
              <a:buChar char="•"/>
            </a:pPr>
            <a:r>
              <a:rPr lang="en-GB" sz="2400" dirty="0" smtClean="0">
                <a:solidFill>
                  <a:srgbClr val="333333"/>
                </a:solidFill>
              </a:rPr>
              <a:t>An </a:t>
            </a:r>
            <a:r>
              <a:rPr lang="en-GB" sz="2400" b="1" u="sng" dirty="0" smtClean="0">
                <a:solidFill>
                  <a:srgbClr val="333333"/>
                </a:solidFill>
              </a:rPr>
              <a:t>issue of supply</a:t>
            </a:r>
            <a:r>
              <a:rPr lang="en-GB" sz="2400" dirty="0" smtClean="0">
                <a:solidFill>
                  <a:srgbClr val="333333"/>
                </a:solidFill>
              </a:rPr>
              <a:t>?</a:t>
            </a:r>
            <a:r>
              <a:rPr lang="en-GB" sz="2400" b="1" dirty="0" smtClean="0">
                <a:solidFill>
                  <a:srgbClr val="333333"/>
                </a:solidFill>
              </a:rPr>
              <a:t> PRS</a:t>
            </a:r>
            <a:r>
              <a:rPr lang="en-GB" sz="2400" dirty="0" smtClean="0">
                <a:solidFill>
                  <a:srgbClr val="333333"/>
                </a:solidFill>
              </a:rPr>
              <a:t> </a:t>
            </a:r>
            <a:r>
              <a:rPr lang="en-GB" sz="2400" b="1" dirty="0" smtClean="0">
                <a:solidFill>
                  <a:srgbClr val="333333"/>
                </a:solidFill>
              </a:rPr>
              <a:t>less accessible and desirable</a:t>
            </a:r>
            <a:r>
              <a:rPr lang="en-GB" sz="2400" dirty="0" smtClean="0">
                <a:solidFill>
                  <a:srgbClr val="333333"/>
                </a:solidFill>
              </a:rPr>
              <a:t> – difficulties in resettlement</a:t>
            </a:r>
          </a:p>
          <a:p>
            <a:pPr marL="457200" indent="-457200" eaLnBrk="1" hangingPunct="1">
              <a:buFont typeface="Arial" pitchFamily="34" charset="0"/>
              <a:buChar char="•"/>
            </a:pPr>
            <a:r>
              <a:rPr lang="en-GB" sz="2600" b="1" dirty="0" smtClean="0">
                <a:solidFill>
                  <a:srgbClr val="333333"/>
                </a:solidFill>
              </a:rPr>
              <a:t>Increased presence of CICs </a:t>
            </a:r>
            <a:r>
              <a:rPr lang="en-GB" sz="2600" dirty="0" smtClean="0">
                <a:solidFill>
                  <a:srgbClr val="333333"/>
                </a:solidFill>
              </a:rPr>
              <a:t>in the City (over 100 beds) – filling gap? Low / no regulation and some concerns over local connection</a:t>
            </a:r>
            <a:endParaRPr lang="en-GB" sz="2600" dirty="0">
              <a:solidFill>
                <a:srgbClr val="333333"/>
              </a:solidFill>
            </a:endParaRPr>
          </a:p>
        </p:txBody>
      </p:sp>
    </p:spTree>
    <p:extLst>
      <p:ext uri="{BB962C8B-B14F-4D97-AF65-F5344CB8AC3E}">
        <p14:creationId xmlns:p14="http://schemas.microsoft.com/office/powerpoint/2010/main" val="25973956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Accommodation and support – findings </a:t>
            </a:r>
          </a:p>
        </p:txBody>
      </p:sp>
      <p:sp>
        <p:nvSpPr>
          <p:cNvPr id="4099" name="Rectangle 3"/>
          <p:cNvSpPr>
            <a:spLocks noGrp="1" noChangeArrowheads="1"/>
          </p:cNvSpPr>
          <p:nvPr>
            <p:ph type="body" idx="1"/>
          </p:nvPr>
        </p:nvSpPr>
        <p:spPr>
          <a:xfrm>
            <a:off x="683568" y="1556792"/>
            <a:ext cx="8153400" cy="4320896"/>
          </a:xfrm>
        </p:spPr>
        <p:txBody>
          <a:bodyPr/>
          <a:lstStyle/>
          <a:p>
            <a:pPr marL="457200" indent="-457200" eaLnBrk="1" hangingPunct="1">
              <a:buFont typeface="Arial" pitchFamily="34" charset="0"/>
              <a:buChar char="•"/>
            </a:pPr>
            <a:r>
              <a:rPr lang="en-GB" sz="2600" dirty="0" smtClean="0">
                <a:solidFill>
                  <a:srgbClr val="333333"/>
                </a:solidFill>
              </a:rPr>
              <a:t>Low success rates in single homeless services – 35% leaving to positive outcomes and high repeated use – </a:t>
            </a:r>
            <a:r>
              <a:rPr lang="en-GB" sz="2600" i="1" dirty="0" smtClean="0">
                <a:solidFill>
                  <a:srgbClr val="333333"/>
                </a:solidFill>
              </a:rPr>
              <a:t>“hamster wheel” </a:t>
            </a:r>
            <a:r>
              <a:rPr lang="en-GB" sz="2600" dirty="0" smtClean="0">
                <a:solidFill>
                  <a:srgbClr val="333333"/>
                </a:solidFill>
              </a:rPr>
              <a:t>– though note complexity of issues</a:t>
            </a:r>
            <a:endParaRPr lang="en-GB" sz="2600" i="1" dirty="0" smtClean="0">
              <a:solidFill>
                <a:srgbClr val="333333"/>
              </a:solidFill>
            </a:endParaRPr>
          </a:p>
          <a:p>
            <a:pPr marL="457200" indent="-457200" eaLnBrk="1" hangingPunct="1">
              <a:buFont typeface="Arial" pitchFamily="34" charset="0"/>
              <a:buChar char="•"/>
            </a:pPr>
            <a:r>
              <a:rPr lang="en-GB" sz="2600" b="1" dirty="0">
                <a:solidFill>
                  <a:srgbClr val="333333"/>
                </a:solidFill>
              </a:rPr>
              <a:t>Environment </a:t>
            </a:r>
            <a:r>
              <a:rPr lang="en-GB" sz="2600" dirty="0">
                <a:solidFill>
                  <a:srgbClr val="333333"/>
                </a:solidFill>
              </a:rPr>
              <a:t>in larger supported accommodation projects raised as an issue by stakeholders / people using services </a:t>
            </a:r>
            <a:r>
              <a:rPr lang="en-GB" sz="2600" i="1" dirty="0">
                <a:solidFill>
                  <a:srgbClr val="333333"/>
                </a:solidFill>
              </a:rPr>
              <a:t>“too many people using drugs” </a:t>
            </a:r>
            <a:r>
              <a:rPr lang="en-GB" sz="2600" dirty="0" smtClean="0">
                <a:solidFill>
                  <a:srgbClr val="333333"/>
                </a:solidFill>
              </a:rPr>
              <a:t>– risks to users</a:t>
            </a:r>
          </a:p>
          <a:p>
            <a:pPr marL="457200" indent="-457200" eaLnBrk="1" hangingPunct="1">
              <a:buFont typeface="Arial" pitchFamily="34" charset="0"/>
              <a:buChar char="•"/>
            </a:pPr>
            <a:r>
              <a:rPr lang="en-GB" sz="2600" dirty="0" smtClean="0">
                <a:solidFill>
                  <a:srgbClr val="333333"/>
                </a:solidFill>
              </a:rPr>
              <a:t>‘Bad’ referrals linked to demand pressures – </a:t>
            </a:r>
            <a:r>
              <a:rPr lang="en-GB" sz="2600" i="1" dirty="0" smtClean="0">
                <a:solidFill>
                  <a:srgbClr val="333333"/>
                </a:solidFill>
              </a:rPr>
              <a:t>“any available space”</a:t>
            </a:r>
          </a:p>
          <a:p>
            <a:pPr marL="457200" indent="-457200" eaLnBrk="1" hangingPunct="1">
              <a:buFont typeface="Arial" pitchFamily="34" charset="0"/>
              <a:buChar char="•"/>
            </a:pPr>
            <a:r>
              <a:rPr lang="en-GB" sz="2600" dirty="0" smtClean="0">
                <a:solidFill>
                  <a:srgbClr val="333333"/>
                </a:solidFill>
              </a:rPr>
              <a:t>Finding </a:t>
            </a:r>
            <a:r>
              <a:rPr lang="en-GB" sz="2600" i="1" dirty="0" smtClean="0">
                <a:solidFill>
                  <a:srgbClr val="333333"/>
                </a:solidFill>
              </a:rPr>
              <a:t>“the right” </a:t>
            </a:r>
            <a:r>
              <a:rPr lang="en-GB" sz="2600" dirty="0" smtClean="0">
                <a:solidFill>
                  <a:srgbClr val="333333"/>
                </a:solidFill>
              </a:rPr>
              <a:t>support worker</a:t>
            </a:r>
          </a:p>
          <a:p>
            <a:pPr marL="457200" indent="-457200" eaLnBrk="1" hangingPunct="1">
              <a:buFont typeface="Arial" pitchFamily="34" charset="0"/>
              <a:buChar char="•"/>
            </a:pPr>
            <a:endParaRPr lang="en-GB" sz="2600" dirty="0">
              <a:solidFill>
                <a:srgbClr val="333333"/>
              </a:solidFill>
            </a:endParaRPr>
          </a:p>
        </p:txBody>
      </p:sp>
    </p:spTree>
    <p:extLst>
      <p:ext uri="{BB962C8B-B14F-4D97-AF65-F5344CB8AC3E}">
        <p14:creationId xmlns:p14="http://schemas.microsoft.com/office/powerpoint/2010/main" val="18505989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u="wavyHeavy" dirty="0" smtClean="0">
                <a:solidFill>
                  <a:srgbClr val="333333"/>
                </a:solidFill>
              </a:rPr>
              <a:t>Proposals</a:t>
            </a:r>
            <a:r>
              <a:rPr lang="en-GB" sz="3200" dirty="0" smtClean="0">
                <a:solidFill>
                  <a:srgbClr val="333333"/>
                </a:solidFill>
              </a:rPr>
              <a:t> – Private Sector Leasing Scheme</a:t>
            </a:r>
          </a:p>
        </p:txBody>
      </p:sp>
      <p:sp>
        <p:nvSpPr>
          <p:cNvPr id="4099" name="Rectangle 3"/>
          <p:cNvSpPr>
            <a:spLocks noGrp="1" noChangeArrowheads="1"/>
          </p:cNvSpPr>
          <p:nvPr>
            <p:ph type="body" idx="1"/>
          </p:nvPr>
        </p:nvSpPr>
        <p:spPr>
          <a:xfrm>
            <a:off x="683568" y="1700808"/>
            <a:ext cx="8153400" cy="4320896"/>
          </a:xfrm>
        </p:spPr>
        <p:txBody>
          <a:bodyPr/>
          <a:lstStyle/>
          <a:p>
            <a:pPr marL="533400" indent="-533400" eaLnBrk="1" hangingPunct="1">
              <a:buFontTx/>
              <a:buChar char="•"/>
            </a:pPr>
            <a:r>
              <a:rPr lang="en-GB" sz="2400" i="1" dirty="0" smtClean="0">
                <a:solidFill>
                  <a:srgbClr val="333333"/>
                </a:solidFill>
              </a:rPr>
              <a:t>“</a:t>
            </a:r>
            <a:r>
              <a:rPr lang="en-GB" sz="2400" dirty="0" smtClean="0">
                <a:solidFill>
                  <a:srgbClr val="333333"/>
                </a:solidFill>
              </a:rPr>
              <a:t>.</a:t>
            </a:r>
            <a:r>
              <a:rPr lang="en-GB" sz="2400" i="1" dirty="0" smtClean="0">
                <a:solidFill>
                  <a:srgbClr val="333333"/>
                </a:solidFill>
              </a:rPr>
              <a:t>.better co-ordination of PRS is needed”</a:t>
            </a:r>
          </a:p>
          <a:p>
            <a:pPr marL="533400" indent="-533400" eaLnBrk="1" hangingPunct="1">
              <a:buFontTx/>
              <a:buChar char="•"/>
            </a:pPr>
            <a:r>
              <a:rPr lang="en-GB" sz="2400" i="1" dirty="0" smtClean="0">
                <a:solidFill>
                  <a:srgbClr val="333333"/>
                </a:solidFill>
              </a:rPr>
              <a:t>“use of direct access.. as a method of discharging temporary accommodation duty.. </a:t>
            </a:r>
            <a:r>
              <a:rPr lang="en-GB" sz="2400" i="1" dirty="0">
                <a:solidFill>
                  <a:srgbClr val="333333"/>
                </a:solidFill>
              </a:rPr>
              <a:t>r</a:t>
            </a:r>
            <a:r>
              <a:rPr lang="en-GB" sz="2400" i="1" dirty="0" smtClean="0">
                <a:solidFill>
                  <a:srgbClr val="333333"/>
                </a:solidFill>
              </a:rPr>
              <a:t>emoving units [for people with support needs]”</a:t>
            </a:r>
          </a:p>
          <a:p>
            <a:pPr marL="533400" indent="-533400" eaLnBrk="1" hangingPunct="1">
              <a:buFontTx/>
              <a:buChar char="•"/>
            </a:pPr>
            <a:r>
              <a:rPr lang="en-GB" sz="2400" dirty="0">
                <a:solidFill>
                  <a:srgbClr val="333333"/>
                </a:solidFill>
              </a:rPr>
              <a:t>Opportunities to divert </a:t>
            </a:r>
            <a:r>
              <a:rPr lang="en-GB" sz="2400" b="1" dirty="0">
                <a:solidFill>
                  <a:srgbClr val="333333"/>
                </a:solidFill>
              </a:rPr>
              <a:t>for </a:t>
            </a:r>
            <a:r>
              <a:rPr lang="en-GB" sz="2400" b="1" dirty="0" smtClean="0">
                <a:solidFill>
                  <a:srgbClr val="333333"/>
                </a:solidFill>
              </a:rPr>
              <a:t>those with lower needs </a:t>
            </a:r>
            <a:r>
              <a:rPr lang="en-GB" sz="2400" dirty="0" smtClean="0">
                <a:solidFill>
                  <a:srgbClr val="333333"/>
                </a:solidFill>
              </a:rPr>
              <a:t>(solution to B&amp;B)?</a:t>
            </a:r>
          </a:p>
          <a:p>
            <a:pPr marL="0" indent="0" eaLnBrk="1" hangingPunct="1"/>
            <a:r>
              <a:rPr lang="en-GB" sz="2400" b="1" dirty="0" smtClean="0">
                <a:solidFill>
                  <a:srgbClr val="333333"/>
                </a:solidFill>
              </a:rPr>
              <a:t>Approach:</a:t>
            </a:r>
            <a:endParaRPr lang="en-GB" sz="2400" dirty="0" smtClean="0">
              <a:solidFill>
                <a:srgbClr val="333333"/>
              </a:solidFill>
            </a:endParaRPr>
          </a:p>
          <a:p>
            <a:pPr marL="533400" indent="-533400" eaLnBrk="1" hangingPunct="1">
              <a:buFontTx/>
              <a:buChar char="•"/>
            </a:pPr>
            <a:r>
              <a:rPr lang="en-GB" sz="2400" dirty="0" smtClean="0">
                <a:solidFill>
                  <a:srgbClr val="333333"/>
                </a:solidFill>
              </a:rPr>
              <a:t>Negotiate to take on lease of PRS properties – guarantee income for period at preferable rate</a:t>
            </a:r>
          </a:p>
          <a:p>
            <a:pPr marL="533400" indent="-533400" eaLnBrk="1" hangingPunct="1">
              <a:buFontTx/>
              <a:buChar char="•"/>
            </a:pPr>
            <a:r>
              <a:rPr lang="en-GB" sz="2400" dirty="0" smtClean="0">
                <a:solidFill>
                  <a:srgbClr val="333333"/>
                </a:solidFill>
              </a:rPr>
              <a:t>Properties available for LA nominations and sub-let to homeless households </a:t>
            </a:r>
          </a:p>
          <a:p>
            <a:pPr marL="533400" indent="-533400" eaLnBrk="1" hangingPunct="1">
              <a:buFontTx/>
              <a:buChar char="•"/>
            </a:pPr>
            <a:endParaRPr lang="en-GB" sz="2400" dirty="0">
              <a:solidFill>
                <a:srgbClr val="333333"/>
              </a:solidFill>
            </a:endParaRPr>
          </a:p>
          <a:p>
            <a:pPr marL="533400" indent="-533400" eaLnBrk="1" hangingPunct="1">
              <a:buFontTx/>
              <a:buChar char="•"/>
            </a:pPr>
            <a:endParaRPr lang="en-GB" sz="2400" i="1" dirty="0" smtClean="0">
              <a:solidFill>
                <a:srgbClr val="333333"/>
              </a:solidFill>
            </a:endParaRPr>
          </a:p>
          <a:p>
            <a:pPr marL="533400" indent="-533400" eaLnBrk="1" hangingPunct="1">
              <a:buFontTx/>
              <a:buChar char="•"/>
            </a:pPr>
            <a:endParaRPr lang="en-GB" sz="2400" i="1" dirty="0" smtClean="0">
              <a:solidFill>
                <a:srgbClr val="333333"/>
              </a:solidFill>
            </a:endParaRPr>
          </a:p>
          <a:p>
            <a:pPr marL="533400" indent="-533400" eaLnBrk="1" hangingPunct="1">
              <a:buFontTx/>
              <a:buChar char="•"/>
            </a:pPr>
            <a:endParaRPr lang="en-GB" dirty="0" smtClean="0">
              <a:solidFill>
                <a:srgbClr val="333333"/>
              </a:solidFill>
            </a:endParaRPr>
          </a:p>
        </p:txBody>
      </p:sp>
    </p:spTree>
    <p:extLst>
      <p:ext uri="{BB962C8B-B14F-4D97-AF65-F5344CB8AC3E}">
        <p14:creationId xmlns:p14="http://schemas.microsoft.com/office/powerpoint/2010/main" val="7815444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u="wavyHeavy" dirty="0" smtClean="0">
                <a:solidFill>
                  <a:srgbClr val="333333"/>
                </a:solidFill>
              </a:rPr>
              <a:t>Proposals</a:t>
            </a:r>
            <a:r>
              <a:rPr lang="en-GB" sz="3200" dirty="0" smtClean="0">
                <a:solidFill>
                  <a:srgbClr val="333333"/>
                </a:solidFill>
              </a:rPr>
              <a:t> – Private Sector Leasing Scheme (cont’d)</a:t>
            </a:r>
          </a:p>
        </p:txBody>
      </p:sp>
      <p:sp>
        <p:nvSpPr>
          <p:cNvPr id="4099" name="Rectangle 3"/>
          <p:cNvSpPr>
            <a:spLocks noGrp="1" noChangeArrowheads="1"/>
          </p:cNvSpPr>
          <p:nvPr>
            <p:ph type="body" idx="1"/>
          </p:nvPr>
        </p:nvSpPr>
        <p:spPr>
          <a:xfrm>
            <a:off x="683568" y="1916416"/>
            <a:ext cx="8153400" cy="4320896"/>
          </a:xfrm>
        </p:spPr>
        <p:txBody>
          <a:bodyPr/>
          <a:lstStyle/>
          <a:p>
            <a:pPr marL="0" indent="0" eaLnBrk="1" hangingPunct="1">
              <a:spcBef>
                <a:spcPts val="650"/>
              </a:spcBef>
            </a:pPr>
            <a:r>
              <a:rPr lang="en-GB" sz="2600" b="1" dirty="0" smtClean="0">
                <a:solidFill>
                  <a:srgbClr val="333333"/>
                </a:solidFill>
              </a:rPr>
              <a:t>Advantages</a:t>
            </a:r>
            <a:endParaRPr lang="en-GB" sz="2600" dirty="0" smtClean="0">
              <a:solidFill>
                <a:srgbClr val="333333"/>
              </a:solidFill>
            </a:endParaRPr>
          </a:p>
          <a:p>
            <a:pPr marL="533400" indent="-533400" eaLnBrk="1" hangingPunct="1">
              <a:spcBef>
                <a:spcPts val="650"/>
              </a:spcBef>
              <a:buFontTx/>
              <a:buChar char="•"/>
            </a:pPr>
            <a:r>
              <a:rPr lang="en-GB" sz="2600" dirty="0" smtClean="0">
                <a:solidFill>
                  <a:srgbClr val="333333"/>
                </a:solidFill>
              </a:rPr>
              <a:t>Relatively quick to introduce – increase capacity fast</a:t>
            </a:r>
          </a:p>
          <a:p>
            <a:pPr marL="533400" indent="-533400" eaLnBrk="1" hangingPunct="1">
              <a:spcBef>
                <a:spcPts val="650"/>
              </a:spcBef>
              <a:buFontTx/>
              <a:buChar char="•"/>
            </a:pPr>
            <a:r>
              <a:rPr lang="en-GB" sz="2600" dirty="0" smtClean="0">
                <a:solidFill>
                  <a:srgbClr val="333333"/>
                </a:solidFill>
              </a:rPr>
              <a:t>Significant cost savings over B&amp;B use</a:t>
            </a:r>
          </a:p>
          <a:p>
            <a:pPr marL="533400" indent="-533400" eaLnBrk="1" hangingPunct="1">
              <a:spcBef>
                <a:spcPts val="650"/>
              </a:spcBef>
              <a:buFontTx/>
              <a:buChar char="•"/>
            </a:pPr>
            <a:r>
              <a:rPr lang="en-GB" sz="2600" dirty="0" smtClean="0">
                <a:solidFill>
                  <a:srgbClr val="333333"/>
                </a:solidFill>
              </a:rPr>
              <a:t>Prevents long stay in B&amp;B accommodation and associated risks to citizens / legal challenges</a:t>
            </a:r>
          </a:p>
          <a:p>
            <a:pPr marL="533400" indent="-533400" eaLnBrk="1" hangingPunct="1">
              <a:spcBef>
                <a:spcPts val="650"/>
              </a:spcBef>
              <a:buFontTx/>
              <a:buChar char="•"/>
            </a:pPr>
            <a:r>
              <a:rPr lang="en-GB" sz="2600" dirty="0" smtClean="0">
                <a:solidFill>
                  <a:srgbClr val="333333"/>
                </a:solidFill>
              </a:rPr>
              <a:t>Means of improving standards in PRS</a:t>
            </a:r>
            <a:endParaRPr lang="en-GB" sz="2600" dirty="0">
              <a:solidFill>
                <a:srgbClr val="333333"/>
              </a:solidFill>
            </a:endParaRPr>
          </a:p>
          <a:p>
            <a:pPr marL="533400" indent="-533400" eaLnBrk="1" hangingPunct="1">
              <a:buFontTx/>
              <a:buChar char="•"/>
            </a:pPr>
            <a:endParaRPr lang="en-GB" sz="2400" i="1" dirty="0" smtClean="0">
              <a:solidFill>
                <a:srgbClr val="333333"/>
              </a:solidFill>
            </a:endParaRPr>
          </a:p>
          <a:p>
            <a:pPr marL="0" indent="0" eaLnBrk="1" hangingPunct="1"/>
            <a:r>
              <a:rPr lang="en-GB" sz="2400" dirty="0" smtClean="0">
                <a:solidFill>
                  <a:srgbClr val="333333"/>
                </a:solidFill>
              </a:rPr>
              <a:t>In addition, continue work to increase ‘</a:t>
            </a:r>
            <a:r>
              <a:rPr lang="en-GB" sz="2400" b="1" dirty="0" smtClean="0">
                <a:solidFill>
                  <a:srgbClr val="333333"/>
                </a:solidFill>
              </a:rPr>
              <a:t>dispersed tenancies</a:t>
            </a:r>
            <a:r>
              <a:rPr lang="en-GB" sz="2400" dirty="0" smtClean="0">
                <a:solidFill>
                  <a:srgbClr val="333333"/>
                </a:solidFill>
              </a:rPr>
              <a:t>’ for families</a:t>
            </a:r>
          </a:p>
          <a:p>
            <a:pPr marL="533400" indent="-533400" eaLnBrk="1" hangingPunct="1">
              <a:buFontTx/>
              <a:buChar char="•"/>
            </a:pPr>
            <a:endParaRPr lang="en-GB" dirty="0" smtClean="0">
              <a:solidFill>
                <a:srgbClr val="333333"/>
              </a:solidFill>
            </a:endParaRPr>
          </a:p>
        </p:txBody>
      </p:sp>
    </p:spTree>
    <p:extLst>
      <p:ext uri="{BB962C8B-B14F-4D97-AF65-F5344CB8AC3E}">
        <p14:creationId xmlns:p14="http://schemas.microsoft.com/office/powerpoint/2010/main" val="3791181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83568" y="908720"/>
            <a:ext cx="8153400" cy="4248472"/>
          </a:xfrm>
        </p:spPr>
        <p:txBody>
          <a:bodyPr/>
          <a:lstStyle/>
          <a:p>
            <a:pPr marL="0" indent="0" eaLnBrk="1" hangingPunct="1"/>
            <a:r>
              <a:rPr lang="en-GB" dirty="0" smtClean="0">
                <a:solidFill>
                  <a:srgbClr val="333333"/>
                </a:solidFill>
              </a:rPr>
              <a:t>Causes?</a:t>
            </a:r>
          </a:p>
          <a:p>
            <a:pPr marL="0" indent="0" eaLnBrk="1" hangingPunct="1"/>
            <a:endParaRPr lang="en-GB" sz="2400" dirty="0" smtClean="0">
              <a:solidFill>
                <a:srgbClr val="333333"/>
              </a:solidFill>
            </a:endParaRPr>
          </a:p>
          <a:p>
            <a:pPr marL="1079500" lvl="1" indent="-457200" eaLnBrk="1" hangingPunct="1">
              <a:buFontTx/>
              <a:buChar char="•"/>
            </a:pPr>
            <a:r>
              <a:rPr lang="en-GB" sz="2400" dirty="0" smtClean="0">
                <a:solidFill>
                  <a:srgbClr val="333333"/>
                </a:solidFill>
              </a:rPr>
              <a:t>Welfare reforms, economic trends and rising housing costs (freeze on LHA, benefit cap, Universal Credit, scrapping housing allowance for u21s) – </a:t>
            </a:r>
            <a:r>
              <a:rPr lang="en-GB" sz="2400" b="1" dirty="0" smtClean="0">
                <a:solidFill>
                  <a:srgbClr val="333333"/>
                </a:solidFill>
              </a:rPr>
              <a:t>squeezed incomes for poorest</a:t>
            </a:r>
          </a:p>
          <a:p>
            <a:pPr marL="1079500" lvl="1" indent="-457200" eaLnBrk="1" hangingPunct="1">
              <a:buFontTx/>
              <a:buChar char="•"/>
            </a:pPr>
            <a:r>
              <a:rPr lang="en-GB" sz="2400" spc="-90" dirty="0" smtClean="0"/>
              <a:t>Reduced availability of social housing (1% rent reduction, Right to Buy) and </a:t>
            </a:r>
            <a:r>
              <a:rPr lang="en-GB" sz="2400" b="1" spc="-90" dirty="0" smtClean="0"/>
              <a:t>more households </a:t>
            </a:r>
            <a:r>
              <a:rPr lang="en-GB" sz="2400" spc="-90" dirty="0" smtClean="0"/>
              <a:t>accommodated in </a:t>
            </a:r>
            <a:r>
              <a:rPr lang="en-GB" sz="2400" b="1" spc="-90" dirty="0" smtClean="0"/>
              <a:t>less secure private rented sector </a:t>
            </a:r>
            <a:endParaRPr lang="en-GB" sz="2400" b="1" spc="-90" dirty="0" smtClean="0">
              <a:solidFill>
                <a:srgbClr val="FF0000"/>
              </a:solidFill>
            </a:endParaRPr>
          </a:p>
          <a:p>
            <a:pPr marL="1079500" lvl="1" indent="-457200" eaLnBrk="1" hangingPunct="1">
              <a:buFontTx/>
              <a:buChar char="•"/>
            </a:pPr>
            <a:r>
              <a:rPr lang="en-GB" sz="2400" spc="-90" dirty="0" smtClean="0"/>
              <a:t>Loss of preventative support – </a:t>
            </a:r>
            <a:r>
              <a:rPr lang="en-GB" sz="2400" b="1" spc="-90" dirty="0" smtClean="0"/>
              <a:t>austerity</a:t>
            </a:r>
            <a:r>
              <a:rPr lang="en-GB" sz="2400" spc="-90" dirty="0" smtClean="0"/>
              <a:t> and end of </a:t>
            </a:r>
            <a:r>
              <a:rPr lang="en-GB" sz="2400" i="1" spc="-90" dirty="0" smtClean="0"/>
              <a:t>Supporting People </a:t>
            </a:r>
            <a:r>
              <a:rPr lang="en-GB" sz="2400" spc="-90" dirty="0" smtClean="0"/>
              <a:t>(LA cuts of 67% since 2010)</a:t>
            </a:r>
          </a:p>
          <a:p>
            <a:pPr marL="1079500" lvl="1" indent="-457200" eaLnBrk="1" hangingPunct="1">
              <a:buFontTx/>
              <a:buChar char="•"/>
            </a:pPr>
            <a:endParaRPr lang="en-GB" sz="2400" spc="-90" dirty="0" smtClean="0"/>
          </a:p>
        </p:txBody>
      </p:sp>
    </p:spTree>
    <p:extLst>
      <p:ext uri="{BB962C8B-B14F-4D97-AF65-F5344CB8AC3E}">
        <p14:creationId xmlns:p14="http://schemas.microsoft.com/office/powerpoint/2010/main" val="756098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u="wavyHeavy" dirty="0" smtClean="0">
                <a:solidFill>
                  <a:srgbClr val="333333"/>
                </a:solidFill>
              </a:rPr>
              <a:t>Options / proposals</a:t>
            </a:r>
            <a:r>
              <a:rPr lang="en-GB" sz="3200" dirty="0" smtClean="0">
                <a:solidFill>
                  <a:srgbClr val="333333"/>
                </a:solidFill>
              </a:rPr>
              <a:t> – supported accommodation contracts</a:t>
            </a:r>
          </a:p>
        </p:txBody>
      </p:sp>
      <p:sp>
        <p:nvSpPr>
          <p:cNvPr id="4099" name="Rectangle 3"/>
          <p:cNvSpPr>
            <a:spLocks noGrp="1" noChangeArrowheads="1"/>
          </p:cNvSpPr>
          <p:nvPr>
            <p:ph type="body" idx="1"/>
          </p:nvPr>
        </p:nvSpPr>
        <p:spPr>
          <a:xfrm>
            <a:off x="685800" y="2060848"/>
            <a:ext cx="8153400" cy="4320896"/>
          </a:xfrm>
        </p:spPr>
        <p:txBody>
          <a:bodyPr/>
          <a:lstStyle/>
          <a:p>
            <a:pPr marL="533400" indent="-533400" eaLnBrk="1" hangingPunct="1">
              <a:buFontTx/>
              <a:buChar char="•"/>
            </a:pPr>
            <a:r>
              <a:rPr lang="en-GB" sz="2600" dirty="0" smtClean="0">
                <a:solidFill>
                  <a:srgbClr val="333333"/>
                </a:solidFill>
              </a:rPr>
              <a:t>Longer term contract for stability and investment</a:t>
            </a:r>
          </a:p>
          <a:p>
            <a:pPr marL="533400" indent="-533400" eaLnBrk="1" hangingPunct="1">
              <a:buFontTx/>
              <a:buChar char="•"/>
            </a:pPr>
            <a:r>
              <a:rPr lang="en-GB" sz="2600" dirty="0" smtClean="0">
                <a:solidFill>
                  <a:srgbClr val="333333"/>
                </a:solidFill>
              </a:rPr>
              <a:t>Look to increase capacity (beds) through tender</a:t>
            </a:r>
          </a:p>
          <a:p>
            <a:pPr marL="533400" indent="-533400" eaLnBrk="1" hangingPunct="1">
              <a:buFontTx/>
              <a:buChar char="•"/>
            </a:pPr>
            <a:r>
              <a:rPr lang="en-GB" sz="2600" dirty="0" smtClean="0">
                <a:solidFill>
                  <a:srgbClr val="333333"/>
                </a:solidFill>
              </a:rPr>
              <a:t>Freedoms over accommodation to be used through less prescriptive contracts (outcomes focused) – but seek shift to improved model</a:t>
            </a:r>
          </a:p>
          <a:p>
            <a:pPr marL="533400" indent="-533400" eaLnBrk="1" hangingPunct="1">
              <a:buFontTx/>
              <a:buChar char="•"/>
            </a:pPr>
            <a:r>
              <a:rPr lang="en-GB" sz="2600" dirty="0" smtClean="0">
                <a:solidFill>
                  <a:srgbClr val="333333"/>
                </a:solidFill>
              </a:rPr>
              <a:t>Look for services to bolster Enhanced Housing Benefit to manage reduction in HRS – saving needed</a:t>
            </a:r>
          </a:p>
          <a:p>
            <a:pPr marL="533400" indent="-533400" eaLnBrk="1" hangingPunct="1">
              <a:buFontTx/>
              <a:buChar char="•"/>
            </a:pPr>
            <a:r>
              <a:rPr lang="en-GB" sz="2600" dirty="0" smtClean="0">
                <a:solidFill>
                  <a:srgbClr val="333333"/>
                </a:solidFill>
              </a:rPr>
              <a:t>Create space for Housing First style approach for clients who will benefit</a:t>
            </a:r>
          </a:p>
          <a:p>
            <a:pPr marL="533400" indent="-533400" eaLnBrk="1" hangingPunct="1">
              <a:buFontTx/>
              <a:buChar char="•"/>
            </a:pPr>
            <a:endParaRPr lang="en-GB" dirty="0" smtClean="0">
              <a:solidFill>
                <a:srgbClr val="333333"/>
              </a:solidFill>
            </a:endParaRPr>
          </a:p>
          <a:p>
            <a:pPr marL="533400" indent="-533400" eaLnBrk="1" hangingPunct="1">
              <a:buFontTx/>
              <a:buChar char="•"/>
            </a:pPr>
            <a:endParaRPr lang="en-GB" dirty="0" smtClean="0">
              <a:solidFill>
                <a:schemeClr val="bg2"/>
              </a:solidFill>
            </a:endParaRPr>
          </a:p>
          <a:p>
            <a:pPr marL="533400" indent="-533400" eaLnBrk="1" hangingPunct="1">
              <a:buFontTx/>
              <a:buChar char="•"/>
            </a:pPr>
            <a:endParaRPr lang="en-GB" dirty="0" smtClean="0">
              <a:solidFill>
                <a:schemeClr val="bg2"/>
              </a:solidFill>
            </a:endParaRPr>
          </a:p>
        </p:txBody>
      </p:sp>
    </p:spTree>
    <p:extLst>
      <p:ext uri="{BB962C8B-B14F-4D97-AF65-F5344CB8AC3E}">
        <p14:creationId xmlns:p14="http://schemas.microsoft.com/office/powerpoint/2010/main" val="16741015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3568" y="620688"/>
            <a:ext cx="8153400" cy="1143000"/>
          </a:xfrm>
        </p:spPr>
        <p:txBody>
          <a:bodyPr/>
          <a:lstStyle/>
          <a:p>
            <a:pPr eaLnBrk="1" hangingPunct="1"/>
            <a:r>
              <a:rPr lang="en-GB" sz="3200" u="wavyHeavy" dirty="0" smtClean="0">
                <a:solidFill>
                  <a:srgbClr val="333333"/>
                </a:solidFill>
              </a:rPr>
              <a:t>Options / proposals</a:t>
            </a:r>
            <a:r>
              <a:rPr lang="en-GB" sz="3200" dirty="0" smtClean="0">
                <a:solidFill>
                  <a:srgbClr val="333333"/>
                </a:solidFill>
              </a:rPr>
              <a:t> – supported accommodation contracts (cont’d)</a:t>
            </a:r>
          </a:p>
        </p:txBody>
      </p:sp>
      <p:sp>
        <p:nvSpPr>
          <p:cNvPr id="4099" name="Rectangle 3"/>
          <p:cNvSpPr>
            <a:spLocks noGrp="1" noChangeArrowheads="1"/>
          </p:cNvSpPr>
          <p:nvPr>
            <p:ph type="body" idx="1"/>
          </p:nvPr>
        </p:nvSpPr>
        <p:spPr>
          <a:xfrm>
            <a:off x="685800" y="2060848"/>
            <a:ext cx="8153400" cy="4320896"/>
          </a:xfrm>
        </p:spPr>
        <p:txBody>
          <a:bodyPr/>
          <a:lstStyle/>
          <a:p>
            <a:pPr marL="533400" indent="-533400" eaLnBrk="1" hangingPunct="1">
              <a:buFontTx/>
              <a:buChar char="•"/>
            </a:pPr>
            <a:r>
              <a:rPr lang="en-GB" sz="2600" dirty="0" smtClean="0">
                <a:solidFill>
                  <a:srgbClr val="333333"/>
                </a:solidFill>
              </a:rPr>
              <a:t>Look to build on feedback from citizens re what matters to them – relationships, motivated support workers, environment (linked to PIE principles)</a:t>
            </a:r>
          </a:p>
          <a:p>
            <a:pPr marL="533400" indent="-533400" eaLnBrk="1" hangingPunct="1">
              <a:buFontTx/>
              <a:buChar char="•"/>
            </a:pPr>
            <a:r>
              <a:rPr lang="en-GB" sz="2600" dirty="0" smtClean="0">
                <a:solidFill>
                  <a:srgbClr val="333333"/>
                </a:solidFill>
              </a:rPr>
              <a:t>Explore specific citizen-led requirements to build into specifications </a:t>
            </a:r>
            <a:endParaRPr lang="en-GB" dirty="0" smtClean="0">
              <a:solidFill>
                <a:srgbClr val="333333"/>
              </a:solidFill>
            </a:endParaRPr>
          </a:p>
          <a:p>
            <a:pPr marL="533400" indent="-533400" eaLnBrk="1" hangingPunct="1">
              <a:buFontTx/>
              <a:buChar char="•"/>
            </a:pPr>
            <a:endParaRPr lang="en-GB" dirty="0" smtClean="0">
              <a:solidFill>
                <a:schemeClr val="bg2"/>
              </a:solidFill>
            </a:endParaRPr>
          </a:p>
          <a:p>
            <a:pPr marL="533400" indent="-533400" eaLnBrk="1" hangingPunct="1">
              <a:buFontTx/>
              <a:buChar char="•"/>
            </a:pPr>
            <a:endParaRPr lang="en-GB" dirty="0" smtClean="0">
              <a:solidFill>
                <a:schemeClr val="bg2"/>
              </a:solidFill>
            </a:endParaRPr>
          </a:p>
        </p:txBody>
      </p:sp>
    </p:spTree>
    <p:extLst>
      <p:ext uri="{BB962C8B-B14F-4D97-AF65-F5344CB8AC3E}">
        <p14:creationId xmlns:p14="http://schemas.microsoft.com/office/powerpoint/2010/main" val="2521762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Mental health</a:t>
            </a:r>
          </a:p>
        </p:txBody>
      </p:sp>
    </p:spTree>
    <p:extLst>
      <p:ext uri="{BB962C8B-B14F-4D97-AF65-F5344CB8AC3E}">
        <p14:creationId xmlns:p14="http://schemas.microsoft.com/office/powerpoint/2010/main" val="8127862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Mental health</a:t>
            </a:r>
          </a:p>
        </p:txBody>
      </p:sp>
      <p:sp>
        <p:nvSpPr>
          <p:cNvPr id="4" name="Rectangle 3"/>
          <p:cNvSpPr txBox="1">
            <a:spLocks noChangeArrowheads="1"/>
          </p:cNvSpPr>
          <p:nvPr/>
        </p:nvSpPr>
        <p:spPr bwMode="auto">
          <a:xfrm>
            <a:off x="523056" y="2708504"/>
            <a:ext cx="8153400" cy="4320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rgbClr val="4C4C4C"/>
                </a:solidFill>
                <a:latin typeface="+mn-lt"/>
                <a:ea typeface="+mn-ea"/>
                <a:cs typeface="+mn-cs"/>
              </a:defRPr>
            </a:lvl1pPr>
            <a:lvl2pPr marL="762000" indent="-228600" algn="l" rtl="0" eaLnBrk="0" fontAlgn="base" hangingPunct="0">
              <a:spcBef>
                <a:spcPct val="20000"/>
              </a:spcBef>
              <a:spcAft>
                <a:spcPct val="0"/>
              </a:spcAft>
              <a:buFont typeface="Times"/>
              <a:buChar char="•"/>
              <a:defRPr sz="2800">
                <a:solidFill>
                  <a:srgbClr val="4C4C4C"/>
                </a:solidFill>
                <a:latin typeface="+mn-lt"/>
              </a:defRPr>
            </a:lvl2pPr>
            <a:lvl3pPr marL="1181100" indent="-228600" algn="l" rtl="0" eaLnBrk="0" fontAlgn="base" hangingPunct="0">
              <a:spcBef>
                <a:spcPct val="20000"/>
              </a:spcBef>
              <a:spcAft>
                <a:spcPct val="0"/>
              </a:spcAft>
              <a:buChar char="-"/>
              <a:defRPr sz="2200">
                <a:solidFill>
                  <a:srgbClr val="4C4C4C"/>
                </a:solidFill>
                <a:latin typeface="+mn-lt"/>
              </a:defRPr>
            </a:lvl3pPr>
            <a:lvl4pPr marL="1600200" indent="-228600" algn="l" rtl="0" eaLnBrk="0" fontAlgn="base" hangingPunct="0">
              <a:spcBef>
                <a:spcPct val="20000"/>
              </a:spcBef>
              <a:spcAft>
                <a:spcPct val="0"/>
              </a:spcAft>
              <a:defRPr sz="2000">
                <a:solidFill>
                  <a:srgbClr val="333333"/>
                </a:solidFill>
                <a:latin typeface="+mn-lt"/>
              </a:defRPr>
            </a:lvl4pPr>
            <a:lvl5pPr marL="2057400" indent="-228600" algn="l" rtl="0" eaLnBrk="0" fontAlgn="base" hangingPunct="0">
              <a:spcBef>
                <a:spcPct val="20000"/>
              </a:spcBef>
              <a:spcAft>
                <a:spcPct val="0"/>
              </a:spcAft>
              <a:defRPr sz="2000">
                <a:solidFill>
                  <a:srgbClr val="333333"/>
                </a:solidFill>
                <a:latin typeface="+mn-lt"/>
              </a:defRPr>
            </a:lvl5pPr>
            <a:lvl6pPr marL="2514600" indent="-228600" algn="l" rtl="0" fontAlgn="base">
              <a:spcBef>
                <a:spcPct val="20000"/>
              </a:spcBef>
              <a:spcAft>
                <a:spcPct val="0"/>
              </a:spcAft>
              <a:defRPr sz="2000">
                <a:solidFill>
                  <a:srgbClr val="333333"/>
                </a:solidFill>
                <a:latin typeface="+mn-lt"/>
              </a:defRPr>
            </a:lvl6pPr>
            <a:lvl7pPr marL="2971800" indent="-228600" algn="l" rtl="0" fontAlgn="base">
              <a:spcBef>
                <a:spcPct val="20000"/>
              </a:spcBef>
              <a:spcAft>
                <a:spcPct val="0"/>
              </a:spcAft>
              <a:defRPr sz="2000">
                <a:solidFill>
                  <a:srgbClr val="333333"/>
                </a:solidFill>
                <a:latin typeface="+mn-lt"/>
              </a:defRPr>
            </a:lvl7pPr>
            <a:lvl8pPr marL="3429000" indent="-228600" algn="l" rtl="0" fontAlgn="base">
              <a:spcBef>
                <a:spcPct val="20000"/>
              </a:spcBef>
              <a:spcAft>
                <a:spcPct val="0"/>
              </a:spcAft>
              <a:defRPr sz="2000">
                <a:solidFill>
                  <a:srgbClr val="333333"/>
                </a:solidFill>
                <a:latin typeface="+mn-lt"/>
              </a:defRPr>
            </a:lvl8pPr>
            <a:lvl9pPr marL="3886200" indent="-228600" algn="l" rtl="0" fontAlgn="base">
              <a:spcBef>
                <a:spcPct val="20000"/>
              </a:spcBef>
              <a:spcAft>
                <a:spcPct val="0"/>
              </a:spcAft>
              <a:defRPr sz="2000">
                <a:solidFill>
                  <a:srgbClr val="333333"/>
                </a:solidFill>
                <a:latin typeface="+mn-lt"/>
              </a:defRPr>
            </a:lvl9pPr>
          </a:lstStyle>
          <a:p>
            <a:pPr marL="0" indent="0" algn="ctr" eaLnBrk="1" hangingPunct="1"/>
            <a:r>
              <a:rPr lang="en-GB" b="1" smtClean="0">
                <a:solidFill>
                  <a:srgbClr val="333333"/>
                </a:solidFill>
              </a:rPr>
              <a:t>Dr Ben Pattison</a:t>
            </a:r>
            <a:r>
              <a:rPr lang="en-GB" smtClean="0">
                <a:solidFill>
                  <a:srgbClr val="333333"/>
                </a:solidFill>
              </a:rPr>
              <a:t>, Centre for Regional Economic and Social Research, Sheffield Hallam University</a:t>
            </a:r>
            <a:endParaRPr lang="en-GB" dirty="0" smtClean="0">
              <a:solidFill>
                <a:srgbClr val="333333"/>
              </a:solidFill>
            </a:endParaRPr>
          </a:p>
        </p:txBody>
      </p:sp>
    </p:spTree>
    <p:extLst>
      <p:ext uri="{BB962C8B-B14F-4D97-AF65-F5344CB8AC3E}">
        <p14:creationId xmlns:p14="http://schemas.microsoft.com/office/powerpoint/2010/main" val="34005954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600200"/>
            <a:ext cx="7931224" cy="4925144"/>
          </a:xfrm>
        </p:spPr>
        <p:txBody>
          <a:bodyPr>
            <a:normAutofit fontScale="77500" lnSpcReduction="20000"/>
          </a:bodyPr>
          <a:lstStyle/>
          <a:p>
            <a:r>
              <a:rPr lang="en-GB" dirty="0" smtClean="0"/>
              <a:t>Purpose:</a:t>
            </a:r>
          </a:p>
          <a:p>
            <a:pPr lvl="1"/>
            <a:r>
              <a:rPr lang="en-GB" dirty="0" smtClean="0"/>
              <a:t>Exploratory </a:t>
            </a:r>
            <a:r>
              <a:rPr lang="en-GB" dirty="0"/>
              <a:t>research study that seeks to understand the mental health needs of homeless people in the city of Nottingham</a:t>
            </a:r>
            <a:endParaRPr lang="en-GB" dirty="0" smtClean="0"/>
          </a:p>
          <a:p>
            <a:r>
              <a:rPr lang="en-GB" dirty="0" smtClean="0"/>
              <a:t>Commissioned by NHS </a:t>
            </a:r>
            <a:r>
              <a:rPr lang="en-GB" dirty="0"/>
              <a:t>Nottingham City Clinical Commissioning </a:t>
            </a:r>
            <a:r>
              <a:rPr lang="en-GB" dirty="0" smtClean="0"/>
              <a:t>Group</a:t>
            </a:r>
          </a:p>
          <a:p>
            <a:r>
              <a:rPr lang="en-GB" dirty="0" smtClean="0"/>
              <a:t>Research includes: </a:t>
            </a:r>
          </a:p>
          <a:p>
            <a:pPr lvl="1"/>
            <a:r>
              <a:rPr lang="en-GB" dirty="0" smtClean="0"/>
              <a:t>survey and </a:t>
            </a:r>
            <a:r>
              <a:rPr lang="en-GB" dirty="0"/>
              <a:t>in-depth interviews</a:t>
            </a:r>
            <a:r>
              <a:rPr lang="en-GB" dirty="0" smtClean="0"/>
              <a:t> with homeless people</a:t>
            </a:r>
          </a:p>
          <a:p>
            <a:pPr lvl="1"/>
            <a:r>
              <a:rPr lang="en-GB" dirty="0" smtClean="0"/>
              <a:t>stakeholder interviews</a:t>
            </a:r>
          </a:p>
          <a:p>
            <a:pPr lvl="1"/>
            <a:r>
              <a:rPr lang="en-GB" dirty="0" smtClean="0"/>
              <a:t>secondary data analysis</a:t>
            </a:r>
          </a:p>
          <a:p>
            <a:pPr lvl="1"/>
            <a:r>
              <a:rPr lang="en-GB" dirty="0" smtClean="0"/>
              <a:t>good practice review</a:t>
            </a:r>
          </a:p>
          <a:p>
            <a:r>
              <a:rPr lang="en-GB" dirty="0"/>
              <a:t>Survey </a:t>
            </a:r>
            <a:r>
              <a:rPr lang="en-GB" dirty="0" smtClean="0"/>
              <a:t>complete - </a:t>
            </a:r>
            <a:r>
              <a:rPr lang="en-GB" dirty="0"/>
              <a:t>d</a:t>
            </a:r>
            <a:r>
              <a:rPr lang="en-GB" dirty="0" smtClean="0"/>
              <a:t>raft interim findings have been presented to steering group</a:t>
            </a:r>
          </a:p>
          <a:p>
            <a:r>
              <a:rPr lang="en-GB" dirty="0" smtClean="0"/>
              <a:t>Final findings next year</a:t>
            </a:r>
          </a:p>
        </p:txBody>
      </p:sp>
      <p:sp>
        <p:nvSpPr>
          <p:cNvPr id="3" name="Title 2"/>
          <p:cNvSpPr>
            <a:spLocks noGrp="1"/>
          </p:cNvSpPr>
          <p:nvPr>
            <p:ph type="title"/>
          </p:nvPr>
        </p:nvSpPr>
        <p:spPr/>
        <p:txBody>
          <a:bodyPr/>
          <a:lstStyle/>
          <a:p>
            <a:r>
              <a:rPr lang="en-GB" dirty="0" smtClean="0"/>
              <a:t>Overview of research</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76672"/>
            <a:ext cx="34512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0557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600200"/>
            <a:ext cx="7931224" cy="4781128"/>
          </a:xfrm>
        </p:spPr>
        <p:txBody>
          <a:bodyPr>
            <a:normAutofit fontScale="77500" lnSpcReduction="20000"/>
          </a:bodyPr>
          <a:lstStyle/>
          <a:p>
            <a:r>
              <a:rPr lang="en-GB" dirty="0" smtClean="0"/>
              <a:t>167 people completed the survey (target: 150)</a:t>
            </a:r>
          </a:p>
          <a:p>
            <a:r>
              <a:rPr lang="en-GB" dirty="0" smtClean="0"/>
              <a:t>All had recent </a:t>
            </a:r>
            <a:r>
              <a:rPr lang="en-GB" dirty="0"/>
              <a:t>experience of homelessness (currently or in the past 6 months</a:t>
            </a:r>
            <a:r>
              <a:rPr lang="en-GB" dirty="0" smtClean="0"/>
              <a:t>)</a:t>
            </a:r>
          </a:p>
          <a:p>
            <a:r>
              <a:rPr lang="en-GB" dirty="0" smtClean="0"/>
              <a:t>Surveyed between February </a:t>
            </a:r>
            <a:r>
              <a:rPr lang="en-GB" dirty="0"/>
              <a:t>and May </a:t>
            </a:r>
            <a:r>
              <a:rPr lang="en-GB" dirty="0" smtClean="0"/>
              <a:t>2017</a:t>
            </a:r>
          </a:p>
          <a:p>
            <a:r>
              <a:rPr lang="en-GB" dirty="0" smtClean="0"/>
              <a:t>Accessed through general homelessness services (not </a:t>
            </a:r>
            <a:r>
              <a:rPr lang="en-GB" dirty="0"/>
              <a:t>m</a:t>
            </a:r>
            <a:r>
              <a:rPr lang="en-GB" dirty="0" smtClean="0"/>
              <a:t>ental </a:t>
            </a:r>
            <a:r>
              <a:rPr lang="en-GB" dirty="0"/>
              <a:t>h</a:t>
            </a:r>
            <a:r>
              <a:rPr lang="en-GB" dirty="0" smtClean="0"/>
              <a:t>ealth</a:t>
            </a:r>
            <a:r>
              <a:rPr lang="en-GB" dirty="0"/>
              <a:t>): </a:t>
            </a:r>
            <a:endParaRPr lang="en-GB" dirty="0" smtClean="0"/>
          </a:p>
          <a:p>
            <a:pPr lvl="1"/>
            <a:r>
              <a:rPr lang="en-GB" dirty="0" smtClean="0"/>
              <a:t>homelessness </a:t>
            </a:r>
            <a:r>
              <a:rPr lang="en-GB" dirty="0"/>
              <a:t>hostels, night shelters, day centres, refuges, Housing Aid, temporary supported housing schemes, </a:t>
            </a:r>
            <a:r>
              <a:rPr lang="en-GB" dirty="0" smtClean="0"/>
              <a:t>street </a:t>
            </a:r>
            <a:r>
              <a:rPr lang="en-GB" dirty="0"/>
              <a:t>outreach workers</a:t>
            </a:r>
            <a:endParaRPr lang="en-GB" dirty="0" smtClean="0"/>
          </a:p>
          <a:p>
            <a:r>
              <a:rPr lang="en-GB" dirty="0" smtClean="0"/>
              <a:t>Efforts </a:t>
            </a:r>
            <a:r>
              <a:rPr lang="en-GB" dirty="0"/>
              <a:t>were made to ensure the sample included a range of ages, ethnicities, and that women were adequately </a:t>
            </a:r>
            <a:r>
              <a:rPr lang="en-GB" dirty="0" smtClean="0"/>
              <a:t>represented</a:t>
            </a:r>
          </a:p>
          <a:p>
            <a:r>
              <a:rPr lang="en-GB" dirty="0"/>
              <a:t>Half (52%) had been homeless for longer than one </a:t>
            </a:r>
            <a:r>
              <a:rPr lang="en-GB" dirty="0" smtClean="0"/>
              <a:t>year</a:t>
            </a:r>
            <a:endParaRPr lang="en-GB" dirty="0"/>
          </a:p>
          <a:p>
            <a:pPr marL="0" indent="0">
              <a:buNone/>
            </a:pPr>
            <a:endParaRPr lang="en-GB" dirty="0"/>
          </a:p>
        </p:txBody>
      </p:sp>
      <p:sp>
        <p:nvSpPr>
          <p:cNvPr id="3" name="Title 2"/>
          <p:cNvSpPr>
            <a:spLocks noGrp="1"/>
          </p:cNvSpPr>
          <p:nvPr>
            <p:ph type="title"/>
          </p:nvPr>
        </p:nvSpPr>
        <p:spPr/>
        <p:txBody>
          <a:bodyPr/>
          <a:lstStyle/>
          <a:p>
            <a:r>
              <a:rPr lang="en-GB" dirty="0" smtClean="0"/>
              <a:t>About the survey</a:t>
            </a:r>
            <a:endParaRPr lang="en-GB" dirty="0"/>
          </a:p>
        </p:txBody>
      </p:sp>
    </p:spTree>
    <p:extLst>
      <p:ext uri="{BB962C8B-B14F-4D97-AF65-F5344CB8AC3E}">
        <p14:creationId xmlns:p14="http://schemas.microsoft.com/office/powerpoint/2010/main" val="20985786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600200"/>
            <a:ext cx="8208912" cy="4997152"/>
          </a:xfrm>
        </p:spPr>
        <p:txBody>
          <a:bodyPr>
            <a:normAutofit fontScale="70000" lnSpcReduction="20000"/>
          </a:bodyPr>
          <a:lstStyle/>
          <a:p>
            <a:r>
              <a:rPr lang="en-GB" sz="3100" dirty="0"/>
              <a:t>T</a:t>
            </a:r>
            <a:r>
              <a:rPr lang="en-GB" sz="3100" dirty="0" smtClean="0"/>
              <a:t>hree-quarters (74%) had been diagnosed with a mental health issue at some point</a:t>
            </a:r>
          </a:p>
          <a:p>
            <a:pPr lvl="1"/>
            <a:r>
              <a:rPr lang="en-GB" sz="3100" dirty="0" smtClean="0"/>
              <a:t>Depression (61%) and anxiety were most common but high levels of other issues - e.g. schizophrenia/bipolar </a:t>
            </a:r>
            <a:r>
              <a:rPr lang="en-GB" sz="3100" dirty="0"/>
              <a:t>disorder (15</a:t>
            </a:r>
            <a:r>
              <a:rPr lang="en-GB" sz="3100" dirty="0" smtClean="0"/>
              <a:t>%) and PTSD (15%)</a:t>
            </a:r>
          </a:p>
          <a:p>
            <a:r>
              <a:rPr lang="en-GB" sz="3100" dirty="0" smtClean="0"/>
              <a:t>Two-thirds (62%) had current, self-reported mental health issues</a:t>
            </a:r>
          </a:p>
          <a:p>
            <a:r>
              <a:rPr lang="en-GB" sz="3100" dirty="0" smtClean="0"/>
              <a:t>One in five (19%) had been detained under the Mental Health Act (sectioned)</a:t>
            </a:r>
          </a:p>
          <a:p>
            <a:pPr lvl="1"/>
            <a:r>
              <a:rPr lang="en-GB" sz="3100" dirty="0" smtClean="0"/>
              <a:t>one-quarter still homeless </a:t>
            </a:r>
            <a:r>
              <a:rPr lang="en-GB" sz="3100" dirty="0"/>
              <a:t>following </a:t>
            </a:r>
            <a:r>
              <a:rPr lang="en-GB" sz="3100" dirty="0" smtClean="0"/>
              <a:t>discharge (small sample)</a:t>
            </a:r>
          </a:p>
          <a:p>
            <a:r>
              <a:rPr lang="en-GB" sz="3100" dirty="0"/>
              <a:t>Over half (</a:t>
            </a:r>
            <a:r>
              <a:rPr lang="en-GB" sz="3100" dirty="0" smtClean="0"/>
              <a:t>59%) </a:t>
            </a:r>
            <a:r>
              <a:rPr lang="en-GB" sz="3100" dirty="0"/>
              <a:t>with mental ill health were accessing </a:t>
            </a:r>
            <a:r>
              <a:rPr lang="en-GB" sz="3100" dirty="0" smtClean="0"/>
              <a:t>support/treatment. </a:t>
            </a:r>
          </a:p>
          <a:p>
            <a:pPr lvl="1"/>
            <a:r>
              <a:rPr lang="en-GB" sz="3100" dirty="0" smtClean="0"/>
              <a:t>A </a:t>
            </a:r>
            <a:r>
              <a:rPr lang="en-GB" sz="3100" dirty="0"/>
              <a:t>further </a:t>
            </a:r>
            <a:r>
              <a:rPr lang="en-GB" sz="3100" dirty="0" smtClean="0"/>
              <a:t>19% reported </a:t>
            </a:r>
            <a:r>
              <a:rPr lang="en-GB" sz="3100" dirty="0"/>
              <a:t>that they did not need any support or </a:t>
            </a:r>
            <a:r>
              <a:rPr lang="en-GB" sz="3100" dirty="0" smtClean="0"/>
              <a:t>treatment</a:t>
            </a:r>
          </a:p>
          <a:p>
            <a:pPr lvl="1"/>
            <a:r>
              <a:rPr lang="en-GB" sz="3100" dirty="0" smtClean="0"/>
              <a:t>Medication was the most common form of treatment</a:t>
            </a:r>
          </a:p>
          <a:p>
            <a:endParaRPr lang="en-GB" dirty="0" smtClean="0"/>
          </a:p>
        </p:txBody>
      </p:sp>
      <p:sp>
        <p:nvSpPr>
          <p:cNvPr id="3" name="Title 2"/>
          <p:cNvSpPr>
            <a:spLocks noGrp="1"/>
          </p:cNvSpPr>
          <p:nvPr>
            <p:ph type="title"/>
          </p:nvPr>
        </p:nvSpPr>
        <p:spPr/>
        <p:txBody>
          <a:bodyPr/>
          <a:lstStyle/>
          <a:p>
            <a:r>
              <a:rPr lang="en-GB" dirty="0" smtClean="0"/>
              <a:t>Key findings</a:t>
            </a:r>
            <a:endParaRPr lang="en-GB" dirty="0"/>
          </a:p>
        </p:txBody>
      </p:sp>
    </p:spTree>
    <p:extLst>
      <p:ext uri="{BB962C8B-B14F-4D97-AF65-F5344CB8AC3E}">
        <p14:creationId xmlns:p14="http://schemas.microsoft.com/office/powerpoint/2010/main" val="633106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600200"/>
            <a:ext cx="7931224" cy="4781128"/>
          </a:xfrm>
        </p:spPr>
        <p:txBody>
          <a:bodyPr>
            <a:normAutofit fontScale="70000" lnSpcReduction="20000"/>
          </a:bodyPr>
          <a:lstStyle/>
          <a:p>
            <a:r>
              <a:rPr lang="en-GB" dirty="0"/>
              <a:t>M</a:t>
            </a:r>
            <a:r>
              <a:rPr lang="en-GB" dirty="0" smtClean="0"/>
              <a:t>utually </a:t>
            </a:r>
            <a:r>
              <a:rPr lang="en-GB" dirty="0"/>
              <a:t>reinforcing </a:t>
            </a:r>
            <a:r>
              <a:rPr lang="en-GB" dirty="0" smtClean="0"/>
              <a:t>relationship between mental health and homelessness - </a:t>
            </a:r>
            <a:r>
              <a:rPr lang="en-GB" dirty="0"/>
              <a:t>sometimes mediated by other issues such as drug or alcohol </a:t>
            </a:r>
            <a:r>
              <a:rPr lang="en-GB" dirty="0" smtClean="0"/>
              <a:t>use</a:t>
            </a:r>
            <a:endParaRPr lang="en-GB" dirty="0"/>
          </a:p>
          <a:p>
            <a:r>
              <a:rPr lang="en-GB" dirty="0"/>
              <a:t>M</a:t>
            </a:r>
            <a:r>
              <a:rPr lang="en-GB" dirty="0" smtClean="0"/>
              <a:t>ajority </a:t>
            </a:r>
            <a:r>
              <a:rPr lang="en-GB" dirty="0"/>
              <a:t>of respondents (</a:t>
            </a:r>
            <a:r>
              <a:rPr lang="en-GB" dirty="0" smtClean="0"/>
              <a:t>84%) report </a:t>
            </a:r>
            <a:r>
              <a:rPr lang="en-GB" dirty="0"/>
              <a:t>that their mental health or wellbeing had been negatively affected by their homelessness</a:t>
            </a:r>
          </a:p>
          <a:p>
            <a:r>
              <a:rPr lang="en-GB" dirty="0" smtClean="0"/>
              <a:t>No </a:t>
            </a:r>
            <a:r>
              <a:rPr lang="en-GB" dirty="0"/>
              <a:t>evidence of a </a:t>
            </a:r>
            <a:r>
              <a:rPr lang="en-GB" dirty="0" smtClean="0"/>
              <a:t>large </a:t>
            </a:r>
            <a:r>
              <a:rPr lang="en-GB" dirty="0"/>
              <a:t>cohort unknown </a:t>
            </a:r>
            <a:r>
              <a:rPr lang="en-GB" dirty="0" smtClean="0"/>
              <a:t>to mental health </a:t>
            </a:r>
            <a:r>
              <a:rPr lang="en-GB" dirty="0"/>
              <a:t>services (i.e. most are </a:t>
            </a:r>
            <a:r>
              <a:rPr lang="en-GB" dirty="0" smtClean="0"/>
              <a:t>diagnosed)</a:t>
            </a:r>
          </a:p>
          <a:p>
            <a:pPr lvl="1"/>
            <a:r>
              <a:rPr lang="en-GB" dirty="0" smtClean="0"/>
              <a:t>BUT</a:t>
            </a:r>
            <a:r>
              <a:rPr lang="en-GB" dirty="0"/>
              <a:t>, </a:t>
            </a:r>
            <a:r>
              <a:rPr lang="en-GB" dirty="0" smtClean="0"/>
              <a:t>diagnosis </a:t>
            </a:r>
            <a:r>
              <a:rPr lang="en-GB" dirty="0"/>
              <a:t>may not reflect clients view of their mental </a:t>
            </a:r>
            <a:r>
              <a:rPr lang="en-GB" dirty="0" smtClean="0"/>
              <a:t>health</a:t>
            </a:r>
            <a:r>
              <a:rPr lang="en-GB" dirty="0"/>
              <a:t> </a:t>
            </a:r>
            <a:r>
              <a:rPr lang="en-GB" dirty="0" smtClean="0"/>
              <a:t>and they may not be receiving </a:t>
            </a:r>
            <a:r>
              <a:rPr lang="en-GB" dirty="0"/>
              <a:t>the </a:t>
            </a:r>
            <a:r>
              <a:rPr lang="en-GB" dirty="0" smtClean="0"/>
              <a:t>appropriate </a:t>
            </a:r>
            <a:r>
              <a:rPr lang="en-GB" dirty="0"/>
              <a:t>services</a:t>
            </a:r>
            <a:endParaRPr lang="en-GB" dirty="0" smtClean="0"/>
          </a:p>
          <a:p>
            <a:r>
              <a:rPr lang="en-GB" dirty="0" smtClean="0"/>
              <a:t>Complex needs - high levels of experience of:</a:t>
            </a:r>
          </a:p>
          <a:p>
            <a:pPr lvl="1"/>
            <a:r>
              <a:rPr lang="en-GB" dirty="0" smtClean="0"/>
              <a:t>Prison, domestic violence, alcohol/drug dependency, local </a:t>
            </a:r>
            <a:r>
              <a:rPr lang="en-GB" dirty="0"/>
              <a:t>authority </a:t>
            </a:r>
            <a:r>
              <a:rPr lang="en-GB" dirty="0" smtClean="0"/>
              <a:t>care</a:t>
            </a:r>
          </a:p>
          <a:p>
            <a:r>
              <a:rPr lang="en-GB" dirty="0" smtClean="0"/>
              <a:t>More detail on causation and individual experiences emerging from in-depth interviews</a:t>
            </a:r>
            <a:endParaRPr lang="en-GB" dirty="0"/>
          </a:p>
        </p:txBody>
      </p:sp>
      <p:sp>
        <p:nvSpPr>
          <p:cNvPr id="3" name="Title 2"/>
          <p:cNvSpPr>
            <a:spLocks noGrp="1"/>
          </p:cNvSpPr>
          <p:nvPr>
            <p:ph type="title"/>
          </p:nvPr>
        </p:nvSpPr>
        <p:spPr/>
        <p:txBody>
          <a:bodyPr/>
          <a:lstStyle/>
          <a:p>
            <a:r>
              <a:rPr lang="en-GB" dirty="0" smtClean="0"/>
              <a:t>Reflections</a:t>
            </a:r>
            <a:endParaRPr lang="en-GB" dirty="0"/>
          </a:p>
        </p:txBody>
      </p:sp>
    </p:spTree>
    <p:extLst>
      <p:ext uri="{BB962C8B-B14F-4D97-AF65-F5344CB8AC3E}">
        <p14:creationId xmlns:p14="http://schemas.microsoft.com/office/powerpoint/2010/main" val="23655356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Mental health</a:t>
            </a:r>
          </a:p>
        </p:txBody>
      </p:sp>
      <p:sp>
        <p:nvSpPr>
          <p:cNvPr id="4099" name="Rectangle 3"/>
          <p:cNvSpPr>
            <a:spLocks noGrp="1" noChangeArrowheads="1"/>
          </p:cNvSpPr>
          <p:nvPr>
            <p:ph type="body" idx="1"/>
          </p:nvPr>
        </p:nvSpPr>
        <p:spPr>
          <a:xfrm>
            <a:off x="685800" y="1556792"/>
            <a:ext cx="8153400" cy="4320896"/>
          </a:xfrm>
        </p:spPr>
        <p:txBody>
          <a:bodyPr/>
          <a:lstStyle/>
          <a:p>
            <a:pPr marL="533400" indent="-533400" eaLnBrk="1" hangingPunct="1">
              <a:buFontTx/>
              <a:buChar char="•"/>
            </a:pPr>
            <a:r>
              <a:rPr lang="en-GB" sz="2400" dirty="0" smtClean="0">
                <a:solidFill>
                  <a:srgbClr val="333333"/>
                </a:solidFill>
              </a:rPr>
              <a:t>MH pathway review found supported accommodation working well for those able to access it</a:t>
            </a:r>
          </a:p>
          <a:p>
            <a:pPr marL="533400" indent="-533400" eaLnBrk="1" hangingPunct="1">
              <a:buFontTx/>
              <a:buChar char="•"/>
            </a:pPr>
            <a:r>
              <a:rPr lang="en-GB" sz="2400" dirty="0" smtClean="0">
                <a:solidFill>
                  <a:srgbClr val="333333"/>
                </a:solidFill>
              </a:rPr>
              <a:t>Working with social care and health colleagues to understand wider system</a:t>
            </a:r>
          </a:p>
        </p:txBody>
      </p:sp>
    </p:spTree>
    <p:extLst>
      <p:ext uri="{BB962C8B-B14F-4D97-AF65-F5344CB8AC3E}">
        <p14:creationId xmlns:p14="http://schemas.microsoft.com/office/powerpoint/2010/main" val="22114581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Mental health</a:t>
            </a:r>
          </a:p>
        </p:txBody>
      </p:sp>
      <p:sp>
        <p:nvSpPr>
          <p:cNvPr id="4099" name="Rectangle 3"/>
          <p:cNvSpPr>
            <a:spLocks noGrp="1" noChangeArrowheads="1"/>
          </p:cNvSpPr>
          <p:nvPr>
            <p:ph type="body" idx="1"/>
          </p:nvPr>
        </p:nvSpPr>
        <p:spPr>
          <a:xfrm>
            <a:off x="685800" y="1556792"/>
            <a:ext cx="8153400" cy="4320896"/>
          </a:xfrm>
        </p:spPr>
        <p:txBody>
          <a:bodyPr/>
          <a:lstStyle/>
          <a:p>
            <a:pPr marL="533400" indent="-533400" eaLnBrk="1" hangingPunct="1">
              <a:buFontTx/>
              <a:buChar char="•"/>
            </a:pPr>
            <a:r>
              <a:rPr lang="en-GB" sz="2400" dirty="0" smtClean="0">
                <a:solidFill>
                  <a:srgbClr val="333333"/>
                </a:solidFill>
              </a:rPr>
              <a:t>MH pathway review found supported accommodation working well for those able to access it</a:t>
            </a:r>
          </a:p>
          <a:p>
            <a:pPr marL="533400" indent="-533400" eaLnBrk="1" hangingPunct="1">
              <a:buFontTx/>
              <a:buChar char="•"/>
            </a:pPr>
            <a:r>
              <a:rPr lang="en-GB" sz="2400" dirty="0" smtClean="0">
                <a:solidFill>
                  <a:srgbClr val="333333"/>
                </a:solidFill>
              </a:rPr>
              <a:t>Working with social care and health colleagues to understand wider system</a:t>
            </a:r>
          </a:p>
          <a:p>
            <a:pPr marL="0" indent="0" eaLnBrk="1" hangingPunct="1"/>
            <a:r>
              <a:rPr lang="en-GB" sz="2400" b="1" u="wavyHeavy" dirty="0" smtClean="0">
                <a:solidFill>
                  <a:srgbClr val="333333"/>
                </a:solidFill>
              </a:rPr>
              <a:t>Options</a:t>
            </a:r>
          </a:p>
          <a:p>
            <a:pPr marL="533400" indent="-533400" eaLnBrk="1" hangingPunct="1">
              <a:buFontTx/>
              <a:buChar char="•"/>
            </a:pPr>
            <a:r>
              <a:rPr lang="en-GB" sz="2400" dirty="0" smtClean="0">
                <a:solidFill>
                  <a:srgbClr val="333333"/>
                </a:solidFill>
              </a:rPr>
              <a:t>Strengthen MH pathway – seek to increase capacity within MH specific services</a:t>
            </a:r>
          </a:p>
          <a:p>
            <a:pPr marL="533400" indent="-533400" eaLnBrk="1" hangingPunct="1">
              <a:buFontTx/>
              <a:buChar char="•"/>
            </a:pPr>
            <a:r>
              <a:rPr lang="en-GB" sz="2400" dirty="0" smtClean="0">
                <a:solidFill>
                  <a:srgbClr val="333333"/>
                </a:solidFill>
              </a:rPr>
              <a:t>Create more support for MH within general homelessness services</a:t>
            </a:r>
          </a:p>
          <a:p>
            <a:pPr marL="533400" indent="-533400" eaLnBrk="1" hangingPunct="1">
              <a:buFontTx/>
              <a:buChar char="•"/>
            </a:pPr>
            <a:r>
              <a:rPr lang="en-GB" sz="2400" dirty="0" smtClean="0">
                <a:solidFill>
                  <a:srgbClr val="333333"/>
                </a:solidFill>
              </a:rPr>
              <a:t>Seek co-location to build scope for further join up</a:t>
            </a:r>
          </a:p>
          <a:p>
            <a:pPr marL="533400" indent="-533400" eaLnBrk="1" hangingPunct="1">
              <a:buFontTx/>
              <a:buChar char="•"/>
            </a:pPr>
            <a:r>
              <a:rPr lang="en-GB" sz="2400" dirty="0" smtClean="0">
                <a:solidFill>
                  <a:srgbClr val="333333"/>
                </a:solidFill>
              </a:rPr>
              <a:t>Focus on accommodation and seek access via ASC</a:t>
            </a:r>
          </a:p>
        </p:txBody>
      </p:sp>
    </p:spTree>
    <p:extLst>
      <p:ext uri="{BB962C8B-B14F-4D97-AF65-F5344CB8AC3E}">
        <p14:creationId xmlns:p14="http://schemas.microsoft.com/office/powerpoint/2010/main" val="3855886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What do we need to respond to?</a:t>
            </a:r>
          </a:p>
        </p:txBody>
      </p:sp>
      <p:sp>
        <p:nvSpPr>
          <p:cNvPr id="4099" name="Rectangle 3"/>
          <p:cNvSpPr>
            <a:spLocks noGrp="1" noChangeArrowheads="1"/>
          </p:cNvSpPr>
          <p:nvPr>
            <p:ph type="body" idx="1"/>
          </p:nvPr>
        </p:nvSpPr>
        <p:spPr>
          <a:xfrm>
            <a:off x="685800" y="1556792"/>
            <a:ext cx="8153400" cy="4824952"/>
          </a:xfrm>
        </p:spPr>
        <p:txBody>
          <a:bodyPr/>
          <a:lstStyle/>
          <a:p>
            <a:pPr marL="533400" indent="-533400" eaLnBrk="1" hangingPunct="1">
              <a:buFontTx/>
              <a:buChar char="•"/>
            </a:pPr>
            <a:r>
              <a:rPr lang="en-GB" b="1" dirty="0" smtClean="0">
                <a:solidFill>
                  <a:srgbClr val="333333"/>
                </a:solidFill>
              </a:rPr>
              <a:t>Rough sleeping </a:t>
            </a:r>
            <a:r>
              <a:rPr lang="en-GB" dirty="0" smtClean="0">
                <a:solidFill>
                  <a:srgbClr val="333333"/>
                </a:solidFill>
              </a:rPr>
              <a:t>– up from less than 5 in 2010 to 35 in 2016 (CLG returns)</a:t>
            </a:r>
            <a:endParaRPr lang="en-GB" sz="2400" spc="-90" dirty="0" smtClean="0"/>
          </a:p>
          <a:p>
            <a:pPr marL="1079500" lvl="1" indent="-457200" eaLnBrk="1" hangingPunct="1">
              <a:buFontTx/>
              <a:buChar char="•"/>
            </a:pPr>
            <a:endParaRPr lang="en-GB" sz="2400" spc="-90" dirty="0"/>
          </a:p>
          <a:p>
            <a:pPr marL="533400" indent="-533400" eaLnBrk="1" hangingPunct="1">
              <a:buFontTx/>
              <a:buChar char="•"/>
            </a:pPr>
            <a:endParaRPr lang="en-GB" dirty="0" smtClean="0">
              <a:solidFill>
                <a:schemeClr val="bg2"/>
              </a:solidFill>
            </a:endParaRPr>
          </a:p>
        </p:txBody>
      </p:sp>
    </p:spTree>
    <p:extLst>
      <p:ext uri="{BB962C8B-B14F-4D97-AF65-F5344CB8AC3E}">
        <p14:creationId xmlns:p14="http://schemas.microsoft.com/office/powerpoint/2010/main" val="16788503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rgbClr val="333333"/>
                </a:solidFill>
              </a:rPr>
              <a:t>Your views – workshop </a:t>
            </a:r>
            <a:endParaRPr lang="en-GB" sz="3200" dirty="0">
              <a:solidFill>
                <a:srgbClr val="333333"/>
              </a:solidFill>
            </a:endParaRPr>
          </a:p>
        </p:txBody>
      </p:sp>
      <p:sp>
        <p:nvSpPr>
          <p:cNvPr id="3" name="Content Placeholder 2"/>
          <p:cNvSpPr>
            <a:spLocks noGrp="1"/>
          </p:cNvSpPr>
          <p:nvPr>
            <p:ph idx="1"/>
          </p:nvPr>
        </p:nvSpPr>
        <p:spPr>
          <a:xfrm>
            <a:off x="685800" y="1628800"/>
            <a:ext cx="8153400" cy="4090392"/>
          </a:xfrm>
        </p:spPr>
        <p:txBody>
          <a:bodyPr/>
          <a:lstStyle/>
          <a:p>
            <a:pPr marL="457200" indent="-457200">
              <a:buFont typeface="Arial" pitchFamily="34" charset="0"/>
              <a:buChar char="•"/>
            </a:pPr>
            <a:r>
              <a:rPr lang="en-GB" dirty="0" smtClean="0">
                <a:solidFill>
                  <a:srgbClr val="333333"/>
                </a:solidFill>
              </a:rPr>
              <a:t>Which ideas should we carry forward, and which need a rethink?</a:t>
            </a:r>
          </a:p>
          <a:p>
            <a:pPr marL="457200" indent="-457200">
              <a:buFont typeface="Arial" pitchFamily="34" charset="0"/>
              <a:buChar char="•"/>
            </a:pPr>
            <a:r>
              <a:rPr lang="en-GB" dirty="0" smtClean="0">
                <a:solidFill>
                  <a:srgbClr val="333333"/>
                </a:solidFill>
              </a:rPr>
              <a:t>What do we need to keep in mind in taking forward the ideas you support?</a:t>
            </a:r>
          </a:p>
          <a:p>
            <a:pPr marL="457200" indent="-457200">
              <a:buFont typeface="Arial" pitchFamily="34" charset="0"/>
              <a:buChar char="•"/>
            </a:pPr>
            <a:r>
              <a:rPr lang="en-GB" dirty="0" smtClean="0">
                <a:solidFill>
                  <a:srgbClr val="333333"/>
                </a:solidFill>
              </a:rPr>
              <a:t>Have we focused on the </a:t>
            </a:r>
            <a:r>
              <a:rPr lang="en-GB" dirty="0">
                <a:solidFill>
                  <a:srgbClr val="333333"/>
                </a:solidFill>
              </a:rPr>
              <a:t>right areas? What’s missing</a:t>
            </a:r>
            <a:r>
              <a:rPr lang="en-GB" dirty="0" smtClean="0">
                <a:solidFill>
                  <a:srgbClr val="333333"/>
                </a:solidFill>
              </a:rPr>
              <a:t>?</a:t>
            </a:r>
          </a:p>
          <a:p>
            <a:pPr marL="457200" indent="-457200">
              <a:buFont typeface="Arial" pitchFamily="34" charset="0"/>
              <a:buChar char="•"/>
            </a:pPr>
            <a:r>
              <a:rPr lang="en-GB" dirty="0" smtClean="0">
                <a:solidFill>
                  <a:srgbClr val="333333"/>
                </a:solidFill>
              </a:rPr>
              <a:t>You have around </a:t>
            </a:r>
            <a:r>
              <a:rPr lang="en-GB" b="1" dirty="0" smtClean="0">
                <a:solidFill>
                  <a:srgbClr val="333333"/>
                </a:solidFill>
              </a:rPr>
              <a:t>35 minutes</a:t>
            </a:r>
          </a:p>
          <a:p>
            <a:pPr marL="457200" indent="-457200">
              <a:buFont typeface="Arial" pitchFamily="34" charset="0"/>
              <a:buChar char="•"/>
            </a:pPr>
            <a:r>
              <a:rPr lang="en-GB" b="1" dirty="0" smtClean="0">
                <a:solidFill>
                  <a:srgbClr val="333333"/>
                </a:solidFill>
              </a:rPr>
              <a:t>Please </a:t>
            </a:r>
            <a:r>
              <a:rPr lang="en-GB" b="1" u="sng" dirty="0" smtClean="0">
                <a:solidFill>
                  <a:srgbClr val="333333"/>
                </a:solidFill>
              </a:rPr>
              <a:t>write it down</a:t>
            </a:r>
            <a:r>
              <a:rPr lang="en-GB" b="1" dirty="0" smtClean="0">
                <a:solidFill>
                  <a:srgbClr val="333333"/>
                </a:solidFill>
              </a:rPr>
              <a:t>!</a:t>
            </a:r>
            <a:endParaRPr lang="en-GB" b="1" dirty="0">
              <a:solidFill>
                <a:srgbClr val="333333"/>
              </a:solidFill>
            </a:endParaRPr>
          </a:p>
        </p:txBody>
      </p:sp>
    </p:spTree>
    <p:extLst>
      <p:ext uri="{BB962C8B-B14F-4D97-AF65-F5344CB8AC3E}">
        <p14:creationId xmlns:p14="http://schemas.microsoft.com/office/powerpoint/2010/main" val="15470335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Recap – overview of proposals</a:t>
            </a:r>
          </a:p>
        </p:txBody>
      </p:sp>
      <p:sp>
        <p:nvSpPr>
          <p:cNvPr id="4099" name="Rectangle 3"/>
          <p:cNvSpPr>
            <a:spLocks noGrp="1" noChangeArrowheads="1"/>
          </p:cNvSpPr>
          <p:nvPr>
            <p:ph type="body" idx="1"/>
          </p:nvPr>
        </p:nvSpPr>
        <p:spPr>
          <a:xfrm>
            <a:off x="685800" y="1556792"/>
            <a:ext cx="8153400" cy="4320896"/>
          </a:xfrm>
        </p:spPr>
        <p:txBody>
          <a:bodyPr/>
          <a:lstStyle/>
          <a:p>
            <a:pPr marL="533400" indent="-533400" eaLnBrk="1" hangingPunct="1">
              <a:buFontTx/>
              <a:buChar char="•"/>
            </a:pPr>
            <a:r>
              <a:rPr lang="en-GB" sz="2200" dirty="0" smtClean="0">
                <a:solidFill>
                  <a:srgbClr val="333333"/>
                </a:solidFill>
              </a:rPr>
              <a:t>Rough sleeping – continue winter shelter / support, engage partners on causes e.g. substance misuse and seek flexible options through supported accommodation (Housing First)</a:t>
            </a:r>
          </a:p>
          <a:p>
            <a:pPr marL="533400" indent="-533400" eaLnBrk="1" hangingPunct="1">
              <a:buFontTx/>
              <a:buChar char="•"/>
            </a:pPr>
            <a:r>
              <a:rPr lang="en-GB" sz="2200" dirty="0" smtClean="0">
                <a:solidFill>
                  <a:srgbClr val="333333"/>
                </a:solidFill>
              </a:rPr>
              <a:t>Seek to establish Private Rented Sector Leasing Scheme to quickly increase access to accommodation (for lower needs / families) – PRS properties sub-let by the Council or partner social landlord to homeless households</a:t>
            </a:r>
          </a:p>
          <a:p>
            <a:pPr marL="533400" indent="-533400" eaLnBrk="1" hangingPunct="1">
              <a:buFontTx/>
              <a:buChar char="•"/>
            </a:pPr>
            <a:r>
              <a:rPr lang="en-GB" sz="2200" dirty="0" smtClean="0">
                <a:solidFill>
                  <a:srgbClr val="333333"/>
                </a:solidFill>
              </a:rPr>
              <a:t>Long term, freer (wider and outcomes focused) contracts for supported accommodation – more opportunity to use all available accommodation to increase available beds and to provide for different needs</a:t>
            </a:r>
          </a:p>
          <a:p>
            <a:pPr marL="533400" indent="-533400" eaLnBrk="1" hangingPunct="1">
              <a:buFontTx/>
              <a:buChar char="•"/>
            </a:pPr>
            <a:r>
              <a:rPr lang="en-GB" sz="2200" dirty="0" smtClean="0">
                <a:solidFill>
                  <a:srgbClr val="333333"/>
                </a:solidFill>
              </a:rPr>
              <a:t>Savings needed from spend on supported accommodation – encourage use of Enhanced Housing Benefit where eligible for funding</a:t>
            </a:r>
          </a:p>
        </p:txBody>
      </p:sp>
    </p:spTree>
    <p:extLst>
      <p:ext uri="{BB962C8B-B14F-4D97-AF65-F5344CB8AC3E}">
        <p14:creationId xmlns:p14="http://schemas.microsoft.com/office/powerpoint/2010/main" val="17125738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81000" y="457200"/>
            <a:ext cx="7977188" cy="4627563"/>
          </a:xfrm>
        </p:spPr>
        <p:txBody>
          <a:bodyPr/>
          <a:lstStyle/>
          <a:p>
            <a:pPr eaLnBrk="1" hangingPunct="1">
              <a:defRPr/>
            </a:pP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2800" dirty="0">
                <a:solidFill>
                  <a:schemeClr val="bg2"/>
                </a:solidFill>
              </a:rPr>
              <a:t> </a:t>
            </a:r>
            <a:r>
              <a:rPr lang="en-GB" sz="4000" dirty="0" smtClean="0">
                <a:solidFill>
                  <a:schemeClr val="bg2"/>
                </a:solidFill>
              </a:rPr>
              <a:t/>
            </a:r>
            <a:br>
              <a:rPr lang="en-GB" sz="4000" dirty="0" smtClean="0">
                <a:solidFill>
                  <a:schemeClr val="bg2"/>
                </a:solidFill>
              </a:rPr>
            </a:br>
            <a:r>
              <a:rPr lang="en-GB" sz="3600" dirty="0" smtClean="0">
                <a:solidFill>
                  <a:srgbClr val="333333"/>
                </a:solidFill>
              </a:rPr>
              <a:t>Workshop 3: Recovering Settled </a:t>
            </a:r>
            <a:r>
              <a:rPr lang="en-GB" sz="3600" dirty="0">
                <a:solidFill>
                  <a:srgbClr val="333333"/>
                </a:solidFill>
              </a:rPr>
              <a:t>A</a:t>
            </a:r>
            <a:r>
              <a:rPr lang="en-GB" sz="3600" dirty="0" smtClean="0">
                <a:solidFill>
                  <a:srgbClr val="333333"/>
                </a:solidFill>
              </a:rPr>
              <a:t>ccommodation </a:t>
            </a:r>
            <a:r>
              <a:rPr lang="en-GB" sz="3600" dirty="0" smtClean="0">
                <a:solidFill>
                  <a:schemeClr val="bg2"/>
                </a:solidFill>
              </a:rPr>
              <a:t/>
            </a:r>
            <a:br>
              <a:rPr lang="en-GB" sz="3600" dirty="0" smtClean="0">
                <a:solidFill>
                  <a:schemeClr val="bg2"/>
                </a:solidFill>
              </a:rPr>
            </a:br>
            <a:r>
              <a:rPr lang="en-GB" sz="3600" dirty="0" smtClean="0">
                <a:solidFill>
                  <a:schemeClr val="bg2"/>
                </a:solidFill>
              </a:rPr>
              <a:t> </a:t>
            </a:r>
            <a:r>
              <a:rPr lang="en-GB" sz="4000" dirty="0" smtClean="0">
                <a:solidFill>
                  <a:schemeClr val="bg2"/>
                </a:solidFill>
              </a:rPr>
              <a:t/>
            </a:r>
            <a:br>
              <a:rPr lang="en-GB" sz="4000" dirty="0" smtClean="0">
                <a:solidFill>
                  <a:schemeClr val="bg2"/>
                </a:solidFill>
              </a:rPr>
            </a:br>
            <a:r>
              <a:rPr lang="en-GB" sz="4000" dirty="0" smtClean="0">
                <a:solidFill>
                  <a:schemeClr val="accent3">
                    <a:lumMod val="85000"/>
                  </a:schemeClr>
                </a:solidFill>
              </a:rPr>
              <a:t/>
            </a:r>
            <a:br>
              <a:rPr lang="en-GB" sz="4000" dirty="0" smtClean="0">
                <a:solidFill>
                  <a:schemeClr val="accent3">
                    <a:lumMod val="85000"/>
                  </a:schemeClr>
                </a:solidFill>
              </a:rPr>
            </a:br>
            <a:r>
              <a:rPr lang="en-GB" sz="4000" dirty="0" smtClean="0">
                <a:solidFill>
                  <a:schemeClr val="bg2"/>
                </a:solidFill>
              </a:rPr>
              <a:t/>
            </a:r>
            <a:br>
              <a:rPr lang="en-GB" sz="4000" dirty="0" smtClean="0">
                <a:solidFill>
                  <a:schemeClr val="bg2"/>
                </a:solidFill>
              </a:rPr>
            </a:br>
            <a:r>
              <a:rPr lang="en-GB" sz="4000" dirty="0" smtClean="0">
                <a:solidFill>
                  <a:schemeClr val="bg2"/>
                </a:solidFill>
              </a:rPr>
              <a:t/>
            </a:r>
            <a:br>
              <a:rPr lang="en-GB" sz="4000" dirty="0" smtClean="0">
                <a:solidFill>
                  <a:schemeClr val="bg2"/>
                </a:solidFill>
              </a:rPr>
            </a:br>
            <a:r>
              <a:rPr lang="en-GB" sz="3600" dirty="0" smtClean="0">
                <a:solidFill>
                  <a:schemeClr val="bg2"/>
                </a:solidFill>
              </a:rPr>
              <a:t/>
            </a:r>
            <a:br>
              <a:rPr lang="en-GB" sz="3600" dirty="0" smtClean="0">
                <a:solidFill>
                  <a:schemeClr val="bg2"/>
                </a:solidFill>
              </a:rPr>
            </a:br>
            <a:endParaRPr lang="en-GB" sz="3600" dirty="0" smtClean="0">
              <a:solidFill>
                <a:schemeClr val="bg2"/>
              </a:solidFill>
            </a:endParaRPr>
          </a:p>
        </p:txBody>
      </p:sp>
      <p:sp>
        <p:nvSpPr>
          <p:cNvPr id="3" name="Subtitle 3"/>
          <p:cNvSpPr>
            <a:spLocks noGrp="1"/>
          </p:cNvSpPr>
          <p:nvPr/>
        </p:nvSpPr>
        <p:spPr bwMode="auto">
          <a:xfrm>
            <a:off x="323528" y="5682952"/>
            <a:ext cx="68580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defRPr sz="2800" b="1">
                <a:solidFill>
                  <a:srgbClr val="4C4C4C"/>
                </a:solidFill>
                <a:latin typeface="+mn-lt"/>
                <a:ea typeface="+mn-ea"/>
                <a:cs typeface="+mn-cs"/>
              </a:defRPr>
            </a:lvl1pPr>
            <a:lvl2pPr marL="762000" indent="-228600" algn="l" rtl="0" eaLnBrk="0" fontAlgn="base" hangingPunct="0">
              <a:spcBef>
                <a:spcPct val="20000"/>
              </a:spcBef>
              <a:spcAft>
                <a:spcPct val="0"/>
              </a:spcAft>
              <a:buFont typeface="Times"/>
              <a:buChar char="•"/>
              <a:defRPr sz="2800">
                <a:solidFill>
                  <a:srgbClr val="4C4C4C"/>
                </a:solidFill>
                <a:latin typeface="+mn-lt"/>
              </a:defRPr>
            </a:lvl2pPr>
            <a:lvl3pPr marL="1181100" indent="-228600" algn="l" rtl="0" eaLnBrk="0" fontAlgn="base" hangingPunct="0">
              <a:spcBef>
                <a:spcPct val="20000"/>
              </a:spcBef>
              <a:spcAft>
                <a:spcPct val="0"/>
              </a:spcAft>
              <a:buChar char="-"/>
              <a:defRPr sz="2200">
                <a:solidFill>
                  <a:srgbClr val="4C4C4C"/>
                </a:solidFill>
                <a:latin typeface="+mn-lt"/>
              </a:defRPr>
            </a:lvl3pPr>
            <a:lvl4pPr marL="1600200" indent="-228600" algn="l" rtl="0" eaLnBrk="0" fontAlgn="base" hangingPunct="0">
              <a:spcBef>
                <a:spcPct val="20000"/>
              </a:spcBef>
              <a:spcAft>
                <a:spcPct val="0"/>
              </a:spcAft>
              <a:defRPr sz="2000">
                <a:solidFill>
                  <a:srgbClr val="333333"/>
                </a:solidFill>
                <a:latin typeface="+mn-lt"/>
              </a:defRPr>
            </a:lvl4pPr>
            <a:lvl5pPr marL="2057400" indent="-228600" algn="l" rtl="0" eaLnBrk="0" fontAlgn="base" hangingPunct="0">
              <a:spcBef>
                <a:spcPct val="20000"/>
              </a:spcBef>
              <a:spcAft>
                <a:spcPct val="0"/>
              </a:spcAft>
              <a:defRPr sz="2000">
                <a:solidFill>
                  <a:srgbClr val="333333"/>
                </a:solidFill>
                <a:latin typeface="+mn-lt"/>
              </a:defRPr>
            </a:lvl5pPr>
            <a:lvl6pPr marL="2514600" indent="-228600" algn="l" rtl="0" fontAlgn="base">
              <a:spcBef>
                <a:spcPct val="20000"/>
              </a:spcBef>
              <a:spcAft>
                <a:spcPct val="0"/>
              </a:spcAft>
              <a:defRPr sz="2000">
                <a:solidFill>
                  <a:srgbClr val="333333"/>
                </a:solidFill>
                <a:latin typeface="+mn-lt"/>
              </a:defRPr>
            </a:lvl6pPr>
            <a:lvl7pPr marL="2971800" indent="-228600" algn="l" rtl="0" fontAlgn="base">
              <a:spcBef>
                <a:spcPct val="20000"/>
              </a:spcBef>
              <a:spcAft>
                <a:spcPct val="0"/>
              </a:spcAft>
              <a:defRPr sz="2000">
                <a:solidFill>
                  <a:srgbClr val="333333"/>
                </a:solidFill>
                <a:latin typeface="+mn-lt"/>
              </a:defRPr>
            </a:lvl7pPr>
            <a:lvl8pPr marL="3429000" indent="-228600" algn="l" rtl="0" fontAlgn="base">
              <a:spcBef>
                <a:spcPct val="20000"/>
              </a:spcBef>
              <a:spcAft>
                <a:spcPct val="0"/>
              </a:spcAft>
              <a:defRPr sz="2000">
                <a:solidFill>
                  <a:srgbClr val="333333"/>
                </a:solidFill>
                <a:latin typeface="+mn-lt"/>
              </a:defRPr>
            </a:lvl8pPr>
            <a:lvl9pPr marL="3886200" indent="-228600" algn="l" rtl="0" fontAlgn="base">
              <a:spcBef>
                <a:spcPct val="20000"/>
              </a:spcBef>
              <a:spcAft>
                <a:spcPct val="0"/>
              </a:spcAft>
              <a:defRPr sz="2000">
                <a:solidFill>
                  <a:srgbClr val="333333"/>
                </a:solidFill>
                <a:latin typeface="+mn-lt"/>
              </a:defRPr>
            </a:lvl9pPr>
          </a:lstStyle>
          <a:p>
            <a:endParaRPr lang="en-GB" dirty="0" smtClean="0">
              <a:solidFill>
                <a:srgbClr val="FFFFFF">
                  <a:lumMod val="75000"/>
                </a:srgbClr>
              </a:solidFill>
            </a:endParaRPr>
          </a:p>
        </p:txBody>
      </p:sp>
    </p:spTree>
    <p:extLst>
      <p:ext uri="{BB962C8B-B14F-4D97-AF65-F5344CB8AC3E}">
        <p14:creationId xmlns:p14="http://schemas.microsoft.com/office/powerpoint/2010/main" val="32345970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2232248"/>
          </a:xfrm>
        </p:spPr>
        <p:txBody>
          <a:bodyPr>
            <a:normAutofit/>
          </a:bodyPr>
          <a:lstStyle/>
          <a:p>
            <a:pPr algn="l"/>
            <a:r>
              <a:rPr lang="en-GB" dirty="0" smtClean="0">
                <a:solidFill>
                  <a:srgbClr val="333333"/>
                </a:solidFill>
              </a:rPr>
              <a:t>Recovering from homelessness:</a:t>
            </a:r>
            <a:br>
              <a:rPr lang="en-GB" dirty="0" smtClean="0">
                <a:solidFill>
                  <a:srgbClr val="333333"/>
                </a:solidFill>
              </a:rPr>
            </a:br>
            <a:r>
              <a:rPr lang="en-GB" dirty="0" smtClean="0">
                <a:solidFill>
                  <a:srgbClr val="333333"/>
                </a:solidFill>
              </a:rPr>
              <a:t>Supply of settled accommodation</a:t>
            </a:r>
            <a:endParaRPr lang="en-GB" dirty="0">
              <a:solidFill>
                <a:srgbClr val="333333"/>
              </a:solidFill>
            </a:endParaRPr>
          </a:p>
        </p:txBody>
      </p:sp>
      <p:sp>
        <p:nvSpPr>
          <p:cNvPr id="4" name="Title 1"/>
          <p:cNvSpPr txBox="1">
            <a:spLocks/>
          </p:cNvSpPr>
          <p:nvPr/>
        </p:nvSpPr>
        <p:spPr>
          <a:xfrm>
            <a:off x="590228"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en-GB" sz="3400" dirty="0" smtClean="0">
                <a:solidFill>
                  <a:srgbClr val="333333"/>
                </a:solidFill>
              </a:rPr>
              <a:t>Rachael Harding, Housing Strategy Specialist</a:t>
            </a:r>
            <a:endParaRPr lang="en-GB" sz="3400" dirty="0">
              <a:solidFill>
                <a:srgbClr val="333333"/>
              </a:solidFill>
            </a:endParaRPr>
          </a:p>
        </p:txBody>
      </p:sp>
    </p:spTree>
    <p:extLst>
      <p:ext uri="{BB962C8B-B14F-4D97-AF65-F5344CB8AC3E}">
        <p14:creationId xmlns:p14="http://schemas.microsoft.com/office/powerpoint/2010/main" val="27678362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12148" y="1153715"/>
            <a:ext cx="6301301" cy="4146992"/>
            <a:chOff x="1512148" y="1153715"/>
            <a:chExt cx="6301301" cy="4146992"/>
          </a:xfrm>
        </p:grpSpPr>
        <p:sp>
          <p:nvSpPr>
            <p:cNvPr id="3" name="Freeform 2"/>
            <p:cNvSpPr/>
            <p:nvPr/>
          </p:nvSpPr>
          <p:spPr>
            <a:xfrm>
              <a:off x="1512148" y="1153738"/>
              <a:ext cx="4146677" cy="4146969"/>
            </a:xfrm>
            <a:custGeom>
              <a:avLst/>
              <a:gdLst>
                <a:gd name="connsiteX0" fmla="*/ 0 w 4146677"/>
                <a:gd name="connsiteY0" fmla="*/ 2073485 h 4146969"/>
                <a:gd name="connsiteX1" fmla="*/ 2073339 w 4146677"/>
                <a:gd name="connsiteY1" fmla="*/ 0 h 4146969"/>
                <a:gd name="connsiteX2" fmla="*/ 4146678 w 4146677"/>
                <a:gd name="connsiteY2" fmla="*/ 2073485 h 4146969"/>
                <a:gd name="connsiteX3" fmla="*/ 2073339 w 4146677"/>
                <a:gd name="connsiteY3" fmla="*/ 4146970 h 4146969"/>
                <a:gd name="connsiteX4" fmla="*/ 0 w 4146677"/>
                <a:gd name="connsiteY4" fmla="*/ 2073485 h 414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6677" h="4146969">
                  <a:moveTo>
                    <a:pt x="0" y="2073485"/>
                  </a:moveTo>
                  <a:cubicBezTo>
                    <a:pt x="0" y="928331"/>
                    <a:pt x="928265" y="0"/>
                    <a:pt x="2073339" y="0"/>
                  </a:cubicBezTo>
                  <a:cubicBezTo>
                    <a:pt x="3218413" y="0"/>
                    <a:pt x="4146678" y="928331"/>
                    <a:pt x="4146678" y="2073485"/>
                  </a:cubicBezTo>
                  <a:cubicBezTo>
                    <a:pt x="4146678" y="3218639"/>
                    <a:pt x="3218413" y="4146970"/>
                    <a:pt x="2073339" y="4146970"/>
                  </a:cubicBezTo>
                  <a:cubicBezTo>
                    <a:pt x="928265" y="4146970"/>
                    <a:pt x="0" y="3218639"/>
                    <a:pt x="0" y="2073485"/>
                  </a:cubicBezTo>
                  <a:close/>
                </a:path>
              </a:pathLst>
            </a:custGeom>
            <a:gradFill rotWithShape="0">
              <a:gsLst>
                <a:gs pos="0">
                  <a:schemeClr val="accent5"/>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0">
              <a:schemeClr val="accent5">
                <a:alpha val="50000"/>
                <a:hueOff val="0"/>
                <a:satOff val="0"/>
                <a:lumOff val="0"/>
                <a:alphaOff val="0"/>
              </a:schemeClr>
            </a:effectRef>
            <a:fontRef idx="minor">
              <a:schemeClr val="tx1"/>
            </a:fontRef>
          </p:style>
          <p:txBody>
            <a:bodyPr spcFirstLastPara="0" vert="horz" wrap="square" lIns="744427" tIns="744470" rIns="744427" bIns="744470" numCol="1" spcCol="1270" anchor="ctr" anchorCtr="0">
              <a:noAutofit/>
            </a:bodyPr>
            <a:lstStyle/>
            <a:p>
              <a:pPr defTabSz="1600200" eaLnBrk="1" fontAlgn="auto" hangingPunct="1">
                <a:lnSpc>
                  <a:spcPct val="90000"/>
                </a:lnSpc>
                <a:spcAft>
                  <a:spcPct val="35000"/>
                </a:spcAft>
              </a:pPr>
              <a:r>
                <a:rPr lang="en-GB" sz="3600" dirty="0" smtClean="0">
                  <a:solidFill>
                    <a:srgbClr val="333333"/>
                  </a:solidFill>
                </a:rPr>
                <a:t>Homelessness prevention and relief</a:t>
              </a:r>
              <a:endParaRPr lang="en-US" sz="3600" dirty="0">
                <a:solidFill>
                  <a:srgbClr val="333333"/>
                </a:solidFill>
              </a:endParaRPr>
            </a:p>
          </p:txBody>
        </p:sp>
        <p:sp>
          <p:nvSpPr>
            <p:cNvPr id="4" name="Freeform 3"/>
            <p:cNvSpPr/>
            <p:nvPr/>
          </p:nvSpPr>
          <p:spPr>
            <a:xfrm>
              <a:off x="3666772" y="1153715"/>
              <a:ext cx="4146677" cy="4146969"/>
            </a:xfrm>
            <a:custGeom>
              <a:avLst/>
              <a:gdLst>
                <a:gd name="connsiteX0" fmla="*/ 0 w 4146677"/>
                <a:gd name="connsiteY0" fmla="*/ 2073485 h 4146969"/>
                <a:gd name="connsiteX1" fmla="*/ 2073339 w 4146677"/>
                <a:gd name="connsiteY1" fmla="*/ 0 h 4146969"/>
                <a:gd name="connsiteX2" fmla="*/ 4146678 w 4146677"/>
                <a:gd name="connsiteY2" fmla="*/ 2073485 h 4146969"/>
                <a:gd name="connsiteX3" fmla="*/ 2073339 w 4146677"/>
                <a:gd name="connsiteY3" fmla="*/ 4146970 h 4146969"/>
                <a:gd name="connsiteX4" fmla="*/ 0 w 4146677"/>
                <a:gd name="connsiteY4" fmla="*/ 2073485 h 414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6677" h="4146969">
                  <a:moveTo>
                    <a:pt x="0" y="2073485"/>
                  </a:moveTo>
                  <a:cubicBezTo>
                    <a:pt x="0" y="928331"/>
                    <a:pt x="928265" y="0"/>
                    <a:pt x="2073339" y="0"/>
                  </a:cubicBezTo>
                  <a:cubicBezTo>
                    <a:pt x="3218413" y="0"/>
                    <a:pt x="4146678" y="928331"/>
                    <a:pt x="4146678" y="2073485"/>
                  </a:cubicBezTo>
                  <a:cubicBezTo>
                    <a:pt x="4146678" y="3218639"/>
                    <a:pt x="3218413" y="4146970"/>
                    <a:pt x="2073339" y="4146970"/>
                  </a:cubicBezTo>
                  <a:cubicBezTo>
                    <a:pt x="928265" y="4146970"/>
                    <a:pt x="0" y="3218639"/>
                    <a:pt x="0" y="2073485"/>
                  </a:cubicBezTo>
                  <a:close/>
                </a:path>
              </a:pathLst>
            </a:custGeom>
            <a:gradFill rotWithShape="0">
              <a:gsLst>
                <a:gs pos="0">
                  <a:srgbClr val="FFFF00"/>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gradFill>
          </p:spPr>
          <p:style>
            <a:lnRef idx="0">
              <a:schemeClr val="lt1">
                <a:hueOff val="0"/>
                <a:satOff val="0"/>
                <a:lumOff val="0"/>
                <a:alphaOff val="0"/>
              </a:schemeClr>
            </a:lnRef>
            <a:fillRef idx="3">
              <a:scrgbClr r="0" g="0" b="0"/>
            </a:fillRef>
            <a:effectRef idx="0">
              <a:schemeClr val="accent5">
                <a:alpha val="50000"/>
                <a:hueOff val="-9933876"/>
                <a:satOff val="39811"/>
                <a:lumOff val="8628"/>
                <a:alphaOff val="0"/>
              </a:schemeClr>
            </a:effectRef>
            <a:fontRef idx="minor">
              <a:schemeClr val="tx1"/>
            </a:fontRef>
          </p:style>
          <p:txBody>
            <a:bodyPr spcFirstLastPara="0" vert="horz" wrap="square" lIns="744427" tIns="744470" rIns="744427" bIns="744470" numCol="1" spcCol="1270" anchor="ctr" anchorCtr="0">
              <a:noAutofit/>
            </a:bodyPr>
            <a:lstStyle/>
            <a:p>
              <a:pPr algn="r" defTabSz="1600200" eaLnBrk="1" fontAlgn="auto" hangingPunct="1">
                <a:lnSpc>
                  <a:spcPct val="90000"/>
                </a:lnSpc>
                <a:spcAft>
                  <a:spcPct val="35000"/>
                </a:spcAft>
              </a:pPr>
              <a:r>
                <a:rPr lang="en-GB" sz="3600" dirty="0" smtClean="0">
                  <a:solidFill>
                    <a:srgbClr val="333333"/>
                  </a:solidFill>
                </a:rPr>
                <a:t>Recovery from homelessness</a:t>
              </a:r>
              <a:endParaRPr lang="en-US" sz="3600" dirty="0">
                <a:solidFill>
                  <a:srgbClr val="333333"/>
                </a:solidFill>
              </a:endParaRPr>
            </a:p>
          </p:txBody>
        </p:sp>
      </p:grpSp>
    </p:spTree>
    <p:extLst>
      <p:ext uri="{BB962C8B-B14F-4D97-AF65-F5344CB8AC3E}">
        <p14:creationId xmlns:p14="http://schemas.microsoft.com/office/powerpoint/2010/main" val="26839996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970" y="680245"/>
            <a:ext cx="8229600" cy="5544616"/>
          </a:xfrm>
        </p:spPr>
        <p:txBody>
          <a:bodyPr>
            <a:normAutofit lnSpcReduction="10000"/>
          </a:bodyPr>
          <a:lstStyle/>
          <a:p>
            <a:pPr marL="2857500" indent="-457200"/>
            <a:r>
              <a:rPr lang="en-GB" dirty="0" smtClean="0">
                <a:solidFill>
                  <a:srgbClr val="333333"/>
                </a:solidFill>
              </a:rPr>
              <a:t>Length of stay in TA has increased</a:t>
            </a:r>
          </a:p>
          <a:p>
            <a:pPr marL="2400300" indent="0">
              <a:buNone/>
            </a:pPr>
            <a:endParaRPr lang="en-GB" sz="2000" dirty="0" smtClean="0">
              <a:solidFill>
                <a:srgbClr val="333333"/>
              </a:solidFill>
            </a:endParaRPr>
          </a:p>
          <a:p>
            <a:pPr marL="2857500" indent="-457200"/>
            <a:r>
              <a:rPr lang="en-GB" dirty="0" smtClean="0">
                <a:solidFill>
                  <a:srgbClr val="333333"/>
                </a:solidFill>
              </a:rPr>
              <a:t>Move on is achieved for less than a quarter of people in supported accommodation</a:t>
            </a:r>
            <a:endParaRPr lang="en-GB" sz="3000" b="1" dirty="0" smtClean="0">
              <a:solidFill>
                <a:srgbClr val="333333"/>
              </a:solidFill>
            </a:endParaRPr>
          </a:p>
          <a:p>
            <a:pPr marL="3057525" indent="0">
              <a:buNone/>
            </a:pPr>
            <a:endParaRPr lang="en-GB" sz="1000" dirty="0">
              <a:solidFill>
                <a:schemeClr val="tx1">
                  <a:lumMod val="50000"/>
                  <a:lumOff val="50000"/>
                </a:schemeClr>
              </a:solidFill>
            </a:endParaRPr>
          </a:p>
          <a:p>
            <a:pPr marL="3057525" indent="0">
              <a:buNone/>
            </a:pPr>
            <a:r>
              <a:rPr lang="en-GB" dirty="0" smtClean="0">
                <a:solidFill>
                  <a:schemeClr val="tx1">
                    <a:lumMod val="50000"/>
                    <a:lumOff val="50000"/>
                  </a:schemeClr>
                </a:solidFill>
              </a:rPr>
              <a:t>  	</a:t>
            </a:r>
            <a:r>
              <a:rPr lang="en-GB" dirty="0">
                <a:solidFill>
                  <a:schemeClr val="tx1">
                    <a:lumMod val="50000"/>
                    <a:lumOff val="50000"/>
                  </a:schemeClr>
                </a:solidFill>
              </a:rPr>
              <a:t>	</a:t>
            </a:r>
            <a:endParaRPr lang="en-GB" dirty="0" smtClean="0">
              <a:solidFill>
                <a:schemeClr val="tx1">
                  <a:lumMod val="50000"/>
                  <a:lumOff val="50000"/>
                </a:schemeClr>
              </a:solidFill>
            </a:endParaRPr>
          </a:p>
          <a:p>
            <a:pPr marL="85725" indent="0">
              <a:buNone/>
            </a:pPr>
            <a:endParaRPr lang="en-GB" sz="1000" dirty="0" smtClean="0">
              <a:solidFill>
                <a:schemeClr val="tx1">
                  <a:lumMod val="50000"/>
                  <a:lumOff val="50000"/>
                </a:schemeClr>
              </a:solidFill>
            </a:endParaRPr>
          </a:p>
          <a:p>
            <a:pPr marL="85725" indent="0">
              <a:buNone/>
            </a:pPr>
            <a:r>
              <a:rPr lang="en-GB" dirty="0" smtClean="0">
                <a:solidFill>
                  <a:srgbClr val="333333"/>
                </a:solidFill>
              </a:rPr>
              <a:t>Why?</a:t>
            </a:r>
          </a:p>
          <a:p>
            <a:pPr marL="85725" indent="0">
              <a:buNone/>
            </a:pPr>
            <a:r>
              <a:rPr lang="en-GB" dirty="0" smtClean="0">
                <a:solidFill>
                  <a:srgbClr val="333333"/>
                </a:solidFill>
              </a:rPr>
              <a:t>People can’t find…or access decent accommodation that they want…or can afford…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89" y="836712"/>
            <a:ext cx="2232248" cy="22322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3717032"/>
            <a:ext cx="4035218" cy="1139949"/>
          </a:xfrm>
          <a:prstGeom prst="rect">
            <a:avLst/>
          </a:prstGeom>
        </p:spPr>
      </p:pic>
    </p:spTree>
    <p:extLst>
      <p:ext uri="{BB962C8B-B14F-4D97-AF65-F5344CB8AC3E}">
        <p14:creationId xmlns:p14="http://schemas.microsoft.com/office/powerpoint/2010/main" val="16037065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333333"/>
                </a:solidFill>
              </a:rPr>
              <a:t>Local Housing Profile</a:t>
            </a:r>
            <a:endParaRPr lang="en-GB" dirty="0">
              <a:solidFill>
                <a:srgbClr val="333333"/>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83991539"/>
              </p:ext>
            </p:extLst>
          </p:nvPr>
        </p:nvGraphicFramePr>
        <p:xfrm>
          <a:off x="457200" y="1196752"/>
          <a:ext cx="8435280" cy="4929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43076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7377" y="335691"/>
            <a:ext cx="8352928" cy="1631216"/>
          </a:xfrm>
          <a:prstGeom prst="rect">
            <a:avLst/>
          </a:prstGeom>
          <a:noFill/>
        </p:spPr>
        <p:txBody>
          <a:bodyPr wrap="square" rtlCol="0">
            <a:spAutoFit/>
          </a:bodyPr>
          <a:lstStyle/>
          <a:p>
            <a:pPr eaLnBrk="1" fontAlgn="auto" hangingPunct="1">
              <a:spcBef>
                <a:spcPts val="0"/>
              </a:spcBef>
              <a:spcAft>
                <a:spcPts val="0"/>
              </a:spcAft>
            </a:pPr>
            <a:r>
              <a:rPr lang="en-GB" sz="5000" dirty="0" smtClean="0">
                <a:solidFill>
                  <a:srgbClr val="333333"/>
                </a:solidFill>
                <a:latin typeface="Calibri"/>
              </a:rPr>
              <a:t>Why are there difficulties?</a:t>
            </a:r>
          </a:p>
          <a:p>
            <a:pPr eaLnBrk="1" fontAlgn="auto" hangingPunct="1">
              <a:spcBef>
                <a:spcPts val="0"/>
              </a:spcBef>
              <a:spcAft>
                <a:spcPts val="0"/>
              </a:spcAft>
            </a:pPr>
            <a:r>
              <a:rPr lang="en-GB" sz="5000" dirty="0" smtClean="0">
                <a:solidFill>
                  <a:srgbClr val="333333"/>
                </a:solidFill>
                <a:latin typeface="Calibri"/>
              </a:rPr>
              <a:t>Pressure on Housing supply</a:t>
            </a:r>
            <a:endParaRPr lang="en-GB" sz="5000" dirty="0">
              <a:solidFill>
                <a:srgbClr val="333333"/>
              </a:solidFill>
              <a:latin typeface="Calibri"/>
            </a:endParaRPr>
          </a:p>
        </p:txBody>
      </p:sp>
      <p:sp>
        <p:nvSpPr>
          <p:cNvPr id="4" name="Subtitle 2"/>
          <p:cNvSpPr>
            <a:spLocks noGrp="1"/>
          </p:cNvSpPr>
          <p:nvPr>
            <p:ph type="subTitle" idx="1"/>
          </p:nvPr>
        </p:nvSpPr>
        <p:spPr>
          <a:xfrm>
            <a:off x="323527" y="1916831"/>
            <a:ext cx="8433441" cy="4400871"/>
          </a:xfrm>
        </p:spPr>
        <p:txBody>
          <a:bodyPr>
            <a:normAutofit fontScale="92500" lnSpcReduction="20000"/>
          </a:bodyPr>
          <a:lstStyle/>
          <a:p>
            <a:pPr algn="l"/>
            <a:endParaRPr lang="en-GB" sz="1100" dirty="0" smtClean="0">
              <a:solidFill>
                <a:srgbClr val="333333"/>
              </a:solidFill>
            </a:endParaRPr>
          </a:p>
          <a:p>
            <a:pPr marL="457200" indent="-457200" algn="l">
              <a:buFont typeface="Arial" panose="020B0604020202020204" pitchFamily="34" charset="0"/>
              <a:buChar char="•"/>
            </a:pPr>
            <a:r>
              <a:rPr lang="en-GB" dirty="0" smtClean="0">
                <a:solidFill>
                  <a:srgbClr val="333333"/>
                </a:solidFill>
              </a:rPr>
              <a:t>Difficulties in </a:t>
            </a:r>
            <a:r>
              <a:rPr lang="en-GB" b="1" dirty="0" smtClean="0">
                <a:solidFill>
                  <a:srgbClr val="333333"/>
                </a:solidFill>
              </a:rPr>
              <a:t>availability</a:t>
            </a:r>
            <a:r>
              <a:rPr lang="en-GB" dirty="0" smtClean="0">
                <a:solidFill>
                  <a:srgbClr val="333333"/>
                </a:solidFill>
              </a:rPr>
              <a:t> and </a:t>
            </a:r>
            <a:r>
              <a:rPr lang="en-GB" b="1" dirty="0" smtClean="0">
                <a:solidFill>
                  <a:srgbClr val="333333"/>
                </a:solidFill>
              </a:rPr>
              <a:t>accessibilit</a:t>
            </a:r>
            <a:r>
              <a:rPr lang="en-GB" dirty="0" smtClean="0">
                <a:solidFill>
                  <a:srgbClr val="333333"/>
                </a:solidFill>
              </a:rPr>
              <a:t>y for both PRS and Social Housing</a:t>
            </a:r>
          </a:p>
          <a:p>
            <a:pPr marL="457200" indent="-457200" algn="l">
              <a:buFont typeface="Arial" panose="020B0604020202020204" pitchFamily="34" charset="0"/>
              <a:buChar char="•"/>
            </a:pPr>
            <a:r>
              <a:rPr lang="en-GB" b="1" dirty="0" smtClean="0">
                <a:solidFill>
                  <a:srgbClr val="333333"/>
                </a:solidFill>
              </a:rPr>
              <a:t>Affordability</a:t>
            </a:r>
            <a:r>
              <a:rPr lang="en-GB" dirty="0" smtClean="0">
                <a:solidFill>
                  <a:srgbClr val="333333"/>
                </a:solidFill>
              </a:rPr>
              <a:t> issues in the PRS which could extend to social housing for under 35s and those affected by Benefit Cap</a:t>
            </a:r>
          </a:p>
          <a:p>
            <a:pPr marL="457200" indent="-457200" algn="l">
              <a:buFont typeface="Arial" panose="020B0604020202020204" pitchFamily="34" charset="0"/>
              <a:buChar char="•"/>
            </a:pPr>
            <a:r>
              <a:rPr lang="en-GB" dirty="0" smtClean="0">
                <a:solidFill>
                  <a:srgbClr val="333333"/>
                </a:solidFill>
              </a:rPr>
              <a:t>Both tenures are </a:t>
            </a:r>
            <a:r>
              <a:rPr lang="en-GB" b="1" dirty="0" smtClean="0">
                <a:solidFill>
                  <a:srgbClr val="333333"/>
                </a:solidFill>
              </a:rPr>
              <a:t>suitable</a:t>
            </a:r>
            <a:r>
              <a:rPr lang="en-GB" dirty="0" smtClean="0">
                <a:solidFill>
                  <a:srgbClr val="333333"/>
                </a:solidFill>
              </a:rPr>
              <a:t> for habitation – however, there can be issues with property standards in the PRS</a:t>
            </a:r>
          </a:p>
          <a:p>
            <a:pPr marL="457200" indent="-457200" algn="l">
              <a:buFont typeface="Arial" panose="020B0604020202020204" pitchFamily="34" charset="0"/>
              <a:buChar char="•"/>
            </a:pPr>
            <a:r>
              <a:rPr lang="en-GB" dirty="0" smtClean="0">
                <a:solidFill>
                  <a:srgbClr val="333333"/>
                </a:solidFill>
              </a:rPr>
              <a:t>Social housing remains more </a:t>
            </a:r>
            <a:r>
              <a:rPr lang="en-GB" b="1" dirty="0" smtClean="0">
                <a:solidFill>
                  <a:srgbClr val="333333"/>
                </a:solidFill>
              </a:rPr>
              <a:t>desirable</a:t>
            </a:r>
            <a:r>
              <a:rPr lang="en-GB" dirty="0" smtClean="0">
                <a:solidFill>
                  <a:srgbClr val="333333"/>
                </a:solidFill>
              </a:rPr>
              <a:t> than the PRS</a:t>
            </a:r>
            <a:r>
              <a:rPr lang="en-GB" sz="4000" dirty="0" smtClean="0"/>
              <a:t>		</a:t>
            </a:r>
            <a:endParaRPr lang="en-GB" sz="2000" dirty="0"/>
          </a:p>
          <a:p>
            <a:pPr algn="l"/>
            <a:endParaRPr lang="en-GB" sz="2000" dirty="0" smtClean="0"/>
          </a:p>
          <a:p>
            <a:pPr algn="l"/>
            <a:endParaRPr lang="en-GB" sz="2000" dirty="0"/>
          </a:p>
          <a:p>
            <a:pPr algn="l"/>
            <a:endParaRPr lang="en-GB" sz="2000" dirty="0" smtClean="0"/>
          </a:p>
          <a:p>
            <a:pPr algn="l"/>
            <a:endParaRPr lang="en-GB" sz="2000" dirty="0" smtClean="0"/>
          </a:p>
          <a:p>
            <a:pPr marL="342900" indent="-342900" algn="l">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39054300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404664"/>
            <a:ext cx="8496944" cy="6048672"/>
          </a:xfrm>
        </p:spPr>
        <p:txBody>
          <a:bodyPr>
            <a:normAutofit/>
          </a:bodyPr>
          <a:lstStyle/>
          <a:p>
            <a:pPr marL="4314825" algn="l"/>
            <a:r>
              <a:rPr lang="en-GB" sz="4400" dirty="0" smtClean="0">
                <a:solidFill>
                  <a:srgbClr val="333333"/>
                </a:solidFill>
              </a:rPr>
              <a:t>Impact of Government policy on supply</a:t>
            </a:r>
          </a:p>
          <a:p>
            <a:pPr algn="l"/>
            <a:endParaRPr lang="en-GB" sz="2200" dirty="0" smtClean="0">
              <a:solidFill>
                <a:schemeClr val="tx1">
                  <a:lumMod val="65000"/>
                  <a:lumOff val="35000"/>
                </a:schemeClr>
              </a:solidFill>
            </a:endParaRPr>
          </a:p>
          <a:p>
            <a:pPr algn="l"/>
            <a:endParaRPr lang="en-GB" sz="2200" dirty="0" smtClean="0">
              <a:solidFill>
                <a:schemeClr val="tx1">
                  <a:lumMod val="65000"/>
                  <a:lumOff val="35000"/>
                </a:schemeClr>
              </a:solidFill>
            </a:endParaRPr>
          </a:p>
          <a:p>
            <a:pPr marL="571500" indent="-571500" algn="l">
              <a:buFont typeface="Arial" panose="020B0604020202020204" pitchFamily="34" charset="0"/>
              <a:buChar char="•"/>
            </a:pPr>
            <a:r>
              <a:rPr lang="en-GB" sz="4300" dirty="0" smtClean="0">
                <a:solidFill>
                  <a:srgbClr val="333333"/>
                </a:solidFill>
              </a:rPr>
              <a:t>National Housing Policy</a:t>
            </a:r>
          </a:p>
          <a:p>
            <a:pPr marL="571500" indent="-571500" algn="l">
              <a:buFont typeface="Arial" panose="020B0604020202020204" pitchFamily="34" charset="0"/>
              <a:buChar char="•"/>
            </a:pPr>
            <a:r>
              <a:rPr lang="en-GB" sz="4300" dirty="0" smtClean="0">
                <a:solidFill>
                  <a:srgbClr val="333333"/>
                </a:solidFill>
              </a:rPr>
              <a:t>Welfare Policy</a:t>
            </a:r>
          </a:p>
          <a:p>
            <a:pPr marL="571500" indent="-571500" algn="l">
              <a:buFont typeface="Arial" panose="020B0604020202020204" pitchFamily="34" charset="0"/>
              <a:buChar char="•"/>
            </a:pPr>
            <a:r>
              <a:rPr lang="en-GB" sz="4300" dirty="0" smtClean="0">
                <a:solidFill>
                  <a:srgbClr val="333333"/>
                </a:solidFill>
              </a:rPr>
              <a:t>Other</a:t>
            </a:r>
          </a:p>
          <a:p>
            <a:pPr marL="457200" indent="-457200" algn="l">
              <a:buFontTx/>
              <a:buChar char="-"/>
            </a:pPr>
            <a:r>
              <a:rPr lang="en-GB" sz="3000" dirty="0" smtClean="0">
                <a:solidFill>
                  <a:srgbClr val="333333"/>
                </a:solidFill>
              </a:rPr>
              <a:t>Future funding model of supported housing</a:t>
            </a:r>
          </a:p>
          <a:p>
            <a:pPr algn="l"/>
            <a:endParaRPr lang="en-GB" sz="3000" dirty="0" smtClean="0">
              <a:solidFill>
                <a:schemeClr val="tx1">
                  <a:lumMod val="65000"/>
                  <a:lumOff val="35000"/>
                </a:schemeClr>
              </a:solidFill>
            </a:endParaRPr>
          </a:p>
          <a:p>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863" y="606465"/>
            <a:ext cx="3703269" cy="1944216"/>
          </a:xfrm>
          <a:prstGeom prst="rect">
            <a:avLst/>
          </a:prstGeom>
        </p:spPr>
      </p:pic>
    </p:spTree>
    <p:extLst>
      <p:ext uri="{BB962C8B-B14F-4D97-AF65-F5344CB8AC3E}">
        <p14:creationId xmlns:p14="http://schemas.microsoft.com/office/powerpoint/2010/main" val="38654509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08" y="1340768"/>
            <a:ext cx="7920880" cy="531921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5" name="TextBox 4"/>
          <p:cNvSpPr txBox="1"/>
          <p:nvPr/>
        </p:nvSpPr>
        <p:spPr>
          <a:xfrm>
            <a:off x="398984" y="332656"/>
            <a:ext cx="8352928" cy="1224951"/>
          </a:xfrm>
          <a:prstGeom prst="rect">
            <a:avLst/>
          </a:prstGeom>
          <a:noFill/>
        </p:spPr>
        <p:txBody>
          <a:bodyPr wrap="square" rtlCol="0">
            <a:spAutoFit/>
          </a:bodyPr>
          <a:lstStyle/>
          <a:p>
            <a:pPr eaLnBrk="1" fontAlgn="auto" hangingPunct="1">
              <a:spcBef>
                <a:spcPct val="20000"/>
              </a:spcBef>
              <a:spcAft>
                <a:spcPts val="0"/>
              </a:spcAft>
            </a:pPr>
            <a:r>
              <a:rPr lang="en-GB" sz="4000" dirty="0">
                <a:solidFill>
                  <a:srgbClr val="333333"/>
                </a:solidFill>
                <a:latin typeface="Calibri"/>
              </a:rPr>
              <a:t>New </a:t>
            </a:r>
            <a:r>
              <a:rPr lang="en-GB" sz="4000" dirty="0" smtClean="0">
                <a:solidFill>
                  <a:srgbClr val="333333"/>
                </a:solidFill>
                <a:latin typeface="Calibri"/>
              </a:rPr>
              <a:t>system of delivery</a:t>
            </a:r>
            <a:endParaRPr lang="en-GB" sz="4000" dirty="0">
              <a:solidFill>
                <a:srgbClr val="333333"/>
              </a:solidFill>
              <a:latin typeface="Calibri"/>
            </a:endParaRPr>
          </a:p>
          <a:p>
            <a:pPr algn="r" eaLnBrk="1" fontAlgn="auto" hangingPunct="1">
              <a:spcBef>
                <a:spcPct val="20000"/>
              </a:spcBef>
              <a:spcAft>
                <a:spcPts val="0"/>
              </a:spcAft>
            </a:pPr>
            <a:r>
              <a:rPr lang="en-GB" sz="2800" dirty="0" smtClean="0">
                <a:solidFill>
                  <a:srgbClr val="333333"/>
                </a:solidFill>
                <a:latin typeface="Calibri"/>
              </a:rPr>
              <a:t>Homelessness </a:t>
            </a:r>
            <a:r>
              <a:rPr lang="en-GB" sz="2800" dirty="0">
                <a:solidFill>
                  <a:srgbClr val="333333"/>
                </a:solidFill>
                <a:latin typeface="Calibri"/>
              </a:rPr>
              <a:t>Reduction </a:t>
            </a:r>
            <a:r>
              <a:rPr lang="en-GB" sz="2800" dirty="0" smtClean="0">
                <a:solidFill>
                  <a:srgbClr val="333333"/>
                </a:solidFill>
                <a:latin typeface="Calibri"/>
              </a:rPr>
              <a:t>Act</a:t>
            </a:r>
            <a:endParaRPr lang="en-GB" sz="2800" dirty="0">
              <a:solidFill>
                <a:srgbClr val="333333"/>
              </a:solidFill>
              <a:latin typeface="Calibri"/>
            </a:endParaRPr>
          </a:p>
        </p:txBody>
      </p:sp>
    </p:spTree>
    <p:extLst>
      <p:ext uri="{BB962C8B-B14F-4D97-AF65-F5344CB8AC3E}">
        <p14:creationId xmlns:p14="http://schemas.microsoft.com/office/powerpoint/2010/main" val="486363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504825"/>
            <a:ext cx="7777162"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7720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8984" y="422425"/>
            <a:ext cx="8352928" cy="5878532"/>
          </a:xfrm>
          <a:prstGeom prst="rect">
            <a:avLst/>
          </a:prstGeom>
          <a:noFill/>
        </p:spPr>
        <p:txBody>
          <a:bodyPr wrap="square" rtlCol="0">
            <a:spAutoFit/>
          </a:bodyPr>
          <a:lstStyle/>
          <a:p>
            <a:pPr marL="4400550" algn="ctr" eaLnBrk="1" fontAlgn="auto" hangingPunct="1">
              <a:spcBef>
                <a:spcPts val="0"/>
              </a:spcBef>
              <a:spcAft>
                <a:spcPts val="0"/>
              </a:spcAft>
            </a:pPr>
            <a:r>
              <a:rPr lang="en-GB" sz="4400" dirty="0">
                <a:solidFill>
                  <a:srgbClr val="333333"/>
                </a:solidFill>
                <a:latin typeface="Calibri"/>
              </a:rPr>
              <a:t>Addressing accessibility of traditional tenure </a:t>
            </a:r>
            <a:r>
              <a:rPr lang="en-GB" sz="4400" dirty="0" smtClean="0">
                <a:solidFill>
                  <a:srgbClr val="333333"/>
                </a:solidFill>
                <a:latin typeface="Calibri"/>
              </a:rPr>
              <a:t>options</a:t>
            </a:r>
          </a:p>
          <a:p>
            <a:pPr eaLnBrk="1" fontAlgn="auto" hangingPunct="1">
              <a:spcBef>
                <a:spcPts val="0"/>
              </a:spcBef>
              <a:spcAft>
                <a:spcPts val="0"/>
              </a:spcAft>
            </a:pPr>
            <a:endParaRPr lang="en-GB" sz="1000" dirty="0">
              <a:solidFill>
                <a:prstClr val="black"/>
              </a:solidFill>
              <a:latin typeface="Calibri"/>
            </a:endParaRPr>
          </a:p>
          <a:p>
            <a:pPr marL="571500" indent="-571500" eaLnBrk="1" fontAlgn="auto" hangingPunct="1">
              <a:spcBef>
                <a:spcPts val="0"/>
              </a:spcBef>
              <a:spcAft>
                <a:spcPts val="0"/>
              </a:spcAft>
              <a:buFont typeface="Arial" panose="020B0604020202020204" pitchFamily="34" charset="0"/>
              <a:buChar char="•"/>
            </a:pPr>
            <a:r>
              <a:rPr lang="en-GB" sz="4000" b="1" dirty="0" smtClean="0">
                <a:solidFill>
                  <a:srgbClr val="333333"/>
                </a:solidFill>
                <a:latin typeface="Calibri"/>
              </a:rPr>
              <a:t>Social housing</a:t>
            </a:r>
          </a:p>
          <a:p>
            <a:pPr eaLnBrk="1" fontAlgn="auto" hangingPunct="1">
              <a:spcBef>
                <a:spcPts val="0"/>
              </a:spcBef>
              <a:spcAft>
                <a:spcPts val="0"/>
              </a:spcAft>
            </a:pPr>
            <a:r>
              <a:rPr lang="en-GB" sz="3000" dirty="0" smtClean="0">
                <a:solidFill>
                  <a:srgbClr val="333333"/>
                </a:solidFill>
                <a:latin typeface="Calibri"/>
              </a:rPr>
              <a:t>Allocations policy, managing expectations, roles of housing associations, new builds, shared housing</a:t>
            </a:r>
          </a:p>
          <a:p>
            <a:pPr eaLnBrk="1" fontAlgn="auto" hangingPunct="1">
              <a:spcBef>
                <a:spcPts val="0"/>
              </a:spcBef>
              <a:spcAft>
                <a:spcPts val="0"/>
              </a:spcAft>
            </a:pPr>
            <a:endParaRPr lang="en-GB" sz="2000" dirty="0" smtClean="0">
              <a:solidFill>
                <a:srgbClr val="333333"/>
              </a:solidFill>
              <a:latin typeface="Calibri"/>
            </a:endParaRPr>
          </a:p>
          <a:p>
            <a:pPr marL="571500" indent="-571500" eaLnBrk="1" fontAlgn="auto" hangingPunct="1">
              <a:spcBef>
                <a:spcPts val="0"/>
              </a:spcBef>
              <a:spcAft>
                <a:spcPts val="0"/>
              </a:spcAft>
              <a:buFont typeface="Arial" panose="020B0604020202020204" pitchFamily="34" charset="0"/>
              <a:buChar char="•"/>
            </a:pPr>
            <a:r>
              <a:rPr lang="en-GB" sz="4000" b="1" dirty="0" smtClean="0">
                <a:solidFill>
                  <a:srgbClr val="333333"/>
                </a:solidFill>
                <a:latin typeface="Calibri"/>
              </a:rPr>
              <a:t>Private rented sector</a:t>
            </a:r>
          </a:p>
          <a:p>
            <a:pPr eaLnBrk="1" fontAlgn="auto" hangingPunct="1">
              <a:spcBef>
                <a:spcPts val="0"/>
              </a:spcBef>
              <a:spcAft>
                <a:spcPts val="0"/>
              </a:spcAft>
            </a:pPr>
            <a:r>
              <a:rPr lang="en-GB" sz="3000" dirty="0" smtClean="0">
                <a:solidFill>
                  <a:srgbClr val="333333"/>
                </a:solidFill>
                <a:latin typeface="Calibri"/>
              </a:rPr>
              <a:t>Enhancements to PRS access schemes</a:t>
            </a:r>
            <a:endParaRPr lang="en-GB" sz="2800" dirty="0">
              <a:solidFill>
                <a:srgbClr val="333333"/>
              </a:solidFill>
              <a:latin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 y="620688"/>
            <a:ext cx="4932247" cy="2213346"/>
          </a:xfrm>
          <a:prstGeom prst="rect">
            <a:avLst/>
          </a:prstGeom>
        </p:spPr>
      </p:pic>
    </p:spTree>
    <p:extLst>
      <p:ext uri="{BB962C8B-B14F-4D97-AF65-F5344CB8AC3E}">
        <p14:creationId xmlns:p14="http://schemas.microsoft.com/office/powerpoint/2010/main" val="22641837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764704"/>
            <a:ext cx="4186808" cy="1143000"/>
          </a:xfrm>
        </p:spPr>
        <p:txBody>
          <a:bodyPr>
            <a:normAutofit fontScale="90000"/>
          </a:bodyPr>
          <a:lstStyle/>
          <a:p>
            <a:r>
              <a:rPr lang="en-GB" dirty="0" smtClean="0">
                <a:solidFill>
                  <a:srgbClr val="333333"/>
                </a:solidFill>
              </a:rPr>
              <a:t>New housing delivery models</a:t>
            </a:r>
            <a:endParaRPr lang="en-GB" dirty="0">
              <a:solidFill>
                <a:srgbClr val="333333"/>
              </a:solidFill>
            </a:endParaRPr>
          </a:p>
        </p:txBody>
      </p:sp>
      <p:sp>
        <p:nvSpPr>
          <p:cNvPr id="3" name="Content Placeholder 2"/>
          <p:cNvSpPr>
            <a:spLocks noGrp="1"/>
          </p:cNvSpPr>
          <p:nvPr>
            <p:ph idx="1"/>
          </p:nvPr>
        </p:nvSpPr>
        <p:spPr>
          <a:xfrm>
            <a:off x="457200" y="2738332"/>
            <a:ext cx="8229600" cy="3859020"/>
          </a:xfrm>
        </p:spPr>
        <p:txBody>
          <a:bodyPr>
            <a:normAutofit fontScale="92500" lnSpcReduction="10000"/>
          </a:bodyPr>
          <a:lstStyle/>
          <a:p>
            <a:r>
              <a:rPr lang="en-GB" dirty="0" smtClean="0">
                <a:solidFill>
                  <a:srgbClr val="333333"/>
                </a:solidFill>
              </a:rPr>
              <a:t>Housing First (principles – utilising EHB)</a:t>
            </a:r>
          </a:p>
          <a:p>
            <a:r>
              <a:rPr lang="en-GB" dirty="0" smtClean="0">
                <a:solidFill>
                  <a:srgbClr val="333333"/>
                </a:solidFill>
              </a:rPr>
              <a:t>Social letting agency – for long term housing (seamless transference of temp to perm without household moving)</a:t>
            </a:r>
          </a:p>
          <a:p>
            <a:r>
              <a:rPr lang="en-GB" dirty="0" smtClean="0">
                <a:solidFill>
                  <a:srgbClr val="333333"/>
                </a:solidFill>
              </a:rPr>
              <a:t>Utilising micro homes</a:t>
            </a:r>
          </a:p>
          <a:p>
            <a:r>
              <a:rPr lang="en-GB" dirty="0" smtClean="0">
                <a:solidFill>
                  <a:srgbClr val="333333"/>
                </a:solidFill>
              </a:rPr>
              <a:t>Role for Social enterprises and Community Interest Companies</a:t>
            </a:r>
          </a:p>
          <a:p>
            <a:r>
              <a:rPr lang="en-GB" dirty="0" smtClean="0">
                <a:solidFill>
                  <a:srgbClr val="333333"/>
                </a:solidFill>
              </a:rPr>
              <a:t>WHAT ELSE…?</a:t>
            </a:r>
          </a:p>
          <a:p>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04664"/>
            <a:ext cx="3744416" cy="2333668"/>
          </a:xfrm>
          <a:prstGeom prst="rect">
            <a:avLst/>
          </a:prstGeom>
        </p:spPr>
      </p:pic>
    </p:spTree>
    <p:extLst>
      <p:ext uri="{BB962C8B-B14F-4D97-AF65-F5344CB8AC3E}">
        <p14:creationId xmlns:p14="http://schemas.microsoft.com/office/powerpoint/2010/main" val="36471520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274638"/>
            <a:ext cx="4258816" cy="1143000"/>
          </a:xfrm>
        </p:spPr>
        <p:txBody>
          <a:bodyPr/>
          <a:lstStyle/>
          <a:p>
            <a:r>
              <a:rPr lang="en-GB" dirty="0" smtClean="0">
                <a:solidFill>
                  <a:schemeClr val="tx1">
                    <a:lumMod val="50000"/>
                    <a:lumOff val="50000"/>
                  </a:schemeClr>
                </a:solidFill>
              </a:rPr>
              <a:t>Support</a:t>
            </a:r>
            <a:endParaRPr lang="en-GB" dirty="0">
              <a:solidFill>
                <a:schemeClr val="tx1">
                  <a:lumMod val="50000"/>
                  <a:lumOff val="50000"/>
                </a:schemeClr>
              </a:solidFill>
            </a:endParaRPr>
          </a:p>
        </p:txBody>
      </p:sp>
      <p:sp>
        <p:nvSpPr>
          <p:cNvPr id="3" name="Content Placeholder 2"/>
          <p:cNvSpPr>
            <a:spLocks noGrp="1"/>
          </p:cNvSpPr>
          <p:nvPr>
            <p:ph idx="1"/>
          </p:nvPr>
        </p:nvSpPr>
        <p:spPr>
          <a:xfrm>
            <a:off x="457200" y="2060848"/>
            <a:ext cx="8229600" cy="4536503"/>
          </a:xfrm>
        </p:spPr>
        <p:txBody>
          <a:bodyPr>
            <a:normAutofit fontScale="77500" lnSpcReduction="20000"/>
          </a:bodyPr>
          <a:lstStyle/>
          <a:p>
            <a:endParaRPr lang="en-GB" sz="3900" dirty="0"/>
          </a:p>
          <a:p>
            <a:r>
              <a:rPr lang="en-GB" sz="3900" dirty="0" smtClean="0">
                <a:solidFill>
                  <a:srgbClr val="333333"/>
                </a:solidFill>
              </a:rPr>
              <a:t>What support do people need for positive and sustained resettlement?</a:t>
            </a:r>
          </a:p>
          <a:p>
            <a:r>
              <a:rPr lang="en-GB" sz="3900" dirty="0" smtClean="0">
                <a:solidFill>
                  <a:srgbClr val="333333"/>
                </a:solidFill>
              </a:rPr>
              <a:t>Who should deliver the support and in what way?</a:t>
            </a:r>
          </a:p>
          <a:p>
            <a:pPr marL="0" indent="0">
              <a:buNone/>
            </a:pPr>
            <a:endParaRPr lang="en-GB" sz="2600" dirty="0" smtClean="0">
              <a:solidFill>
                <a:srgbClr val="333333"/>
              </a:solidFill>
            </a:endParaRPr>
          </a:p>
          <a:p>
            <a:pPr marL="1714500" indent="0">
              <a:buNone/>
            </a:pPr>
            <a:r>
              <a:rPr lang="en-GB" dirty="0" smtClean="0">
                <a:solidFill>
                  <a:srgbClr val="333333"/>
                </a:solidFill>
              </a:rPr>
              <a:t>Support is needed</a:t>
            </a:r>
          </a:p>
          <a:p>
            <a:pPr marL="1714500" indent="0">
              <a:buNone/>
            </a:pPr>
            <a:r>
              <a:rPr lang="en-GB" dirty="0" smtClean="0">
                <a:solidFill>
                  <a:srgbClr val="333333"/>
                </a:solidFill>
              </a:rPr>
              <a:t>It shouldn’t be time-limited</a:t>
            </a:r>
          </a:p>
          <a:p>
            <a:pPr marL="1714500" indent="0">
              <a:buNone/>
            </a:pPr>
            <a:r>
              <a:rPr lang="en-GB" dirty="0" smtClean="0">
                <a:solidFill>
                  <a:srgbClr val="333333"/>
                </a:solidFill>
              </a:rPr>
              <a:t>There shouldn’t be a delay in receiving it,</a:t>
            </a:r>
          </a:p>
          <a:p>
            <a:pPr marL="1714500" indent="0">
              <a:buNone/>
            </a:pPr>
            <a:r>
              <a:rPr lang="en-GB" dirty="0" smtClean="0">
                <a:solidFill>
                  <a:srgbClr val="333333"/>
                </a:solidFill>
              </a:rPr>
              <a:t>It should be aligned with pre-tenancy training,</a:t>
            </a:r>
          </a:p>
          <a:p>
            <a:pPr marL="1714500" indent="0">
              <a:buNone/>
            </a:pPr>
            <a:r>
              <a:rPr lang="en-GB" dirty="0" smtClean="0">
                <a:solidFill>
                  <a:srgbClr val="333333"/>
                </a:solidFill>
              </a:rPr>
              <a:t>There should be a multi-agency approach to delivery</a:t>
            </a:r>
            <a:endParaRPr lang="en-GB" dirty="0">
              <a:solidFill>
                <a:srgbClr val="333333"/>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04664"/>
            <a:ext cx="3866754" cy="19333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286250"/>
            <a:ext cx="1714500" cy="1714500"/>
          </a:xfrm>
          <a:prstGeom prst="rect">
            <a:avLst/>
          </a:prstGeom>
        </p:spPr>
      </p:pic>
    </p:spTree>
    <p:extLst>
      <p:ext uri="{BB962C8B-B14F-4D97-AF65-F5344CB8AC3E}">
        <p14:creationId xmlns:p14="http://schemas.microsoft.com/office/powerpoint/2010/main" val="40540200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333333"/>
                </a:solidFill>
              </a:rPr>
              <a:t>Specific areas of focus</a:t>
            </a:r>
            <a:br>
              <a:rPr lang="en-GB" dirty="0" smtClean="0">
                <a:solidFill>
                  <a:srgbClr val="333333"/>
                </a:solidFill>
              </a:rPr>
            </a:br>
            <a:r>
              <a:rPr lang="en-GB" dirty="0" smtClean="0">
                <a:solidFill>
                  <a:srgbClr val="333333"/>
                </a:solidFill>
              </a:rPr>
              <a:t>- Enhanced pathways</a:t>
            </a:r>
            <a:endParaRPr lang="en-GB" dirty="0">
              <a:solidFill>
                <a:srgbClr val="333333"/>
              </a:solidFill>
            </a:endParaRPr>
          </a:p>
        </p:txBody>
      </p:sp>
      <p:sp>
        <p:nvSpPr>
          <p:cNvPr id="3" name="Content Placeholder 2"/>
          <p:cNvSpPr>
            <a:spLocks noGrp="1"/>
          </p:cNvSpPr>
          <p:nvPr>
            <p:ph idx="1"/>
          </p:nvPr>
        </p:nvSpPr>
        <p:spPr>
          <a:xfrm>
            <a:off x="1331640" y="1916832"/>
            <a:ext cx="6707088" cy="4525963"/>
          </a:xfrm>
        </p:spPr>
        <p:txBody>
          <a:bodyPr/>
          <a:lstStyle/>
          <a:p>
            <a:pPr marL="0" indent="0">
              <a:buNone/>
            </a:pPr>
            <a:r>
              <a:rPr lang="en-GB" dirty="0" smtClean="0">
                <a:solidFill>
                  <a:srgbClr val="333333"/>
                </a:solidFill>
              </a:rPr>
              <a:t>Young people</a:t>
            </a:r>
          </a:p>
          <a:p>
            <a:pPr marL="0" indent="0" algn="r">
              <a:buNone/>
            </a:pPr>
            <a:r>
              <a:rPr lang="en-GB" dirty="0" smtClean="0">
                <a:solidFill>
                  <a:srgbClr val="333333"/>
                </a:solidFill>
              </a:rPr>
              <a:t>Mental health</a:t>
            </a:r>
          </a:p>
          <a:p>
            <a:pPr marL="0" indent="0">
              <a:buNone/>
            </a:pPr>
            <a:r>
              <a:rPr lang="en-GB" dirty="0" smtClean="0">
                <a:solidFill>
                  <a:srgbClr val="333333"/>
                </a:solidFill>
              </a:rPr>
              <a:t>People leaving hospital</a:t>
            </a:r>
          </a:p>
          <a:p>
            <a:pPr marL="0" indent="0" algn="r">
              <a:buNone/>
            </a:pPr>
            <a:r>
              <a:rPr lang="en-GB" dirty="0" smtClean="0">
                <a:solidFill>
                  <a:srgbClr val="333333"/>
                </a:solidFill>
              </a:rPr>
              <a:t>People released from prison</a:t>
            </a:r>
          </a:p>
          <a:p>
            <a:pPr marL="0" indent="0">
              <a:buNone/>
            </a:pPr>
            <a:r>
              <a:rPr lang="en-GB" dirty="0" smtClean="0">
                <a:solidFill>
                  <a:srgbClr val="333333"/>
                </a:solidFill>
              </a:rPr>
              <a:t>NRPF</a:t>
            </a:r>
          </a:p>
          <a:p>
            <a:pPr marL="0" indent="0" algn="r">
              <a:buNone/>
            </a:pPr>
            <a:r>
              <a:rPr lang="en-GB" dirty="0" smtClean="0">
                <a:solidFill>
                  <a:srgbClr val="333333"/>
                </a:solidFill>
              </a:rPr>
              <a:t>Survivors of modern slavery</a:t>
            </a:r>
          </a:p>
          <a:p>
            <a:pPr marL="0" indent="0">
              <a:buNone/>
            </a:pPr>
            <a:r>
              <a:rPr lang="en-GB" dirty="0" smtClean="0">
                <a:solidFill>
                  <a:srgbClr val="333333"/>
                </a:solidFill>
              </a:rPr>
              <a:t>Priority families</a:t>
            </a:r>
            <a:endParaRPr lang="en-GB" dirty="0">
              <a:solidFill>
                <a:srgbClr val="333333"/>
              </a:solidFill>
            </a:endParaRPr>
          </a:p>
        </p:txBody>
      </p:sp>
    </p:spTree>
    <p:extLst>
      <p:ext uri="{BB962C8B-B14F-4D97-AF65-F5344CB8AC3E}">
        <p14:creationId xmlns:p14="http://schemas.microsoft.com/office/powerpoint/2010/main" val="22805797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solidFill>
                  <a:srgbClr val="333333"/>
                </a:solidFill>
              </a:rPr>
              <a:t>Recovering from Homelessness </a:t>
            </a:r>
            <a:br>
              <a:rPr lang="en-GB" dirty="0" smtClean="0">
                <a:solidFill>
                  <a:srgbClr val="333333"/>
                </a:solidFill>
              </a:rPr>
            </a:br>
            <a:r>
              <a:rPr lang="en-GB" dirty="0" smtClean="0">
                <a:solidFill>
                  <a:srgbClr val="333333"/>
                </a:solidFill>
              </a:rPr>
              <a:t>– Your views</a:t>
            </a:r>
            <a:endParaRPr lang="en-GB" dirty="0">
              <a:solidFill>
                <a:srgbClr val="333333"/>
              </a:solidFill>
            </a:endParaRPr>
          </a:p>
        </p:txBody>
      </p:sp>
      <p:sp>
        <p:nvSpPr>
          <p:cNvPr id="3" name="Content Placeholder 2"/>
          <p:cNvSpPr>
            <a:spLocks noGrp="1"/>
          </p:cNvSpPr>
          <p:nvPr>
            <p:ph idx="1"/>
          </p:nvPr>
        </p:nvSpPr>
        <p:spPr>
          <a:xfrm>
            <a:off x="4644008" y="1745432"/>
            <a:ext cx="4258816" cy="5112568"/>
          </a:xfrm>
        </p:spPr>
        <p:txBody>
          <a:bodyPr>
            <a:noAutofit/>
          </a:bodyPr>
          <a:lstStyle/>
          <a:p>
            <a:r>
              <a:rPr lang="en-GB" sz="2200" dirty="0" smtClean="0">
                <a:solidFill>
                  <a:srgbClr val="333333"/>
                </a:solidFill>
              </a:rPr>
              <a:t>Enhanced Private Rented Sector Access Scheme</a:t>
            </a:r>
          </a:p>
          <a:p>
            <a:r>
              <a:rPr lang="en-GB" sz="2200" dirty="0" smtClean="0">
                <a:solidFill>
                  <a:srgbClr val="333333"/>
                </a:solidFill>
              </a:rPr>
              <a:t>Housing First</a:t>
            </a:r>
          </a:p>
          <a:p>
            <a:r>
              <a:rPr lang="en-GB" sz="2200" dirty="0" smtClean="0">
                <a:solidFill>
                  <a:srgbClr val="333333"/>
                </a:solidFill>
              </a:rPr>
              <a:t>Micro homes etc.</a:t>
            </a:r>
          </a:p>
          <a:p>
            <a:r>
              <a:rPr lang="en-GB" sz="2200" dirty="0" smtClean="0">
                <a:solidFill>
                  <a:srgbClr val="333333"/>
                </a:solidFill>
              </a:rPr>
              <a:t>Resettlement sustainment support</a:t>
            </a:r>
          </a:p>
          <a:p>
            <a:r>
              <a:rPr lang="en-GB" sz="2200" dirty="0" smtClean="0">
                <a:solidFill>
                  <a:srgbClr val="333333"/>
                </a:solidFill>
              </a:rPr>
              <a:t>Managing expectations</a:t>
            </a:r>
          </a:p>
          <a:p>
            <a:r>
              <a:rPr lang="en-GB" sz="2200" dirty="0" smtClean="0">
                <a:solidFill>
                  <a:srgbClr val="333333"/>
                </a:solidFill>
              </a:rPr>
              <a:t>Allocations policy</a:t>
            </a:r>
          </a:p>
          <a:p>
            <a:r>
              <a:rPr lang="en-GB" sz="2200" dirty="0" smtClean="0">
                <a:solidFill>
                  <a:srgbClr val="333333"/>
                </a:solidFill>
              </a:rPr>
              <a:t>Social Letting Agency</a:t>
            </a:r>
          </a:p>
          <a:p>
            <a:r>
              <a:rPr lang="en-GB" sz="2200" dirty="0" smtClean="0">
                <a:solidFill>
                  <a:srgbClr val="333333"/>
                </a:solidFill>
              </a:rPr>
              <a:t>Social Enterprises and Community Interest Companies</a:t>
            </a:r>
            <a:endParaRPr lang="en-GB" sz="2200" dirty="0">
              <a:solidFill>
                <a:srgbClr val="333333"/>
              </a:solidFill>
            </a:endParaRPr>
          </a:p>
        </p:txBody>
      </p:sp>
      <p:sp>
        <p:nvSpPr>
          <p:cNvPr id="4" name="Content Placeholder 2"/>
          <p:cNvSpPr txBox="1">
            <a:spLocks/>
          </p:cNvSpPr>
          <p:nvPr/>
        </p:nvSpPr>
        <p:spPr>
          <a:xfrm>
            <a:off x="4427984" y="1752600"/>
            <a:ext cx="425881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en-GB" dirty="0">
              <a:solidFill>
                <a:prstClr val="black"/>
              </a:solidFill>
            </a:endParaRPr>
          </a:p>
        </p:txBody>
      </p:sp>
      <p:sp>
        <p:nvSpPr>
          <p:cNvPr id="6" name="Content Placeholder 2"/>
          <p:cNvSpPr txBox="1">
            <a:spLocks/>
          </p:cNvSpPr>
          <p:nvPr/>
        </p:nvSpPr>
        <p:spPr>
          <a:xfrm>
            <a:off x="395536" y="1759496"/>
            <a:ext cx="4032448" cy="4525963"/>
          </a:xfrm>
          <a:prstGeom prst="rect">
            <a:avLst/>
          </a:prstGeom>
          <a:ln w="31750">
            <a:solidFill>
              <a:schemeClr val="tx2">
                <a:lumMod val="60000"/>
                <a:lumOff val="40000"/>
              </a:schemeClr>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0"/>
              </a:spcBef>
              <a:spcAft>
                <a:spcPts val="0"/>
              </a:spcAft>
            </a:pPr>
            <a:endParaRPr lang="en-GB" sz="2200" dirty="0" smtClean="0">
              <a:solidFill>
                <a:srgbClr val="333333"/>
              </a:solidFill>
            </a:endParaRPr>
          </a:p>
          <a:p>
            <a:pPr eaLnBrk="0" hangingPunct="0"/>
            <a:r>
              <a:rPr lang="en-GB" sz="2800" kern="0" dirty="0">
                <a:solidFill>
                  <a:srgbClr val="333333"/>
                </a:solidFill>
              </a:rPr>
              <a:t>Which ideas should we carry forward, and which need a rethink?</a:t>
            </a:r>
          </a:p>
          <a:p>
            <a:pPr eaLnBrk="0" hangingPunct="0"/>
            <a:r>
              <a:rPr lang="en-GB" sz="2800" kern="0" dirty="0">
                <a:solidFill>
                  <a:srgbClr val="333333"/>
                </a:solidFill>
              </a:rPr>
              <a:t>What do we need to keep in mind in developing the ideas you support?</a:t>
            </a:r>
          </a:p>
          <a:p>
            <a:pPr eaLnBrk="0" hangingPunct="0"/>
            <a:r>
              <a:rPr lang="en-GB" sz="2800" kern="0" dirty="0">
                <a:solidFill>
                  <a:srgbClr val="333333"/>
                </a:solidFill>
              </a:rPr>
              <a:t>Have we focused on the right areas? What’s missing?</a:t>
            </a:r>
          </a:p>
          <a:p>
            <a:pPr eaLnBrk="0" hangingPunct="0"/>
            <a:r>
              <a:rPr lang="en-GB" sz="2800" kern="0" dirty="0">
                <a:solidFill>
                  <a:srgbClr val="333333"/>
                </a:solidFill>
              </a:rPr>
              <a:t>You have around </a:t>
            </a:r>
            <a:r>
              <a:rPr lang="en-GB" sz="2800" b="1" kern="0" dirty="0">
                <a:solidFill>
                  <a:srgbClr val="333333"/>
                </a:solidFill>
              </a:rPr>
              <a:t>35 minutes</a:t>
            </a:r>
          </a:p>
          <a:p>
            <a:pPr eaLnBrk="0" hangingPunct="0"/>
            <a:r>
              <a:rPr lang="en-GB" sz="2800" b="1" kern="0" dirty="0">
                <a:solidFill>
                  <a:srgbClr val="333333"/>
                </a:solidFill>
              </a:rPr>
              <a:t>Please </a:t>
            </a:r>
            <a:r>
              <a:rPr lang="en-GB" sz="2800" b="1" u="sng" kern="0" dirty="0">
                <a:solidFill>
                  <a:srgbClr val="333333"/>
                </a:solidFill>
              </a:rPr>
              <a:t>write it down</a:t>
            </a:r>
            <a:r>
              <a:rPr lang="en-GB" sz="2800" b="1" kern="0" dirty="0">
                <a:solidFill>
                  <a:srgbClr val="333333"/>
                </a:solidFill>
              </a:rPr>
              <a:t>!</a:t>
            </a:r>
          </a:p>
        </p:txBody>
      </p:sp>
    </p:spTree>
    <p:extLst>
      <p:ext uri="{BB962C8B-B14F-4D97-AF65-F5344CB8AC3E}">
        <p14:creationId xmlns:p14="http://schemas.microsoft.com/office/powerpoint/2010/main" val="3268282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23056" y="2708504"/>
            <a:ext cx="8153400" cy="4320896"/>
          </a:xfrm>
        </p:spPr>
        <p:txBody>
          <a:bodyPr/>
          <a:lstStyle/>
          <a:p>
            <a:pPr marL="0" indent="0" algn="ctr" eaLnBrk="1" hangingPunct="1"/>
            <a:r>
              <a:rPr lang="en-GB" b="1" i="1" dirty="0" smtClean="0">
                <a:solidFill>
                  <a:srgbClr val="333333"/>
                </a:solidFill>
              </a:rPr>
              <a:t>Councillor Jane Urquhart</a:t>
            </a:r>
            <a:r>
              <a:rPr lang="en-GB" i="1" dirty="0" smtClean="0">
                <a:solidFill>
                  <a:srgbClr val="333333"/>
                </a:solidFill>
              </a:rPr>
              <a:t>, Portfolio Holder for Planning and Housing, Nottingham City Council</a:t>
            </a:r>
          </a:p>
        </p:txBody>
      </p:sp>
    </p:spTree>
    <p:extLst>
      <p:ext uri="{BB962C8B-B14F-4D97-AF65-F5344CB8AC3E}">
        <p14:creationId xmlns:p14="http://schemas.microsoft.com/office/powerpoint/2010/main" val="21577433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600" dirty="0" smtClean="0">
                <a:solidFill>
                  <a:srgbClr val="333333"/>
                </a:solidFill>
              </a:rPr>
              <a:t>Next steps</a:t>
            </a:r>
          </a:p>
        </p:txBody>
      </p:sp>
      <p:sp>
        <p:nvSpPr>
          <p:cNvPr id="5" name="Text Box 4"/>
          <p:cNvSpPr txBox="1">
            <a:spLocks noChangeArrowheads="1"/>
          </p:cNvSpPr>
          <p:nvPr/>
        </p:nvSpPr>
        <p:spPr bwMode="auto">
          <a:xfrm>
            <a:off x="989808" y="1785926"/>
            <a:ext cx="1854000" cy="2502000"/>
          </a:xfrm>
          <a:prstGeom prst="rect">
            <a:avLst/>
          </a:prstGeom>
          <a:noFill/>
          <a:ln w="9525">
            <a:solidFill>
              <a:srgbClr val="808080"/>
            </a:solidFill>
            <a:miter lim="800000"/>
            <a:headEnd/>
            <a:tailEnd/>
          </a:ln>
        </p:spPr>
        <p:txBody>
          <a:bodyPr/>
          <a:lstStyle/>
          <a:p>
            <a:pPr algn="ctr">
              <a:spcBef>
                <a:spcPct val="50000"/>
              </a:spcBef>
            </a:pPr>
            <a:endParaRPr lang="en-GB" sz="100" b="1" dirty="0" smtClean="0">
              <a:solidFill>
                <a:srgbClr val="808080"/>
              </a:solidFill>
              <a:latin typeface="+mn-lt"/>
            </a:endParaRPr>
          </a:p>
          <a:p>
            <a:pPr lvl="0" algn="ctr">
              <a:spcBef>
                <a:spcPct val="50000"/>
              </a:spcBef>
            </a:pPr>
            <a:r>
              <a:rPr lang="en-GB" sz="1800" b="1" dirty="0">
                <a:solidFill>
                  <a:srgbClr val="333333"/>
                </a:solidFill>
                <a:latin typeface="Arial"/>
              </a:rPr>
              <a:t>Planning Workshop</a:t>
            </a:r>
          </a:p>
          <a:p>
            <a:pPr lvl="0" algn="ctr">
              <a:spcBef>
                <a:spcPct val="50000"/>
              </a:spcBef>
            </a:pPr>
            <a:r>
              <a:rPr lang="en-GB" sz="1800" dirty="0" smtClean="0">
                <a:solidFill>
                  <a:srgbClr val="333333"/>
                </a:solidFill>
                <a:latin typeface="Arial"/>
              </a:rPr>
              <a:t>(July </a:t>
            </a:r>
            <a:r>
              <a:rPr lang="en-GB" sz="1800" dirty="0">
                <a:solidFill>
                  <a:srgbClr val="333333"/>
                </a:solidFill>
                <a:latin typeface="Arial"/>
              </a:rPr>
              <a:t>2017)</a:t>
            </a:r>
          </a:p>
          <a:p>
            <a:pPr lvl="0" algn="ctr">
              <a:spcBef>
                <a:spcPct val="50000"/>
              </a:spcBef>
            </a:pPr>
            <a:r>
              <a:rPr lang="en-GB" sz="1800" dirty="0">
                <a:solidFill>
                  <a:srgbClr val="333333"/>
                </a:solidFill>
                <a:latin typeface="Arial"/>
              </a:rPr>
              <a:t>Developing and selecting ideas</a:t>
            </a:r>
          </a:p>
        </p:txBody>
      </p:sp>
      <p:sp>
        <p:nvSpPr>
          <p:cNvPr id="6" name="Text Box 4"/>
          <p:cNvSpPr txBox="1">
            <a:spLocks noChangeArrowheads="1"/>
          </p:cNvSpPr>
          <p:nvPr/>
        </p:nvSpPr>
        <p:spPr bwMode="auto">
          <a:xfrm>
            <a:off x="3707904" y="1785926"/>
            <a:ext cx="1854000" cy="2502000"/>
          </a:xfrm>
          <a:prstGeom prst="rect">
            <a:avLst/>
          </a:prstGeom>
          <a:noFill/>
          <a:ln w="9525">
            <a:solidFill>
              <a:srgbClr val="808080"/>
            </a:solidFill>
            <a:miter lim="800000"/>
            <a:headEnd/>
            <a:tailEnd/>
          </a:ln>
        </p:spPr>
        <p:txBody>
          <a:bodyPr/>
          <a:lstStyle/>
          <a:p>
            <a:pPr algn="ctr">
              <a:spcBef>
                <a:spcPct val="50000"/>
              </a:spcBef>
            </a:pPr>
            <a:endParaRPr lang="en-GB" sz="100" b="1" dirty="0" smtClean="0">
              <a:solidFill>
                <a:srgbClr val="808080"/>
              </a:solidFill>
              <a:latin typeface="+mn-lt"/>
            </a:endParaRPr>
          </a:p>
          <a:p>
            <a:pPr lvl="0" algn="ctr">
              <a:spcBef>
                <a:spcPct val="50000"/>
              </a:spcBef>
            </a:pPr>
            <a:r>
              <a:rPr lang="en-GB" sz="1800" b="1" dirty="0">
                <a:solidFill>
                  <a:srgbClr val="333333"/>
                </a:solidFill>
                <a:latin typeface="Arial"/>
              </a:rPr>
              <a:t>Finalise &amp; commission services</a:t>
            </a:r>
          </a:p>
          <a:p>
            <a:pPr lvl="0" algn="ctr">
              <a:spcBef>
                <a:spcPct val="50000"/>
              </a:spcBef>
            </a:pPr>
            <a:r>
              <a:rPr lang="en-GB" sz="1800" dirty="0" smtClean="0">
                <a:solidFill>
                  <a:srgbClr val="333333"/>
                </a:solidFill>
                <a:latin typeface="Arial"/>
              </a:rPr>
              <a:t>(Approval Sept / Oct 2017)</a:t>
            </a:r>
            <a:endParaRPr lang="en-GB" sz="1600" dirty="0">
              <a:solidFill>
                <a:srgbClr val="333333"/>
              </a:solidFill>
              <a:latin typeface="Arial"/>
            </a:endParaRPr>
          </a:p>
        </p:txBody>
      </p:sp>
      <p:sp>
        <p:nvSpPr>
          <p:cNvPr id="8" name="Text Box 4"/>
          <p:cNvSpPr txBox="1">
            <a:spLocks noChangeArrowheads="1"/>
          </p:cNvSpPr>
          <p:nvPr/>
        </p:nvSpPr>
        <p:spPr bwMode="auto">
          <a:xfrm>
            <a:off x="2493815" y="4626600"/>
            <a:ext cx="1655763" cy="1500198"/>
          </a:xfrm>
          <a:prstGeom prst="rect">
            <a:avLst/>
          </a:prstGeom>
          <a:noFill/>
          <a:ln w="9525">
            <a:noFill/>
            <a:miter lim="800000"/>
            <a:headEnd/>
            <a:tailEnd/>
          </a:ln>
        </p:spPr>
        <p:txBody>
          <a:bodyPr/>
          <a:lstStyle/>
          <a:p>
            <a:pPr algn="ctr">
              <a:spcBef>
                <a:spcPct val="50000"/>
              </a:spcBef>
            </a:pPr>
            <a:endParaRPr lang="en-GB" sz="200" dirty="0">
              <a:latin typeface="+mn-lt"/>
            </a:endParaRPr>
          </a:p>
          <a:p>
            <a:pPr algn="ctr">
              <a:spcBef>
                <a:spcPct val="50000"/>
              </a:spcBef>
            </a:pPr>
            <a:r>
              <a:rPr lang="en-GB" sz="1800" b="1" dirty="0" smtClean="0">
                <a:solidFill>
                  <a:srgbClr val="333333"/>
                </a:solidFill>
                <a:latin typeface="+mn-lt"/>
              </a:rPr>
              <a:t>Prepare draft plan and consult </a:t>
            </a:r>
            <a:r>
              <a:rPr lang="en-GB" sz="1800" dirty="0" smtClean="0">
                <a:solidFill>
                  <a:srgbClr val="333333"/>
                </a:solidFill>
                <a:latin typeface="+mn-lt"/>
              </a:rPr>
              <a:t>with wider stakeholders</a:t>
            </a:r>
            <a:endParaRPr lang="en-GB" sz="1800" dirty="0">
              <a:solidFill>
                <a:srgbClr val="333333"/>
              </a:solidFill>
              <a:latin typeface="+mn-lt"/>
            </a:endParaRPr>
          </a:p>
        </p:txBody>
      </p:sp>
      <p:sp>
        <p:nvSpPr>
          <p:cNvPr id="11" name="Arc 10"/>
          <p:cNvSpPr/>
          <p:nvPr/>
        </p:nvSpPr>
        <p:spPr bwMode="auto">
          <a:xfrm>
            <a:off x="1619672" y="3857628"/>
            <a:ext cx="1440000" cy="1440000"/>
          </a:xfrm>
          <a:prstGeom prst="arc">
            <a:avLst>
              <a:gd name="adj1" fmla="val 5387676"/>
              <a:gd name="adj2" fmla="val 10810043"/>
            </a:avLst>
          </a:prstGeom>
          <a:noFill/>
          <a:ln w="9525" cap="flat" cmpd="sng" algn="ctr">
            <a:solidFill>
              <a:srgbClr val="80808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12" name="Arc 11"/>
          <p:cNvSpPr/>
          <p:nvPr/>
        </p:nvSpPr>
        <p:spPr bwMode="auto">
          <a:xfrm>
            <a:off x="3164012" y="3925868"/>
            <a:ext cx="1440000" cy="1440000"/>
          </a:xfrm>
          <a:prstGeom prst="arc">
            <a:avLst>
              <a:gd name="adj1" fmla="val 10883107"/>
              <a:gd name="adj2" fmla="val 16183891"/>
            </a:avLst>
          </a:prstGeom>
          <a:noFill/>
          <a:ln w="9525" cap="flat" cmpd="sng" algn="ctr">
            <a:solidFill>
              <a:srgbClr val="80808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cxnSp>
        <p:nvCxnSpPr>
          <p:cNvPr id="16" name="Straight Arrow Connector 15"/>
          <p:cNvCxnSpPr/>
          <p:nvPr/>
        </p:nvCxnSpPr>
        <p:spPr bwMode="auto">
          <a:xfrm>
            <a:off x="5580112" y="3041646"/>
            <a:ext cx="1000132" cy="1588"/>
          </a:xfrm>
          <a:prstGeom prst="straightConnector1">
            <a:avLst/>
          </a:prstGeom>
          <a:solidFill>
            <a:schemeClr val="accent1"/>
          </a:solidFill>
          <a:ln w="9525" cap="flat" cmpd="sng" algn="ctr">
            <a:solidFill>
              <a:srgbClr val="808080"/>
            </a:solidFill>
            <a:prstDash val="solid"/>
            <a:round/>
            <a:headEnd type="none" w="med" len="med"/>
            <a:tailEnd type="triangle"/>
          </a:ln>
          <a:effectLst/>
        </p:spPr>
      </p:cxnSp>
      <p:sp>
        <p:nvSpPr>
          <p:cNvPr id="17" name="Text Box 4"/>
          <p:cNvSpPr txBox="1">
            <a:spLocks noChangeArrowheads="1"/>
          </p:cNvSpPr>
          <p:nvPr/>
        </p:nvSpPr>
        <p:spPr bwMode="auto">
          <a:xfrm>
            <a:off x="6660232" y="1785926"/>
            <a:ext cx="1854000" cy="2502000"/>
          </a:xfrm>
          <a:prstGeom prst="rect">
            <a:avLst/>
          </a:prstGeom>
          <a:noFill/>
          <a:ln w="9525">
            <a:solidFill>
              <a:srgbClr val="808080"/>
            </a:solidFill>
            <a:miter lim="800000"/>
            <a:headEnd/>
            <a:tailEnd/>
          </a:ln>
        </p:spPr>
        <p:txBody>
          <a:bodyPr/>
          <a:lstStyle/>
          <a:p>
            <a:pPr algn="ctr">
              <a:spcBef>
                <a:spcPct val="50000"/>
              </a:spcBef>
            </a:pPr>
            <a:endParaRPr lang="en-GB" sz="100" b="1" dirty="0" smtClean="0">
              <a:solidFill>
                <a:srgbClr val="333333"/>
              </a:solidFill>
              <a:latin typeface="+mn-lt"/>
            </a:endParaRPr>
          </a:p>
          <a:p>
            <a:pPr algn="ctr">
              <a:spcBef>
                <a:spcPct val="50000"/>
              </a:spcBef>
            </a:pPr>
            <a:r>
              <a:rPr lang="en-GB" sz="1800" b="1" dirty="0" smtClean="0">
                <a:solidFill>
                  <a:srgbClr val="333333"/>
                </a:solidFill>
                <a:latin typeface="+mn-lt"/>
              </a:rPr>
              <a:t>New arrangements commence</a:t>
            </a:r>
          </a:p>
          <a:p>
            <a:pPr algn="ctr">
              <a:spcBef>
                <a:spcPct val="50000"/>
              </a:spcBef>
            </a:pPr>
            <a:r>
              <a:rPr lang="en-GB" sz="1800" dirty="0" smtClean="0">
                <a:solidFill>
                  <a:srgbClr val="333333"/>
                </a:solidFill>
                <a:latin typeface="+mn-lt"/>
              </a:rPr>
              <a:t>(from April 2018)</a:t>
            </a:r>
            <a:endParaRPr lang="en-GB" sz="1600" dirty="0">
              <a:solidFill>
                <a:srgbClr val="333333"/>
              </a:solidFill>
              <a:latin typeface="+mn-l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3600" dirty="0" smtClean="0">
                <a:solidFill>
                  <a:srgbClr val="333333"/>
                </a:solidFill>
              </a:rPr>
              <a:t>Contact:</a:t>
            </a:r>
          </a:p>
        </p:txBody>
      </p:sp>
      <p:sp>
        <p:nvSpPr>
          <p:cNvPr id="16387" name="Rectangle 3"/>
          <p:cNvSpPr>
            <a:spLocks noGrp="1" noChangeArrowheads="1"/>
          </p:cNvSpPr>
          <p:nvPr>
            <p:ph type="body" idx="1"/>
          </p:nvPr>
        </p:nvSpPr>
        <p:spPr>
          <a:xfrm>
            <a:off x="685800" y="1690688"/>
            <a:ext cx="8153400" cy="4381500"/>
          </a:xfrm>
        </p:spPr>
        <p:txBody>
          <a:bodyPr/>
          <a:lstStyle/>
          <a:p>
            <a:pPr marL="0" indent="0" eaLnBrk="1" hangingPunct="1">
              <a:lnSpc>
                <a:spcPct val="90000"/>
              </a:lnSpc>
            </a:pPr>
            <a:r>
              <a:rPr lang="en-GB" sz="2500" dirty="0" smtClean="0">
                <a:solidFill>
                  <a:srgbClr val="333333"/>
                </a:solidFill>
              </a:rPr>
              <a:t>Bobby Lowen, Commissioning Lead</a:t>
            </a:r>
          </a:p>
          <a:p>
            <a:pPr marL="0" indent="0" eaLnBrk="1" hangingPunct="1">
              <a:lnSpc>
                <a:spcPct val="90000"/>
              </a:lnSpc>
            </a:pPr>
            <a:r>
              <a:rPr lang="en-GB" sz="2500" dirty="0" smtClean="0">
                <a:solidFill>
                  <a:srgbClr val="333333"/>
                </a:solidFill>
              </a:rPr>
              <a:t>Nottingham City Council</a:t>
            </a:r>
          </a:p>
          <a:p>
            <a:pPr marL="0" indent="0" eaLnBrk="1" hangingPunct="1">
              <a:lnSpc>
                <a:spcPct val="90000"/>
              </a:lnSpc>
            </a:pPr>
            <a:r>
              <a:rPr lang="en-GB" sz="2500" dirty="0" smtClean="0">
                <a:solidFill>
                  <a:schemeClr val="bg2"/>
                </a:solidFill>
                <a:hlinkClick r:id="rId3"/>
              </a:rPr>
              <a:t>alan.lowen@nottinghamcity.gov.uk</a:t>
            </a:r>
            <a:endParaRPr lang="en-GB" sz="2500" dirty="0" smtClean="0">
              <a:solidFill>
                <a:schemeClr val="bg2"/>
              </a:solidFill>
            </a:endParaRPr>
          </a:p>
          <a:p>
            <a:pPr marL="0" indent="0" eaLnBrk="1" hangingPunct="1">
              <a:lnSpc>
                <a:spcPct val="90000"/>
              </a:lnSpc>
            </a:pPr>
            <a:r>
              <a:rPr lang="en-GB" sz="2500" dirty="0" smtClean="0">
                <a:solidFill>
                  <a:srgbClr val="333333"/>
                </a:solidFill>
              </a:rPr>
              <a:t>0115 876 3571</a:t>
            </a:r>
          </a:p>
          <a:p>
            <a:pPr marL="0" indent="0" eaLnBrk="1" hangingPunct="1">
              <a:lnSpc>
                <a:spcPct val="90000"/>
              </a:lnSpc>
            </a:pPr>
            <a:endParaRPr lang="en-GB" sz="2500" dirty="0" smtClean="0">
              <a:solidFill>
                <a:schemeClr val="bg2"/>
              </a:solidFill>
            </a:endParaRPr>
          </a:p>
          <a:p>
            <a:pPr marL="0" indent="0" eaLnBrk="1" hangingPunct="1">
              <a:lnSpc>
                <a:spcPct val="90000"/>
              </a:lnSpc>
            </a:pPr>
            <a:endParaRPr lang="en-GB" sz="2500" dirty="0" smtClean="0">
              <a:solidFill>
                <a:schemeClr val="bg2"/>
              </a:solidFill>
            </a:endParaRPr>
          </a:p>
          <a:p>
            <a:pPr marL="0" indent="0" eaLnBrk="1" hangingPunct="1">
              <a:lnSpc>
                <a:spcPct val="90000"/>
              </a:lnSpc>
            </a:pPr>
            <a:endParaRPr lang="en-GB" sz="2500" dirty="0" smtClean="0">
              <a:solidFill>
                <a:schemeClr val="bg2"/>
              </a:solidFill>
            </a:endParaRPr>
          </a:p>
          <a:p>
            <a:pPr marL="0" indent="0" eaLnBrk="1" hangingPunct="1">
              <a:lnSpc>
                <a:spcPct val="90000"/>
              </a:lnSpc>
            </a:pPr>
            <a:endParaRPr lang="en-GB" sz="2600" dirty="0" smtClean="0">
              <a:solidFill>
                <a:schemeClr val="bg2"/>
              </a:solidFill>
            </a:endParaRPr>
          </a:p>
          <a:p>
            <a:pPr marL="0" indent="0" eaLnBrk="1" hangingPunct="1">
              <a:lnSpc>
                <a:spcPct val="90000"/>
              </a:lnSpc>
            </a:pPr>
            <a:r>
              <a:rPr lang="en-GB" sz="2600" dirty="0" smtClean="0">
                <a:solidFill>
                  <a:schemeClr val="bg2"/>
                </a:solidFill>
              </a:rPr>
              <a:t>   </a:t>
            </a:r>
          </a:p>
        </p:txBody>
      </p:sp>
    </p:spTree>
    <p:extLst>
      <p:ext uri="{BB962C8B-B14F-4D97-AF65-F5344CB8AC3E}">
        <p14:creationId xmlns:p14="http://schemas.microsoft.com/office/powerpoint/2010/main" val="383987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solidFill>
                  <a:srgbClr val="333333"/>
                </a:solidFill>
              </a:rPr>
              <a:t>What does our plan need to respond to?</a:t>
            </a:r>
          </a:p>
        </p:txBody>
      </p:sp>
      <p:sp>
        <p:nvSpPr>
          <p:cNvPr id="4099" name="Rectangle 3"/>
          <p:cNvSpPr>
            <a:spLocks noGrp="1" noChangeArrowheads="1"/>
          </p:cNvSpPr>
          <p:nvPr>
            <p:ph type="body" idx="1"/>
          </p:nvPr>
        </p:nvSpPr>
        <p:spPr>
          <a:xfrm>
            <a:off x="685800" y="1556792"/>
            <a:ext cx="8153400" cy="4824952"/>
          </a:xfrm>
        </p:spPr>
        <p:txBody>
          <a:bodyPr/>
          <a:lstStyle/>
          <a:p>
            <a:pPr marL="533400" indent="-533400" eaLnBrk="1" hangingPunct="1">
              <a:buFontTx/>
              <a:buChar char="•"/>
            </a:pPr>
            <a:r>
              <a:rPr lang="en-GB" b="1" dirty="0" smtClean="0">
                <a:solidFill>
                  <a:srgbClr val="333333"/>
                </a:solidFill>
              </a:rPr>
              <a:t>Rough sleeping </a:t>
            </a:r>
            <a:r>
              <a:rPr lang="en-GB" dirty="0" smtClean="0">
                <a:solidFill>
                  <a:srgbClr val="333333"/>
                </a:solidFill>
              </a:rPr>
              <a:t>– fewer than 5 per night in 2010 to 35 in 2016 (CLG returns)</a:t>
            </a:r>
            <a:endParaRPr lang="en-GB" sz="1400" b="1" spc="-90" dirty="0" smtClean="0">
              <a:solidFill>
                <a:srgbClr val="FF0000"/>
              </a:solidFill>
            </a:endParaRPr>
          </a:p>
          <a:p>
            <a:pPr marL="965200" lvl="1" indent="-342900" eaLnBrk="1" hangingPunct="1"/>
            <a:r>
              <a:rPr lang="en-GB" sz="2400" spc="-90" dirty="0" smtClean="0"/>
              <a:t>Risks to people sleeping rough</a:t>
            </a:r>
          </a:p>
          <a:p>
            <a:pPr marL="965200" lvl="1" indent="-342900" eaLnBrk="1" hangingPunct="1"/>
            <a:r>
              <a:rPr lang="en-GB" sz="2400" spc="-90" dirty="0" smtClean="0"/>
              <a:t>Commitments to No Second Night Out</a:t>
            </a:r>
          </a:p>
          <a:p>
            <a:pPr marL="965200" lvl="1" indent="-342900" eaLnBrk="1" hangingPunct="1"/>
            <a:r>
              <a:rPr lang="en-GB" sz="2400" spc="-90" dirty="0" smtClean="0"/>
              <a:t>Unbudgeted spend of £100k in 16/17 on support during winter</a:t>
            </a:r>
          </a:p>
          <a:p>
            <a:pPr marL="0" indent="0" eaLnBrk="1" hangingPunct="1"/>
            <a:endParaRPr lang="en-GB" dirty="0" smtClean="0">
              <a:solidFill>
                <a:schemeClr val="bg2"/>
              </a:solidFill>
            </a:endParaRPr>
          </a:p>
        </p:txBody>
      </p:sp>
    </p:spTree>
    <p:extLst>
      <p:ext uri="{BB962C8B-B14F-4D97-AF65-F5344CB8AC3E}">
        <p14:creationId xmlns:p14="http://schemas.microsoft.com/office/powerpoint/2010/main" val="3538881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esentation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27836</TotalTime>
  <Words>4410</Words>
  <Application>Microsoft Office PowerPoint</Application>
  <PresentationFormat>On-screen Show (4:3)</PresentationFormat>
  <Paragraphs>706</Paragraphs>
  <Slides>87</Slides>
  <Notes>76</Notes>
  <HiddenSlides>0</HiddenSlides>
  <MMClips>0</MMClips>
  <ScaleCrop>false</ScaleCrop>
  <HeadingPairs>
    <vt:vector size="4" baseType="variant">
      <vt:variant>
        <vt:lpstr>Theme</vt:lpstr>
      </vt:variant>
      <vt:variant>
        <vt:i4>6</vt:i4>
      </vt:variant>
      <vt:variant>
        <vt:lpstr>Slide Titles</vt:lpstr>
      </vt:variant>
      <vt:variant>
        <vt:i4>87</vt:i4>
      </vt:variant>
    </vt:vector>
  </HeadingPairs>
  <TitlesOfParts>
    <vt:vector size="93" baseType="lpstr">
      <vt:lpstr>Blank Presentation</vt:lpstr>
      <vt:lpstr>1_Office Theme</vt:lpstr>
      <vt:lpstr>1_Blank Presentation</vt:lpstr>
      <vt:lpstr>Presentation4</vt:lpstr>
      <vt:lpstr>2_Blank Presentation</vt:lpstr>
      <vt:lpstr>Office Theme</vt:lpstr>
      <vt:lpstr>   Focus on Homelessness Planning our Help: Stakeholder Workshop    </vt:lpstr>
      <vt:lpstr>Agenda</vt:lpstr>
      <vt:lpstr>     Why are we here?        </vt:lpstr>
      <vt:lpstr>Social Inclusion (Homelessness) Strategic Commissioning Review </vt:lpstr>
      <vt:lpstr>PowerPoint Presentation</vt:lpstr>
      <vt:lpstr>PowerPoint Presentation</vt:lpstr>
      <vt:lpstr>What do we need to respond to?</vt:lpstr>
      <vt:lpstr>PowerPoint Presentation</vt:lpstr>
      <vt:lpstr>What does our plan need to respond to?</vt:lpstr>
      <vt:lpstr>What do we need to respond to?</vt:lpstr>
      <vt:lpstr>PowerPoint Presentation</vt:lpstr>
      <vt:lpstr>PowerPoint Presentation</vt:lpstr>
      <vt:lpstr>What does our plan need to respond to?</vt:lpstr>
      <vt:lpstr>What does our plan need to respond to?</vt:lpstr>
      <vt:lpstr>What do we need to respond to?</vt:lpstr>
      <vt:lpstr>What do we need to respond to?</vt:lpstr>
      <vt:lpstr>What do we need to respond to?</vt:lpstr>
      <vt:lpstr>Homelessness caused by tenancy breakdown (national) </vt:lpstr>
      <vt:lpstr>What do we need to respond to?</vt:lpstr>
      <vt:lpstr>What do we need to respond to?</vt:lpstr>
      <vt:lpstr>What do we need to respond to?</vt:lpstr>
      <vt:lpstr>What do we need to respond to?</vt:lpstr>
      <vt:lpstr>Process</vt:lpstr>
      <vt:lpstr>Workshops</vt:lpstr>
      <vt:lpstr>     Workshop 1: Prevention       </vt:lpstr>
      <vt:lpstr>Prevention</vt:lpstr>
      <vt:lpstr>“Prevention is key”</vt:lpstr>
      <vt:lpstr>“Prevention is far more effective than cure”</vt:lpstr>
      <vt:lpstr>“Too many people miss out on support from services”</vt:lpstr>
      <vt:lpstr>“Spend to save”</vt:lpstr>
      <vt:lpstr>“The Homelessness Reduction Act should help to improve the prevention of homelessness”</vt:lpstr>
      <vt:lpstr>“Anyone can end up homeless”</vt:lpstr>
      <vt:lpstr>“Encourage services to work closer together”</vt:lpstr>
      <vt:lpstr>“Early intervention by housing advice services”</vt:lpstr>
      <vt:lpstr>“We need to get to the root”</vt:lpstr>
      <vt:lpstr>“Families struggle to manage on the little that they have”</vt:lpstr>
      <vt:lpstr>“People in the private rented sector are vulnerable”</vt:lpstr>
      <vt:lpstr>“PRS gives no stability to people”</vt:lpstr>
      <vt:lpstr>Options - prevention</vt:lpstr>
      <vt:lpstr>Questions</vt:lpstr>
      <vt:lpstr>     Break – 15 mins       </vt:lpstr>
      <vt:lpstr>     Workshop 2: Responding to Homelessness       </vt:lpstr>
      <vt:lpstr>What’s covered?</vt:lpstr>
      <vt:lpstr>Rough sleeping</vt:lpstr>
      <vt:lpstr>Rough sleeping – findings</vt:lpstr>
      <vt:lpstr>Rough sleeping – findings (cont’d)</vt:lpstr>
      <vt:lpstr>Rough sleeping – options / proposals </vt:lpstr>
      <vt:lpstr>Accommodation and support</vt:lpstr>
      <vt:lpstr>Overview of services - Direct access</vt:lpstr>
      <vt:lpstr>Overview of services - Second stage</vt:lpstr>
      <vt:lpstr>Accommodation and support</vt:lpstr>
      <vt:lpstr>Accommodation and support</vt:lpstr>
      <vt:lpstr>Accommodation and support</vt:lpstr>
      <vt:lpstr>Accommodation and support – findings </vt:lpstr>
      <vt:lpstr>Accommodation and support – findings </vt:lpstr>
      <vt:lpstr>Accommodation and support – findings </vt:lpstr>
      <vt:lpstr>Accommodation and support – findings </vt:lpstr>
      <vt:lpstr>Proposals – Private Sector Leasing Scheme</vt:lpstr>
      <vt:lpstr>Proposals – Private Sector Leasing Scheme (cont’d)</vt:lpstr>
      <vt:lpstr>Options / proposals – supported accommodation contracts</vt:lpstr>
      <vt:lpstr>Options / proposals – supported accommodation contracts (cont’d)</vt:lpstr>
      <vt:lpstr>Mental health</vt:lpstr>
      <vt:lpstr>Mental health</vt:lpstr>
      <vt:lpstr>Overview of research</vt:lpstr>
      <vt:lpstr>About the survey</vt:lpstr>
      <vt:lpstr>Key findings</vt:lpstr>
      <vt:lpstr>Reflections</vt:lpstr>
      <vt:lpstr>Mental health</vt:lpstr>
      <vt:lpstr>Mental health</vt:lpstr>
      <vt:lpstr>Your views – workshop </vt:lpstr>
      <vt:lpstr>Recap – overview of proposals</vt:lpstr>
      <vt:lpstr>     Workshop 3: Recovering Settled Accommodation        </vt:lpstr>
      <vt:lpstr>Recovering from homelessness: Supply of settled accommodation</vt:lpstr>
      <vt:lpstr>PowerPoint Presentation</vt:lpstr>
      <vt:lpstr>PowerPoint Presentation</vt:lpstr>
      <vt:lpstr>Local Housing Profile</vt:lpstr>
      <vt:lpstr>PowerPoint Presentation</vt:lpstr>
      <vt:lpstr>PowerPoint Presentation</vt:lpstr>
      <vt:lpstr>PowerPoint Presentation</vt:lpstr>
      <vt:lpstr>PowerPoint Presentation</vt:lpstr>
      <vt:lpstr>New housing delivery models</vt:lpstr>
      <vt:lpstr>Support</vt:lpstr>
      <vt:lpstr>Specific areas of focus - Enhanced pathways</vt:lpstr>
      <vt:lpstr>Recovering from Homelessness  – Your views</vt:lpstr>
      <vt:lpstr>PowerPoint Presentation</vt:lpstr>
      <vt:lpstr>Next steps</vt:lpstr>
      <vt:lpstr>Contact:</vt:lpstr>
    </vt:vector>
  </TitlesOfParts>
  <Company>Purple Circle Design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Fisk</dc:creator>
  <cp:lastModifiedBy>Nancy Small</cp:lastModifiedBy>
  <cp:revision>383</cp:revision>
  <cp:lastPrinted>2017-07-19T19:45:25Z</cp:lastPrinted>
  <dcterms:created xsi:type="dcterms:W3CDTF">2006-08-15T09:19:40Z</dcterms:created>
  <dcterms:modified xsi:type="dcterms:W3CDTF">2017-07-31T10:20:07Z</dcterms:modified>
</cp:coreProperties>
</file>