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69" r:id="rId2"/>
    <p:sldId id="266" r:id="rId3"/>
    <p:sldId id="375" r:id="rId4"/>
    <p:sldId id="307" r:id="rId5"/>
    <p:sldId id="376" r:id="rId6"/>
    <p:sldId id="379" r:id="rId7"/>
    <p:sldId id="400" r:id="rId8"/>
    <p:sldId id="401" r:id="rId9"/>
    <p:sldId id="398" r:id="rId10"/>
    <p:sldId id="399" r:id="rId11"/>
    <p:sldId id="397" r:id="rId12"/>
    <p:sldId id="378" r:id="rId13"/>
    <p:sldId id="373" r:id="rId14"/>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FF3300"/>
    <a:srgbClr val="B9B9B9"/>
    <a:srgbClr val="FF66FF"/>
    <a:srgbClr val="FFCCFF"/>
    <a:srgbClr val="4C4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695" autoAdjust="0"/>
    <p:restoredTop sz="59483" autoAdjust="0"/>
  </p:normalViewPr>
  <p:slideViewPr>
    <p:cSldViewPr>
      <p:cViewPr varScale="1">
        <p:scale>
          <a:sx n="51" d="100"/>
          <a:sy n="51" d="100"/>
        </p:scale>
        <p:origin x="2818"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2130" y="-108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7C21878-0762-4153-955A-34830C875DDD}" type="datetimeFigureOut">
              <a:rPr lang="en-GB" smtClean="0"/>
              <a:pPr/>
              <a:t>26/02/2024</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FD02D31-399E-474A-AEE1-0261013327E7}" type="slidenum">
              <a:rPr lang="en-GB" smtClean="0"/>
              <a:pPr/>
              <a:t>‹#›</a:t>
            </a:fld>
            <a:endParaRPr lang="en-GB"/>
          </a:p>
        </p:txBody>
      </p:sp>
    </p:spTree>
    <p:extLst>
      <p:ext uri="{BB962C8B-B14F-4D97-AF65-F5344CB8AC3E}">
        <p14:creationId xmlns:p14="http://schemas.microsoft.com/office/powerpoint/2010/main" val="3880961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E15BB798-C52C-4A98-BA43-85557A73DCFC}" type="datetimeFigureOut">
              <a:rPr lang="en-GB"/>
              <a:pPr>
                <a:defRPr/>
              </a:pPr>
              <a:t>26/02/2024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5B02EE63-789F-486A-9EFF-DA977E0496F3}" type="slidenum">
              <a:rPr lang="en-GB"/>
              <a:pPr>
                <a:defRPr/>
              </a:pPr>
              <a:t>‹#›</a:t>
            </a:fld>
            <a:endParaRPr lang="en-GB"/>
          </a:p>
        </p:txBody>
      </p:sp>
    </p:spTree>
    <p:extLst>
      <p:ext uri="{BB962C8B-B14F-4D97-AF65-F5344CB8AC3E}">
        <p14:creationId xmlns:p14="http://schemas.microsoft.com/office/powerpoint/2010/main" val="27153399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GB" altLang="en-US" sz="1400" b="0" u="none"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CBD5D274-5BE2-4863-B37E-798572D4DA17}" type="slidenum">
              <a:rPr lang="en-GB" altLang="en-US" sz="1200" smtClean="0"/>
              <a:pPr/>
              <a:t>1</a:t>
            </a:fld>
            <a:endParaRPr lang="en-GB" altLang="en-US" sz="1200"/>
          </a:p>
        </p:txBody>
      </p:sp>
    </p:spTree>
    <p:extLst>
      <p:ext uri="{BB962C8B-B14F-4D97-AF65-F5344CB8AC3E}">
        <p14:creationId xmlns:p14="http://schemas.microsoft.com/office/powerpoint/2010/main" val="787745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GB" alt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b="1" dirty="0"/>
              <a:t> </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1AA8FC5F-5F65-45F3-98FC-DFF7F13A3CC8}" type="slidenum">
              <a:rPr lang="en-GB" altLang="en-US" sz="1200" smtClean="0"/>
              <a:pPr/>
              <a:t>10</a:t>
            </a:fld>
            <a:endParaRPr lang="en-GB" altLang="en-US" sz="1200"/>
          </a:p>
        </p:txBody>
      </p:sp>
    </p:spTree>
    <p:extLst>
      <p:ext uri="{BB962C8B-B14F-4D97-AF65-F5344CB8AC3E}">
        <p14:creationId xmlns:p14="http://schemas.microsoft.com/office/powerpoint/2010/main" val="1965341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GB" sz="1200" b="0" u="sng" dirty="0">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5B02EE63-789F-486A-9EFF-DA977E0496F3}" type="slidenum">
              <a:rPr lang="en-GB" smtClean="0"/>
              <a:pPr>
                <a:defRPr/>
              </a:pPr>
              <a:t>11</a:t>
            </a:fld>
            <a:endParaRPr lang="en-GB"/>
          </a:p>
        </p:txBody>
      </p:sp>
    </p:spTree>
    <p:extLst>
      <p:ext uri="{BB962C8B-B14F-4D97-AF65-F5344CB8AC3E}">
        <p14:creationId xmlns:p14="http://schemas.microsoft.com/office/powerpoint/2010/main" val="3441500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altLang="en-US" b="1"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1AA8FC5F-5F65-45F3-98FC-DFF7F13A3CC8}" type="slidenum">
              <a:rPr lang="en-GB" altLang="en-US" sz="1200" smtClean="0"/>
              <a:pPr/>
              <a:t>12</a:t>
            </a:fld>
            <a:endParaRPr lang="en-GB" altLang="en-US" sz="1200"/>
          </a:p>
        </p:txBody>
      </p:sp>
    </p:spTree>
    <p:extLst>
      <p:ext uri="{BB962C8B-B14F-4D97-AF65-F5344CB8AC3E}">
        <p14:creationId xmlns:p14="http://schemas.microsoft.com/office/powerpoint/2010/main" val="3824081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B02EE63-789F-486A-9EFF-DA977E0496F3}" type="slidenum">
              <a:rPr lang="en-GB" smtClean="0"/>
              <a:pPr>
                <a:defRPr/>
              </a:pPr>
              <a:t>13</a:t>
            </a:fld>
            <a:endParaRPr lang="en-GB"/>
          </a:p>
        </p:txBody>
      </p:sp>
    </p:spTree>
    <p:extLst>
      <p:ext uri="{BB962C8B-B14F-4D97-AF65-F5344CB8AC3E}">
        <p14:creationId xmlns:p14="http://schemas.microsoft.com/office/powerpoint/2010/main" val="4271637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altLang="en-US" b="0"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1AA8FC5F-5F65-45F3-98FC-DFF7F13A3CC8}" type="slidenum">
              <a:rPr lang="en-GB" altLang="en-US" sz="1200" smtClean="0"/>
              <a:pPr/>
              <a:t>2</a:t>
            </a:fld>
            <a:endParaRPr lang="en-GB"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GB" altLang="en-US" b="0"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1AA8FC5F-5F65-45F3-98FC-DFF7F13A3CC8}" type="slidenum">
              <a:rPr lang="en-GB" altLang="en-US" sz="1200" smtClean="0"/>
              <a:pPr/>
              <a:t>3</a:t>
            </a:fld>
            <a:endParaRPr lang="en-GB" altLang="en-US" sz="1200"/>
          </a:p>
        </p:txBody>
      </p:sp>
    </p:spTree>
    <p:extLst>
      <p:ext uri="{BB962C8B-B14F-4D97-AF65-F5344CB8AC3E}">
        <p14:creationId xmlns:p14="http://schemas.microsoft.com/office/powerpoint/2010/main" val="1033699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pPr>
              <a:defRPr/>
            </a:pPr>
            <a:fld id="{5B02EE63-789F-486A-9EFF-DA977E0496F3}" type="slidenum">
              <a:rPr lang="en-GB" smtClean="0"/>
              <a:pPr>
                <a:defRPr/>
              </a:pPr>
              <a:t>4</a:t>
            </a:fld>
            <a:endParaRPr lang="en-GB"/>
          </a:p>
        </p:txBody>
      </p:sp>
    </p:spTree>
    <p:extLst>
      <p:ext uri="{BB962C8B-B14F-4D97-AF65-F5344CB8AC3E}">
        <p14:creationId xmlns:p14="http://schemas.microsoft.com/office/powerpoint/2010/main" val="481668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altLang="en-US" b="0"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1AA8FC5F-5F65-45F3-98FC-DFF7F13A3CC8}" type="slidenum">
              <a:rPr lang="en-GB" altLang="en-US" sz="1200" smtClean="0"/>
              <a:pPr/>
              <a:t>5</a:t>
            </a:fld>
            <a:endParaRPr lang="en-GB" altLang="en-US" sz="1200"/>
          </a:p>
        </p:txBody>
      </p:sp>
    </p:spTree>
    <p:extLst>
      <p:ext uri="{BB962C8B-B14F-4D97-AF65-F5344CB8AC3E}">
        <p14:creationId xmlns:p14="http://schemas.microsoft.com/office/powerpoint/2010/main" val="2723799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altLang="en-US" b="1"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1AA8FC5F-5F65-45F3-98FC-DFF7F13A3CC8}" type="slidenum">
              <a:rPr lang="en-GB" altLang="en-US" sz="1200" smtClean="0"/>
              <a:pPr/>
              <a:t>6</a:t>
            </a:fld>
            <a:endParaRPr lang="en-GB" altLang="en-US" sz="1200"/>
          </a:p>
        </p:txBody>
      </p:sp>
    </p:spTree>
    <p:extLst>
      <p:ext uri="{BB962C8B-B14F-4D97-AF65-F5344CB8AC3E}">
        <p14:creationId xmlns:p14="http://schemas.microsoft.com/office/powerpoint/2010/main" val="47510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GB" sz="1200" b="0" u="sng" dirty="0">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5B02EE63-789F-486A-9EFF-DA977E0496F3}" type="slidenum">
              <a:rPr lang="en-GB" smtClean="0"/>
              <a:pPr>
                <a:defRPr/>
              </a:pPr>
              <a:t>7</a:t>
            </a:fld>
            <a:endParaRPr lang="en-GB"/>
          </a:p>
        </p:txBody>
      </p:sp>
    </p:spTree>
    <p:extLst>
      <p:ext uri="{BB962C8B-B14F-4D97-AF65-F5344CB8AC3E}">
        <p14:creationId xmlns:p14="http://schemas.microsoft.com/office/powerpoint/2010/main" val="145837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GB" sz="1200" b="0" u="sng" dirty="0">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5B02EE63-789F-486A-9EFF-DA977E0496F3}" type="slidenum">
              <a:rPr lang="en-GB" smtClean="0"/>
              <a:pPr>
                <a:defRPr/>
              </a:pPr>
              <a:t>8</a:t>
            </a:fld>
            <a:endParaRPr lang="en-GB"/>
          </a:p>
        </p:txBody>
      </p:sp>
    </p:spTree>
    <p:extLst>
      <p:ext uri="{BB962C8B-B14F-4D97-AF65-F5344CB8AC3E}">
        <p14:creationId xmlns:p14="http://schemas.microsoft.com/office/powerpoint/2010/main" val="2307044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GB" alt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altLang="en-US" b="1"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1AA8FC5F-5F65-45F3-98FC-DFF7F13A3CC8}" type="slidenum">
              <a:rPr lang="en-GB" altLang="en-US" sz="1200" smtClean="0"/>
              <a:pPr/>
              <a:t>9</a:t>
            </a:fld>
            <a:endParaRPr lang="en-GB" altLang="en-US" sz="1200"/>
          </a:p>
        </p:txBody>
      </p:sp>
    </p:spTree>
    <p:extLst>
      <p:ext uri="{BB962C8B-B14F-4D97-AF65-F5344CB8AC3E}">
        <p14:creationId xmlns:p14="http://schemas.microsoft.com/office/powerpoint/2010/main" val="17947462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6013" y="6145213"/>
            <a:ext cx="1449387"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381000" y="457200"/>
            <a:ext cx="7620000" cy="2971800"/>
          </a:xfrm>
        </p:spPr>
        <p:txBody>
          <a:bodyPr/>
          <a:lstStyle>
            <a:lvl1pPr>
              <a:defRPr sz="4400"/>
            </a:lvl1pPr>
          </a:lstStyle>
          <a:p>
            <a:pPr lvl="0"/>
            <a:r>
              <a:rPr lang="en-US" altLang="en-US" noProof="0"/>
              <a:t>Click to edit Master title style</a:t>
            </a:r>
          </a:p>
        </p:txBody>
      </p:sp>
      <p:sp>
        <p:nvSpPr>
          <p:cNvPr id="7171" name="Rectangle 3"/>
          <p:cNvSpPr>
            <a:spLocks noGrp="1" noChangeArrowheads="1"/>
          </p:cNvSpPr>
          <p:nvPr>
            <p:ph type="subTitle" idx="1"/>
          </p:nvPr>
        </p:nvSpPr>
        <p:spPr>
          <a:xfrm>
            <a:off x="381000" y="5791200"/>
            <a:ext cx="6858000" cy="914400"/>
          </a:xfrm>
        </p:spPr>
        <p:txBody>
          <a:bodyPr anchor="b"/>
          <a:lstStyle>
            <a:lvl1pPr marL="0" indent="0">
              <a:defRPr b="1"/>
            </a:lvl1pPr>
          </a:lstStyle>
          <a:p>
            <a:pPr lvl="0"/>
            <a:r>
              <a:rPr lang="en-US" altLang="en-US" noProof="0"/>
              <a:t>Click to edit Master subtitle style</a:t>
            </a:r>
          </a:p>
        </p:txBody>
      </p:sp>
    </p:spTree>
    <p:extLst>
      <p:ext uri="{BB962C8B-B14F-4D97-AF65-F5344CB8AC3E}">
        <p14:creationId xmlns:p14="http://schemas.microsoft.com/office/powerpoint/2010/main" val="898775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38700" y="19812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8034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13183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381929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8088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79555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59870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4085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609600"/>
            <a:ext cx="2038350" cy="51816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962650" cy="518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17891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3464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3599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11617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77082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22719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8221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8069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997353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Use this style for headers</a:t>
            </a:r>
          </a:p>
        </p:txBody>
      </p:sp>
      <p:sp>
        <p:nvSpPr>
          <p:cNvPr id="1027" name="Rectangle 3"/>
          <p:cNvSpPr>
            <a:spLocks noGrp="1" noChangeArrowheads="1"/>
          </p:cNvSpPr>
          <p:nvPr>
            <p:ph type="body" idx="1"/>
          </p:nvPr>
        </p:nvSpPr>
        <p:spPr bwMode="auto">
          <a:xfrm>
            <a:off x="685800" y="1981200"/>
            <a:ext cx="81534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0"/>
            <a:endParaRPr lang="en-US" altLang="en-US"/>
          </a:p>
          <a:p>
            <a:pPr lvl="1"/>
            <a:r>
              <a:rPr lang="en-US" altLang="en-US"/>
              <a:t>Second level</a:t>
            </a:r>
          </a:p>
          <a:p>
            <a:pPr lvl="2"/>
            <a:r>
              <a:rPr lang="en-US" altLang="en-US"/>
              <a:t>Third level</a:t>
            </a:r>
          </a:p>
          <a:p>
            <a:pPr lvl="3"/>
            <a:endParaRPr lang="en-US" altLang="en-US"/>
          </a:p>
        </p:txBody>
      </p:sp>
      <p:pic>
        <p:nvPicPr>
          <p:cNvPr id="1028" name="Picture 7"/>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7466013" y="6145213"/>
            <a:ext cx="1449387"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1"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 id="2147483907" r:id="rId14"/>
    <p:sldLayoutId id="2147483908" r:id="rId15"/>
    <p:sldLayoutId id="2147483909" r:id="rId16"/>
    <p:sldLayoutId id="2147483910" r:id="rId17"/>
  </p:sldLayoutIdLst>
  <p:txStyles>
    <p:titleStyle>
      <a:lvl1pPr algn="l" rtl="0" eaLnBrk="0" fontAlgn="base" hangingPunct="0">
        <a:spcBef>
          <a:spcPct val="0"/>
        </a:spcBef>
        <a:spcAft>
          <a:spcPct val="0"/>
        </a:spcAft>
        <a:defRPr sz="4000" b="1">
          <a:solidFill>
            <a:srgbClr val="4C4C4C"/>
          </a:solidFill>
          <a:latin typeface="+mj-lt"/>
          <a:ea typeface="+mj-ea"/>
          <a:cs typeface="+mj-cs"/>
        </a:defRPr>
      </a:lvl1pPr>
      <a:lvl2pPr algn="l" rtl="0" eaLnBrk="0" fontAlgn="base" hangingPunct="0">
        <a:spcBef>
          <a:spcPct val="0"/>
        </a:spcBef>
        <a:spcAft>
          <a:spcPct val="0"/>
        </a:spcAft>
        <a:defRPr sz="4000" b="1">
          <a:solidFill>
            <a:srgbClr val="4C4C4C"/>
          </a:solidFill>
          <a:latin typeface="Arial" charset="0"/>
        </a:defRPr>
      </a:lvl2pPr>
      <a:lvl3pPr algn="l" rtl="0" eaLnBrk="0" fontAlgn="base" hangingPunct="0">
        <a:spcBef>
          <a:spcPct val="0"/>
        </a:spcBef>
        <a:spcAft>
          <a:spcPct val="0"/>
        </a:spcAft>
        <a:defRPr sz="4000" b="1">
          <a:solidFill>
            <a:srgbClr val="4C4C4C"/>
          </a:solidFill>
          <a:latin typeface="Arial" charset="0"/>
        </a:defRPr>
      </a:lvl3pPr>
      <a:lvl4pPr algn="l" rtl="0" eaLnBrk="0" fontAlgn="base" hangingPunct="0">
        <a:spcBef>
          <a:spcPct val="0"/>
        </a:spcBef>
        <a:spcAft>
          <a:spcPct val="0"/>
        </a:spcAft>
        <a:defRPr sz="4000" b="1">
          <a:solidFill>
            <a:srgbClr val="4C4C4C"/>
          </a:solidFill>
          <a:latin typeface="Arial" charset="0"/>
        </a:defRPr>
      </a:lvl4pPr>
      <a:lvl5pPr algn="l" rtl="0" eaLnBrk="0" fontAlgn="base" hangingPunct="0">
        <a:spcBef>
          <a:spcPct val="0"/>
        </a:spcBef>
        <a:spcAft>
          <a:spcPct val="0"/>
        </a:spcAft>
        <a:defRPr sz="4000" b="1">
          <a:solidFill>
            <a:srgbClr val="4C4C4C"/>
          </a:solidFill>
          <a:latin typeface="Arial" charset="0"/>
        </a:defRPr>
      </a:lvl5pPr>
      <a:lvl6pPr marL="457200" algn="l" rtl="0" fontAlgn="base">
        <a:spcBef>
          <a:spcPct val="0"/>
        </a:spcBef>
        <a:spcAft>
          <a:spcPct val="0"/>
        </a:spcAft>
        <a:defRPr sz="4000" b="1">
          <a:solidFill>
            <a:srgbClr val="4C4C4C"/>
          </a:solidFill>
          <a:latin typeface="Arial" charset="0"/>
        </a:defRPr>
      </a:lvl6pPr>
      <a:lvl7pPr marL="914400" algn="l" rtl="0" fontAlgn="base">
        <a:spcBef>
          <a:spcPct val="0"/>
        </a:spcBef>
        <a:spcAft>
          <a:spcPct val="0"/>
        </a:spcAft>
        <a:defRPr sz="4000" b="1">
          <a:solidFill>
            <a:srgbClr val="4C4C4C"/>
          </a:solidFill>
          <a:latin typeface="Arial" charset="0"/>
        </a:defRPr>
      </a:lvl7pPr>
      <a:lvl8pPr marL="1371600" algn="l" rtl="0" fontAlgn="base">
        <a:spcBef>
          <a:spcPct val="0"/>
        </a:spcBef>
        <a:spcAft>
          <a:spcPct val="0"/>
        </a:spcAft>
        <a:defRPr sz="4000" b="1">
          <a:solidFill>
            <a:srgbClr val="4C4C4C"/>
          </a:solidFill>
          <a:latin typeface="Arial" charset="0"/>
        </a:defRPr>
      </a:lvl8pPr>
      <a:lvl9pPr marL="1828800" algn="l" rtl="0" fontAlgn="base">
        <a:spcBef>
          <a:spcPct val="0"/>
        </a:spcBef>
        <a:spcAft>
          <a:spcPct val="0"/>
        </a:spcAft>
        <a:defRPr sz="4000" b="1">
          <a:solidFill>
            <a:srgbClr val="4C4C4C"/>
          </a:solidFill>
          <a:latin typeface="Arial" charset="0"/>
        </a:defRPr>
      </a:lvl9pPr>
    </p:titleStyle>
    <p:bodyStyle>
      <a:lvl1pPr marL="342900" indent="-342900" algn="l" rtl="0" eaLnBrk="0" fontAlgn="base" hangingPunct="0">
        <a:spcBef>
          <a:spcPct val="20000"/>
        </a:spcBef>
        <a:spcAft>
          <a:spcPct val="0"/>
        </a:spcAft>
        <a:defRPr sz="2800">
          <a:solidFill>
            <a:srgbClr val="4C4C4C"/>
          </a:solidFill>
          <a:latin typeface="+mn-lt"/>
          <a:ea typeface="+mn-ea"/>
          <a:cs typeface="+mn-cs"/>
        </a:defRPr>
      </a:lvl1pPr>
      <a:lvl2pPr marL="762000" indent="-228600" algn="l" rtl="0" eaLnBrk="0" fontAlgn="base" hangingPunct="0">
        <a:spcBef>
          <a:spcPct val="20000"/>
        </a:spcBef>
        <a:spcAft>
          <a:spcPct val="0"/>
        </a:spcAft>
        <a:buFont typeface="Times" charset="0"/>
        <a:buChar char="•"/>
        <a:defRPr sz="2800">
          <a:solidFill>
            <a:srgbClr val="4C4C4C"/>
          </a:solidFill>
          <a:latin typeface="+mn-lt"/>
        </a:defRPr>
      </a:lvl2pPr>
      <a:lvl3pPr marL="1181100" indent="-228600" algn="l" rtl="0" eaLnBrk="0" fontAlgn="base" hangingPunct="0">
        <a:spcBef>
          <a:spcPct val="20000"/>
        </a:spcBef>
        <a:spcAft>
          <a:spcPct val="0"/>
        </a:spcAft>
        <a:buChar char="-"/>
        <a:defRPr sz="2200">
          <a:solidFill>
            <a:srgbClr val="4C4C4C"/>
          </a:solidFill>
          <a:latin typeface="+mn-lt"/>
        </a:defRPr>
      </a:lvl3pPr>
      <a:lvl4pPr marL="1600200" indent="-228600" algn="l" rtl="0" eaLnBrk="0" fontAlgn="base" hangingPunct="0">
        <a:spcBef>
          <a:spcPct val="20000"/>
        </a:spcBef>
        <a:spcAft>
          <a:spcPct val="0"/>
        </a:spcAft>
        <a:defRPr sz="2000">
          <a:solidFill>
            <a:srgbClr val="333333"/>
          </a:solidFill>
          <a:latin typeface="+mn-lt"/>
        </a:defRPr>
      </a:lvl4pPr>
      <a:lvl5pPr marL="2057400" indent="-228600" algn="l" rtl="0" eaLnBrk="0" fontAlgn="base" hangingPunct="0">
        <a:spcBef>
          <a:spcPct val="20000"/>
        </a:spcBef>
        <a:spcAft>
          <a:spcPct val="0"/>
        </a:spcAft>
        <a:defRPr sz="2000">
          <a:solidFill>
            <a:srgbClr val="333333"/>
          </a:solidFill>
          <a:latin typeface="+mn-lt"/>
        </a:defRPr>
      </a:lvl5pPr>
      <a:lvl6pPr marL="2514600" indent="-228600" algn="l" rtl="0" fontAlgn="base">
        <a:spcBef>
          <a:spcPct val="20000"/>
        </a:spcBef>
        <a:spcAft>
          <a:spcPct val="0"/>
        </a:spcAft>
        <a:defRPr sz="2000">
          <a:solidFill>
            <a:srgbClr val="333333"/>
          </a:solidFill>
          <a:latin typeface="+mn-lt"/>
        </a:defRPr>
      </a:lvl6pPr>
      <a:lvl7pPr marL="2971800" indent="-228600" algn="l" rtl="0" fontAlgn="base">
        <a:spcBef>
          <a:spcPct val="20000"/>
        </a:spcBef>
        <a:spcAft>
          <a:spcPct val="0"/>
        </a:spcAft>
        <a:defRPr sz="2000">
          <a:solidFill>
            <a:srgbClr val="333333"/>
          </a:solidFill>
          <a:latin typeface="+mn-lt"/>
        </a:defRPr>
      </a:lvl7pPr>
      <a:lvl8pPr marL="3429000" indent="-228600" algn="l" rtl="0" fontAlgn="base">
        <a:spcBef>
          <a:spcPct val="20000"/>
        </a:spcBef>
        <a:spcAft>
          <a:spcPct val="0"/>
        </a:spcAft>
        <a:defRPr sz="2000">
          <a:solidFill>
            <a:srgbClr val="333333"/>
          </a:solidFill>
          <a:latin typeface="+mn-lt"/>
        </a:defRPr>
      </a:lvl8pPr>
      <a:lvl9pPr marL="3886200" indent="-228600" algn="l" rtl="0" fontAlgn="base">
        <a:spcBef>
          <a:spcPct val="20000"/>
        </a:spcBef>
        <a:spcAft>
          <a:spcPct val="0"/>
        </a:spcAft>
        <a:defRPr sz="20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nottinghamcity.gov.uk/earlyyears/section-pages/cpd-training/cpd-opportunities-20232024/workshop-for-nottingham-city-schools-on-2-3-and-4-year-olds-claiming-process/"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mailto:earlyyears@nottinghamcity.gov.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asklion.co.uk/kb5/nottingham/directory/advice.page?id=1C3qNYA_meE"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www.childcarechoices.gov.uk/?utm_source=Search+&amp;utm_medium=RSA&amp;utm_campaign=CC&amp;gad_source=1&amp;gclid=EAIaIQobChMIucba3Z-_hAMV-YlQBh3xYQ5iEAAYASAAEgJlhfD_BwE&amp;gclsrc=aw.d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457200" y="161776"/>
            <a:ext cx="8294688" cy="4484747"/>
          </a:xfrm>
        </p:spPr>
        <p:txBody>
          <a:bodyPr/>
          <a:lstStyle/>
          <a:p>
            <a:pPr algn="ctr" eaLnBrk="1" hangingPunct="1"/>
            <a:br>
              <a:rPr lang="en-US" altLang="en-US" sz="3600" dirty="0">
                <a:solidFill>
                  <a:srgbClr val="92D050"/>
                </a:solidFill>
              </a:rPr>
            </a:br>
            <a:r>
              <a:rPr lang="en-US" altLang="en-US" sz="3600" dirty="0">
                <a:solidFill>
                  <a:srgbClr val="92D050"/>
                </a:solidFill>
              </a:rPr>
              <a:t>Welcome</a:t>
            </a:r>
            <a:br>
              <a:rPr lang="en-US" altLang="en-US" sz="3600" dirty="0"/>
            </a:br>
            <a:r>
              <a:rPr lang="en-US" altLang="en-US" sz="1600" dirty="0">
                <a:solidFill>
                  <a:srgbClr val="FF0000"/>
                </a:solidFill>
              </a:rPr>
              <a:t>This meeting is being recorded</a:t>
            </a:r>
            <a:br>
              <a:rPr lang="en-US" altLang="en-US" sz="1600" dirty="0">
                <a:solidFill>
                  <a:srgbClr val="FF0000"/>
                </a:solidFill>
              </a:rPr>
            </a:br>
            <a:r>
              <a:rPr lang="en-US" altLang="en-US" sz="1600" dirty="0">
                <a:solidFill>
                  <a:srgbClr val="FF0000"/>
                </a:solidFill>
              </a:rPr>
              <a:t>PLEASE PUT YOUR MICROPHONE ON MUTE </a:t>
            </a:r>
            <a:br>
              <a:rPr lang="en-US" altLang="en-US" sz="5400" dirty="0"/>
            </a:br>
            <a:br>
              <a:rPr lang="en-US" altLang="en-US" sz="5400" dirty="0"/>
            </a:br>
            <a:r>
              <a:rPr lang="en-US" altLang="en-US" sz="3600" dirty="0">
                <a:solidFill>
                  <a:srgbClr val="92D050"/>
                </a:solidFill>
              </a:rPr>
              <a:t>Early Years Schools Briefing</a:t>
            </a:r>
            <a:br>
              <a:rPr lang="en-US" altLang="en-US" sz="3600" dirty="0">
                <a:solidFill>
                  <a:schemeClr val="tx1"/>
                </a:solidFill>
              </a:rPr>
            </a:br>
            <a:r>
              <a:rPr lang="en-US" altLang="en-US" sz="2800" dirty="0">
                <a:solidFill>
                  <a:schemeClr val="tx1"/>
                </a:solidFill>
              </a:rPr>
              <a:t>26</a:t>
            </a:r>
            <a:r>
              <a:rPr lang="en-US" altLang="en-US" sz="2800" baseline="30000" dirty="0">
                <a:solidFill>
                  <a:schemeClr val="tx1"/>
                </a:solidFill>
              </a:rPr>
              <a:t>th</a:t>
            </a:r>
            <a:r>
              <a:rPr lang="en-US" altLang="en-US" sz="2800" dirty="0">
                <a:solidFill>
                  <a:schemeClr val="tx1"/>
                </a:solidFill>
              </a:rPr>
              <a:t> February 2024</a:t>
            </a:r>
            <a:br>
              <a:rPr lang="en-US" altLang="en-US" sz="2800" dirty="0">
                <a:solidFill>
                  <a:schemeClr val="tx1"/>
                </a:solidFill>
              </a:rPr>
            </a:br>
            <a:r>
              <a:rPr lang="en-US" altLang="en-US" sz="2800" dirty="0">
                <a:solidFill>
                  <a:schemeClr val="tx1"/>
                </a:solidFill>
              </a:rPr>
              <a:t>8am and 4pm</a:t>
            </a:r>
            <a:br>
              <a:rPr lang="en-US" altLang="en-US" sz="2800" dirty="0">
                <a:solidFill>
                  <a:schemeClr val="tx1"/>
                </a:solidFill>
              </a:rPr>
            </a:br>
            <a:r>
              <a:rPr lang="en-US" altLang="en-US" sz="2800" dirty="0">
                <a:solidFill>
                  <a:schemeClr val="tx1"/>
                </a:solidFill>
              </a:rPr>
              <a:t>Microsoft Teams</a:t>
            </a:r>
            <a:br>
              <a:rPr lang="en-US" altLang="en-US" sz="2800" dirty="0">
                <a:solidFill>
                  <a:srgbClr val="FF0000"/>
                </a:solidFill>
              </a:rPr>
            </a:br>
            <a:br>
              <a:rPr lang="en-US" altLang="en-US" sz="2000" dirty="0">
                <a:solidFill>
                  <a:srgbClr val="FF0000"/>
                </a:solidFill>
              </a:rPr>
            </a:br>
            <a:r>
              <a:rPr lang="en-US" altLang="en-US" sz="5400" dirty="0"/>
              <a:t> </a:t>
            </a:r>
            <a:br>
              <a:rPr lang="en-US" altLang="en-US" sz="5400" dirty="0"/>
            </a:br>
            <a:br>
              <a:rPr lang="en-US" altLang="en-US" sz="5400" dirty="0"/>
            </a:br>
            <a:br>
              <a:rPr lang="en-US" altLang="en-US" sz="5400" dirty="0"/>
            </a:br>
            <a:br>
              <a:rPr lang="en-US" altLang="en-US" sz="5400" dirty="0"/>
            </a:br>
            <a:br>
              <a:rPr lang="en-US" altLang="en-US" sz="3200" dirty="0"/>
            </a:br>
            <a:endParaRPr lang="en-US" altLang="en-US" sz="3200" dirty="0"/>
          </a:p>
        </p:txBody>
      </p:sp>
      <p:sp>
        <p:nvSpPr>
          <p:cNvPr id="3075" name="Rectangle 5"/>
          <p:cNvSpPr>
            <a:spLocks noGrp="1" noChangeArrowheads="1"/>
          </p:cNvSpPr>
          <p:nvPr>
            <p:ph type="subTitle" idx="1"/>
          </p:nvPr>
        </p:nvSpPr>
        <p:spPr>
          <a:xfrm>
            <a:off x="408953" y="3657600"/>
            <a:ext cx="8352928" cy="2700536"/>
          </a:xfrm>
        </p:spPr>
        <p:txBody>
          <a:bodyPr/>
          <a:lstStyle/>
          <a:p>
            <a:pPr eaLnBrk="1" hangingPunct="1"/>
            <a:r>
              <a:rPr lang="en-GB" sz="2000" dirty="0"/>
              <a:t>Cheryl McLean: </a:t>
            </a:r>
            <a:r>
              <a:rPr lang="en-GB" sz="2000" b="0" dirty="0"/>
              <a:t>Early Years Funding Co-ordinator </a:t>
            </a:r>
          </a:p>
          <a:p>
            <a:pPr eaLnBrk="1" hangingPunct="1"/>
            <a:r>
              <a:rPr lang="en-US" altLang="en-US" sz="2000" dirty="0"/>
              <a:t>Katherine Crossley: </a:t>
            </a:r>
            <a:r>
              <a:rPr lang="en-US" altLang="en-US" sz="2000" b="0" dirty="0"/>
              <a:t>Early Years Project Officer</a:t>
            </a:r>
          </a:p>
        </p:txBody>
      </p:sp>
    </p:spTree>
    <p:extLst>
      <p:ext uri="{BB962C8B-B14F-4D97-AF65-F5344CB8AC3E}">
        <p14:creationId xmlns:p14="http://schemas.microsoft.com/office/powerpoint/2010/main" val="2978639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228600"/>
            <a:ext cx="8153400" cy="1143000"/>
          </a:xfrm>
        </p:spPr>
        <p:txBody>
          <a:bodyPr/>
          <a:lstStyle/>
          <a:p>
            <a:pPr algn="ctr"/>
            <a:r>
              <a:rPr lang="en-GB" altLang="en-US" sz="3600" dirty="0"/>
              <a:t>Accurate Portal Claims: EYPP/Deprivation Funding</a:t>
            </a:r>
            <a:br>
              <a:rPr lang="en-GB" altLang="en-US" sz="3600" dirty="0"/>
            </a:br>
            <a:br>
              <a:rPr lang="en-GB" altLang="en-US" sz="3600" dirty="0"/>
            </a:br>
            <a:endParaRPr lang="en-GB" altLang="en-US" sz="2000" b="0" dirty="0">
              <a:solidFill>
                <a:schemeClr val="tx1"/>
              </a:solidFill>
              <a:latin typeface="+mn-lt"/>
              <a:ea typeface="+mn-ea"/>
              <a:cs typeface="+mn-cs"/>
            </a:endParaRPr>
          </a:p>
        </p:txBody>
      </p:sp>
      <p:sp>
        <p:nvSpPr>
          <p:cNvPr id="4099" name="Content Placeholder 2"/>
          <p:cNvSpPr>
            <a:spLocks noGrp="1"/>
          </p:cNvSpPr>
          <p:nvPr>
            <p:ph idx="1"/>
          </p:nvPr>
        </p:nvSpPr>
        <p:spPr>
          <a:xfrm>
            <a:off x="304800" y="1066800"/>
            <a:ext cx="8153400" cy="3733800"/>
          </a:xfrm>
        </p:spPr>
        <p:txBody>
          <a:bodyPr/>
          <a:lstStyle/>
          <a:p>
            <a:pPr marL="0" indent="0" algn="just"/>
            <a:endParaRPr lang="en-GB" altLang="en-US" sz="3200" b="1" dirty="0">
              <a:solidFill>
                <a:schemeClr val="tx1"/>
              </a:solidFill>
            </a:endParaRPr>
          </a:p>
          <a:p>
            <a:pPr algn="just">
              <a:buFont typeface="Arial" panose="020B0604020202020204" pitchFamily="34" charset="0"/>
              <a:buChar char="•"/>
            </a:pPr>
            <a:r>
              <a:rPr lang="en-GB" altLang="en-US" sz="2400" dirty="0">
                <a:solidFill>
                  <a:schemeClr val="tx1"/>
                </a:solidFill>
              </a:rPr>
              <a:t>I</a:t>
            </a:r>
            <a:r>
              <a:rPr lang="en-GB" altLang="en-US" sz="2400" b="0" dirty="0">
                <a:solidFill>
                  <a:schemeClr val="tx1"/>
                </a:solidFill>
                <a:latin typeface="+mn-lt"/>
                <a:ea typeface="+mn-ea"/>
                <a:cs typeface="+mn-cs"/>
              </a:rPr>
              <a:t>n order to check EYPP eligibility, parent/carer details need adding onto your headcount task</a:t>
            </a:r>
          </a:p>
          <a:p>
            <a:pPr marL="0" indent="0" algn="just"/>
            <a:endParaRPr lang="en-GB" altLang="en-US" sz="2400" b="0" dirty="0">
              <a:solidFill>
                <a:schemeClr val="tx1"/>
              </a:solidFill>
              <a:latin typeface="+mn-lt"/>
              <a:ea typeface="+mn-ea"/>
              <a:cs typeface="+mn-cs"/>
            </a:endParaRPr>
          </a:p>
          <a:p>
            <a:pPr algn="just">
              <a:buFont typeface="Arial" panose="020B0604020202020204" pitchFamily="34" charset="0"/>
              <a:buChar char="•"/>
            </a:pPr>
            <a:r>
              <a:rPr lang="en-GB" altLang="en-US" sz="2400" dirty="0">
                <a:solidFill>
                  <a:schemeClr val="tx1"/>
                </a:solidFill>
              </a:rPr>
              <a:t>I</a:t>
            </a:r>
            <a:r>
              <a:rPr lang="en-GB" altLang="en-US" sz="2400" b="0" dirty="0">
                <a:solidFill>
                  <a:schemeClr val="tx1"/>
                </a:solidFill>
                <a:latin typeface="+mn-lt"/>
                <a:ea typeface="+mn-ea"/>
                <a:cs typeface="+mn-cs"/>
              </a:rPr>
              <a:t>f a child is eligible, they will attract an additional 68p for (2 year olds) and an additional £1.68 (for 3 and 4’s) for EYPP</a:t>
            </a:r>
            <a:endParaRPr lang="en-GB" altLang="en-US" sz="2400" dirty="0"/>
          </a:p>
          <a:p>
            <a:pPr marL="0" indent="0" algn="just"/>
            <a:endParaRPr lang="en-GB" altLang="en-US" sz="2400" dirty="0">
              <a:solidFill>
                <a:schemeClr val="tx1"/>
              </a:solidFill>
            </a:endParaRPr>
          </a:p>
          <a:p>
            <a:pPr algn="just">
              <a:buFont typeface="Arial" panose="020B0604020202020204" pitchFamily="34" charset="0"/>
              <a:buChar char="•"/>
            </a:pPr>
            <a:r>
              <a:rPr lang="en-GB" altLang="en-US" sz="2400" b="0" dirty="0">
                <a:solidFill>
                  <a:schemeClr val="tx1"/>
                </a:solidFill>
                <a:latin typeface="+mn-lt"/>
                <a:ea typeface="+mn-ea"/>
                <a:cs typeface="+mn-cs"/>
              </a:rPr>
              <a:t>A deprivation supplement of £1 per child per hour is paid to 3 and 4 year old children who are eligibl</a:t>
            </a:r>
            <a:r>
              <a:rPr lang="en-GB" altLang="en-US" sz="2400" dirty="0">
                <a:solidFill>
                  <a:schemeClr val="tx1"/>
                </a:solidFill>
              </a:rPr>
              <a:t>e for EYPP</a:t>
            </a:r>
          </a:p>
          <a:p>
            <a:pPr algn="just">
              <a:buFont typeface="Arial" panose="020B0604020202020204" pitchFamily="34" charset="0"/>
              <a:buChar char="•"/>
            </a:pPr>
            <a:endParaRPr lang="en-GB" altLang="en-US" sz="2400" dirty="0">
              <a:solidFill>
                <a:schemeClr val="tx1"/>
              </a:solidFill>
            </a:endParaRPr>
          </a:p>
        </p:txBody>
      </p:sp>
    </p:spTree>
    <p:extLst>
      <p:ext uri="{BB962C8B-B14F-4D97-AF65-F5344CB8AC3E}">
        <p14:creationId xmlns:p14="http://schemas.microsoft.com/office/powerpoint/2010/main" val="376577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762000"/>
          </a:xfrm>
        </p:spPr>
        <p:txBody>
          <a:bodyPr/>
          <a:lstStyle/>
          <a:p>
            <a:pPr algn="ctr"/>
            <a:r>
              <a:rPr lang="en-GB" sz="3600" dirty="0"/>
              <a:t>Funding Examples</a:t>
            </a:r>
          </a:p>
        </p:txBody>
      </p:sp>
      <p:sp>
        <p:nvSpPr>
          <p:cNvPr id="5" name="Content Placeholder 4">
            <a:extLst>
              <a:ext uri="{FF2B5EF4-FFF2-40B4-BE49-F238E27FC236}">
                <a16:creationId xmlns:a16="http://schemas.microsoft.com/office/drawing/2014/main" id="{E263E61C-2465-4515-A21E-1E62F1F6822F}"/>
              </a:ext>
            </a:extLst>
          </p:cNvPr>
          <p:cNvSpPr>
            <a:spLocks noGrp="1"/>
          </p:cNvSpPr>
          <p:nvPr>
            <p:ph idx="1"/>
          </p:nvPr>
        </p:nvSpPr>
        <p:spPr>
          <a:xfrm>
            <a:off x="533400" y="1143000"/>
            <a:ext cx="8153400" cy="3810000"/>
          </a:xfrm>
        </p:spPr>
        <p:txBody>
          <a:bodyPr/>
          <a:lstStyle/>
          <a:p>
            <a:pPr marL="457200" indent="-457200" algn="just">
              <a:buFont typeface="Arial" panose="020B0604020202020204" pitchFamily="34" charset="0"/>
              <a:buChar char="•"/>
            </a:pPr>
            <a:r>
              <a:rPr lang="en-GB" sz="2400" dirty="0"/>
              <a:t>Example of a 15 hour place on a 3 &amp; 4 year old base rate;</a:t>
            </a:r>
          </a:p>
          <a:p>
            <a:pPr marL="0" indent="0" algn="just"/>
            <a:endParaRPr lang="en-GB" sz="2400" dirty="0"/>
          </a:p>
          <a:p>
            <a:pPr marL="876300" lvl="1" indent="-457200" algn="just">
              <a:buFont typeface="Courier New" panose="02070309020205020404" pitchFamily="49" charset="0"/>
              <a:buChar char="o"/>
            </a:pPr>
            <a:r>
              <a:rPr lang="en-GB" sz="2400" dirty="0"/>
              <a:t>Basic Hourly Rate </a:t>
            </a:r>
            <a:r>
              <a:rPr lang="en-GB" sz="2400" b="1" dirty="0"/>
              <a:t>without</a:t>
            </a:r>
            <a:r>
              <a:rPr lang="en-GB" sz="2400" dirty="0"/>
              <a:t> EYPP or Deprivation Supplement = £2,941.20 p/a (equivalent of £5.16 p/h)</a:t>
            </a:r>
          </a:p>
          <a:p>
            <a:pPr marL="419100" lvl="1" indent="0" algn="just">
              <a:buNone/>
            </a:pPr>
            <a:endParaRPr lang="en-GB" sz="2400" dirty="0"/>
          </a:p>
          <a:p>
            <a:pPr marL="876300" lvl="1" indent="-457200" algn="just">
              <a:buFont typeface="Courier New" panose="02070309020205020404" pitchFamily="49" charset="0"/>
              <a:buChar char="o"/>
            </a:pPr>
            <a:r>
              <a:rPr lang="en-GB" sz="2400" dirty="0"/>
              <a:t>Basic Hourly Rate</a:t>
            </a:r>
            <a:r>
              <a:rPr lang="en-GB" sz="2400" b="1" dirty="0"/>
              <a:t> with </a:t>
            </a:r>
            <a:r>
              <a:rPr lang="en-GB" sz="2400" dirty="0"/>
              <a:t>EYPP &amp; Deprivation Supplement = £3,898.80 p/a</a:t>
            </a:r>
          </a:p>
          <a:p>
            <a:pPr marL="419100" lvl="1" indent="0" algn="just">
              <a:buNone/>
            </a:pPr>
            <a:r>
              <a:rPr lang="en-GB" sz="2400" dirty="0"/>
              <a:t>	(equivalent of £6.84 p/h)</a:t>
            </a:r>
          </a:p>
        </p:txBody>
      </p:sp>
    </p:spTree>
    <p:extLst>
      <p:ext uri="{BB962C8B-B14F-4D97-AF65-F5344CB8AC3E}">
        <p14:creationId xmlns:p14="http://schemas.microsoft.com/office/powerpoint/2010/main" val="4087881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304800"/>
            <a:ext cx="8153400" cy="1143000"/>
          </a:xfrm>
        </p:spPr>
        <p:txBody>
          <a:bodyPr/>
          <a:lstStyle/>
          <a:p>
            <a:pPr algn="ctr"/>
            <a:r>
              <a:rPr lang="en-GB" altLang="en-US" sz="3600" dirty="0"/>
              <a:t>Accurate Portal Claims: Reception/F2 children</a:t>
            </a:r>
            <a:br>
              <a:rPr lang="en-GB" altLang="en-US" sz="3600" dirty="0"/>
            </a:br>
            <a:endParaRPr lang="en-GB" altLang="en-US" sz="3600" dirty="0"/>
          </a:p>
        </p:txBody>
      </p:sp>
      <p:sp>
        <p:nvSpPr>
          <p:cNvPr id="4099" name="Content Placeholder 2"/>
          <p:cNvSpPr>
            <a:spLocks noGrp="1"/>
          </p:cNvSpPr>
          <p:nvPr>
            <p:ph idx="1"/>
          </p:nvPr>
        </p:nvSpPr>
        <p:spPr>
          <a:xfrm>
            <a:off x="685800" y="1954967"/>
            <a:ext cx="8153400" cy="4267200"/>
          </a:xfrm>
        </p:spPr>
        <p:txBody>
          <a:bodyPr/>
          <a:lstStyle/>
          <a:p>
            <a:pPr algn="just">
              <a:buFont typeface="Arial" panose="020B0604020202020204" pitchFamily="34" charset="0"/>
              <a:buChar char="•"/>
            </a:pPr>
            <a:r>
              <a:rPr lang="en-GB" altLang="en-US" sz="2400" dirty="0">
                <a:solidFill>
                  <a:schemeClr val="tx1"/>
                </a:solidFill>
              </a:rPr>
              <a:t>Any children that fall in Date Of Birth range who attend Reception/F2 need to be added</a:t>
            </a:r>
          </a:p>
          <a:p>
            <a:pPr marL="0" indent="0" algn="just"/>
            <a:endParaRPr lang="en-GB" altLang="en-US" sz="2400" dirty="0">
              <a:solidFill>
                <a:schemeClr val="tx1"/>
              </a:solidFill>
            </a:endParaRPr>
          </a:p>
          <a:p>
            <a:pPr algn="just">
              <a:buFont typeface="Arial" panose="020B0604020202020204" pitchFamily="34" charset="0"/>
              <a:buChar char="•"/>
            </a:pPr>
            <a:r>
              <a:rPr lang="en-GB" altLang="en-US" sz="2400" dirty="0">
                <a:solidFill>
                  <a:schemeClr val="tx1"/>
                </a:solidFill>
              </a:rPr>
              <a:t>Only complete weeks, average hours per week and hours per term - </a:t>
            </a:r>
            <a:r>
              <a:rPr lang="en-GB" altLang="en-US" sz="2400" u="sng" dirty="0">
                <a:solidFill>
                  <a:schemeClr val="tx1"/>
                </a:solidFill>
              </a:rPr>
              <a:t>Remove universal hours</a:t>
            </a:r>
          </a:p>
          <a:p>
            <a:pPr marL="0" indent="0" algn="just"/>
            <a:endParaRPr lang="en-GB" altLang="en-US" sz="2400" u="sng" dirty="0">
              <a:solidFill>
                <a:schemeClr val="tx1"/>
              </a:solidFill>
            </a:endParaRPr>
          </a:p>
          <a:p>
            <a:pPr algn="just">
              <a:buFont typeface="Arial" panose="020B0604020202020204" pitchFamily="34" charset="0"/>
              <a:buChar char="•"/>
            </a:pPr>
            <a:r>
              <a:rPr lang="en-GB" altLang="en-US" sz="2400" u="sng" dirty="0">
                <a:solidFill>
                  <a:schemeClr val="tx1"/>
                </a:solidFill>
              </a:rPr>
              <a:t>Decline to give </a:t>
            </a:r>
            <a:r>
              <a:rPr lang="en-GB" altLang="en-US" sz="2400" dirty="0">
                <a:solidFill>
                  <a:schemeClr val="tx1"/>
                </a:solidFill>
              </a:rPr>
              <a:t>parent/carer details as not eligible for EYPP </a:t>
            </a:r>
          </a:p>
          <a:p>
            <a:pPr marL="457200" indent="-457200" algn="just">
              <a:buFont typeface="Arial" panose="020B0604020202020204" pitchFamily="34" charset="0"/>
              <a:buChar char="•"/>
            </a:pPr>
            <a:endParaRPr lang="en-GB" altLang="en-US" sz="3200" dirty="0">
              <a:solidFill>
                <a:schemeClr val="tx1"/>
              </a:solidFill>
            </a:endParaRPr>
          </a:p>
          <a:p>
            <a:pPr marL="457200" indent="-457200" algn="just">
              <a:buFont typeface="Arial" panose="020B0604020202020204" pitchFamily="34" charset="0"/>
              <a:buChar char="•"/>
            </a:pPr>
            <a:endParaRPr lang="en-GB" altLang="en-US" sz="3200" dirty="0">
              <a:solidFill>
                <a:schemeClr val="tx1"/>
              </a:solidFill>
            </a:endParaRPr>
          </a:p>
          <a:p>
            <a:pPr marL="457200" indent="-457200" algn="just">
              <a:buFont typeface="Arial" panose="020B0604020202020204" pitchFamily="34" charset="0"/>
              <a:buChar char="•"/>
            </a:pPr>
            <a:endParaRPr lang="en-GB" altLang="en-US" sz="3200" dirty="0">
              <a:solidFill>
                <a:schemeClr val="tx1"/>
              </a:solidFill>
            </a:endParaRPr>
          </a:p>
          <a:p>
            <a:pPr marL="457200" indent="-457200" algn="just">
              <a:buFontTx/>
              <a:buChar char="•"/>
            </a:pPr>
            <a:endParaRPr lang="en-GB" altLang="en-US" sz="2400" dirty="0"/>
          </a:p>
        </p:txBody>
      </p:sp>
    </p:spTree>
    <p:extLst>
      <p:ext uri="{BB962C8B-B14F-4D97-AF65-F5344CB8AC3E}">
        <p14:creationId xmlns:p14="http://schemas.microsoft.com/office/powerpoint/2010/main" val="66536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381000"/>
            <a:ext cx="8153400" cy="5715000"/>
          </a:xfrm>
        </p:spPr>
        <p:txBody>
          <a:bodyPr/>
          <a:lstStyle/>
          <a:p>
            <a:pPr algn="ctr"/>
            <a:r>
              <a:rPr lang="en-GB" sz="9600" dirty="0"/>
              <a:t>Q &amp; A</a:t>
            </a:r>
          </a:p>
          <a:p>
            <a:pPr algn="ctr"/>
            <a:endParaRPr lang="en-GB" sz="2400" dirty="0">
              <a:hlinkClick r:id="rId3"/>
            </a:endParaRPr>
          </a:p>
          <a:p>
            <a:pPr algn="ctr"/>
            <a:endParaRPr lang="en-GB" sz="2400" dirty="0">
              <a:hlinkClick r:id="rId3"/>
            </a:endParaRPr>
          </a:p>
          <a:p>
            <a:pPr algn="ctr"/>
            <a:r>
              <a:rPr lang="en-GB" sz="2400" dirty="0">
                <a:hlinkClick r:id="rId3"/>
              </a:rPr>
              <a:t>Schools Portal Training 28</a:t>
            </a:r>
            <a:r>
              <a:rPr lang="en-GB" sz="2400" baseline="30000" dirty="0">
                <a:hlinkClick r:id="rId3"/>
              </a:rPr>
              <a:t>th</a:t>
            </a:r>
            <a:r>
              <a:rPr lang="en-GB" sz="2400" dirty="0">
                <a:hlinkClick r:id="rId3"/>
              </a:rPr>
              <a:t> March 2024</a:t>
            </a:r>
            <a:endParaRPr lang="en-GB" sz="2400" dirty="0"/>
          </a:p>
          <a:p>
            <a:pPr algn="ctr"/>
            <a:endParaRPr lang="en-GB" sz="2400" dirty="0"/>
          </a:p>
          <a:p>
            <a:pPr algn="ctr"/>
            <a:endParaRPr lang="en-GB" sz="2400" dirty="0"/>
          </a:p>
          <a:p>
            <a:pPr algn="ctr"/>
            <a:r>
              <a:rPr lang="en-GB" sz="2400" dirty="0">
                <a:hlinkClick r:id="rId4"/>
              </a:rPr>
              <a:t>earlyyears@nottinghamcity.gov.uk</a:t>
            </a:r>
            <a:r>
              <a:rPr lang="en-GB" sz="2400" dirty="0"/>
              <a:t> </a:t>
            </a:r>
          </a:p>
          <a:p>
            <a:pPr algn="ctr"/>
            <a:endParaRPr lang="en-GB" sz="2400" dirty="0"/>
          </a:p>
          <a:p>
            <a:pPr algn="ctr"/>
            <a:endParaRPr lang="en-GB" sz="2400" dirty="0"/>
          </a:p>
        </p:txBody>
      </p:sp>
    </p:spTree>
    <p:extLst>
      <p:ext uri="{BB962C8B-B14F-4D97-AF65-F5344CB8AC3E}">
        <p14:creationId xmlns:p14="http://schemas.microsoft.com/office/powerpoint/2010/main" val="2675337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266700"/>
            <a:ext cx="8153400" cy="1143000"/>
          </a:xfrm>
        </p:spPr>
        <p:txBody>
          <a:bodyPr/>
          <a:lstStyle/>
          <a:p>
            <a:pPr algn="ctr"/>
            <a:r>
              <a:rPr lang="en-GB" altLang="en-US" sz="3600" dirty="0"/>
              <a:t>Agenda</a:t>
            </a:r>
          </a:p>
        </p:txBody>
      </p:sp>
      <p:sp>
        <p:nvSpPr>
          <p:cNvPr id="4099" name="Content Placeholder 2"/>
          <p:cNvSpPr>
            <a:spLocks noGrp="1"/>
          </p:cNvSpPr>
          <p:nvPr>
            <p:ph idx="1"/>
          </p:nvPr>
        </p:nvSpPr>
        <p:spPr>
          <a:xfrm>
            <a:off x="685800" y="1181100"/>
            <a:ext cx="8153400" cy="4267200"/>
          </a:xfrm>
        </p:spPr>
        <p:txBody>
          <a:bodyPr/>
          <a:lstStyle/>
          <a:p>
            <a:pPr marL="457200" indent="-457200" algn="just">
              <a:buFont typeface="Arial" panose="020B0604020202020204" pitchFamily="34" charset="0"/>
              <a:buChar char="•"/>
            </a:pPr>
            <a:r>
              <a:rPr lang="en-GB" altLang="en-US" sz="2400" dirty="0">
                <a:solidFill>
                  <a:schemeClr val="tx1"/>
                </a:solidFill>
              </a:rPr>
              <a:t>New entitlements from April 2024 for working parents</a:t>
            </a:r>
          </a:p>
          <a:p>
            <a:pPr marL="457200" indent="-457200" algn="just">
              <a:buFont typeface="Arial" panose="020B0604020202020204" pitchFamily="34" charset="0"/>
              <a:buChar char="•"/>
            </a:pPr>
            <a:endParaRPr lang="en-GB" altLang="en-US" sz="2400" dirty="0">
              <a:solidFill>
                <a:schemeClr val="tx1"/>
              </a:solidFill>
            </a:endParaRPr>
          </a:p>
          <a:p>
            <a:pPr marL="457200" indent="-457200" algn="just">
              <a:buFont typeface="Arial" panose="020B0604020202020204" pitchFamily="34" charset="0"/>
              <a:buChar char="•"/>
            </a:pPr>
            <a:r>
              <a:rPr lang="en-GB" altLang="en-US" sz="2400" dirty="0">
                <a:solidFill>
                  <a:schemeClr val="tx1"/>
                </a:solidFill>
              </a:rPr>
              <a:t>Early years funding rates 2024/25</a:t>
            </a:r>
          </a:p>
          <a:p>
            <a:pPr marL="0" indent="0" algn="just"/>
            <a:endParaRPr lang="en-GB" altLang="en-US" sz="2400" dirty="0">
              <a:solidFill>
                <a:schemeClr val="tx1"/>
              </a:solidFill>
            </a:endParaRPr>
          </a:p>
          <a:p>
            <a:pPr marL="457200" indent="-457200" algn="just">
              <a:buFont typeface="Arial" panose="020B0604020202020204" pitchFamily="34" charset="0"/>
              <a:buChar char="•"/>
            </a:pPr>
            <a:r>
              <a:rPr lang="en-GB" altLang="en-US" sz="2400" dirty="0">
                <a:solidFill>
                  <a:schemeClr val="tx1"/>
                </a:solidFill>
              </a:rPr>
              <a:t>Accurate portal submissions </a:t>
            </a:r>
          </a:p>
          <a:p>
            <a:pPr marL="0" indent="0" algn="just"/>
            <a:r>
              <a:rPr lang="en-GB" altLang="en-US" sz="2400" dirty="0">
                <a:solidFill>
                  <a:schemeClr val="tx1"/>
                </a:solidFill>
              </a:rPr>
              <a:t>	</a:t>
            </a:r>
          </a:p>
          <a:p>
            <a:pPr marL="457200" indent="-457200" algn="just">
              <a:buFont typeface="Arial" panose="020B0604020202020204" pitchFamily="34" charset="0"/>
              <a:buChar char="•"/>
            </a:pPr>
            <a:r>
              <a:rPr lang="en-GB" altLang="en-US" sz="2400" dirty="0">
                <a:solidFill>
                  <a:schemeClr val="tx1"/>
                </a:solidFill>
              </a:rPr>
              <a:t>Questions/comments</a:t>
            </a:r>
            <a:endParaRPr lang="en-GB" altLang="en-US" sz="2400" dirty="0">
              <a:solidFill>
                <a:srgbClr val="FF0000"/>
              </a:solidFill>
            </a:endParaRPr>
          </a:p>
          <a:p>
            <a:pPr marL="457200" indent="-457200" algn="just">
              <a:buFontTx/>
              <a:buChar char="•"/>
            </a:pPr>
            <a:endParaRPr lang="en-GB"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05787" y="0"/>
            <a:ext cx="8153400" cy="1143000"/>
          </a:xfrm>
        </p:spPr>
        <p:txBody>
          <a:bodyPr/>
          <a:lstStyle/>
          <a:p>
            <a:pPr algn="ctr"/>
            <a:r>
              <a:rPr lang="en-GB" altLang="en-US" sz="3600" dirty="0"/>
              <a:t>New Entitlements </a:t>
            </a:r>
          </a:p>
        </p:txBody>
      </p:sp>
      <p:sp>
        <p:nvSpPr>
          <p:cNvPr id="4099" name="Content Placeholder 2"/>
          <p:cNvSpPr>
            <a:spLocks noGrp="1"/>
          </p:cNvSpPr>
          <p:nvPr>
            <p:ph idx="1"/>
          </p:nvPr>
        </p:nvSpPr>
        <p:spPr>
          <a:xfrm>
            <a:off x="515287" y="571500"/>
            <a:ext cx="8343900" cy="4267200"/>
          </a:xfrm>
        </p:spPr>
        <p:txBody>
          <a:bodyPr/>
          <a:lstStyle/>
          <a:p>
            <a:pPr marL="0" indent="0" algn="just"/>
            <a:r>
              <a:rPr lang="en-GB" altLang="en-US" sz="2000" dirty="0">
                <a:solidFill>
                  <a:schemeClr val="tx1"/>
                </a:solidFill>
              </a:rPr>
              <a:t>Code required (to be dated the term before taking up the place) which mirrors the current 30 hours, this will be renamed the ‘working parent eligibility code’</a:t>
            </a:r>
          </a:p>
          <a:p>
            <a:pPr marL="0" indent="0" algn="just"/>
            <a:endParaRPr lang="en-GB" altLang="en-US" sz="2000" dirty="0"/>
          </a:p>
          <a:p>
            <a:pPr marL="0" indent="0" algn="just"/>
            <a:r>
              <a:rPr lang="en-GB" altLang="en-US" sz="2000" b="1" dirty="0"/>
              <a:t>April 2024</a:t>
            </a:r>
            <a:endParaRPr lang="en-GB" altLang="en-US" sz="2000" b="1" dirty="0">
              <a:solidFill>
                <a:schemeClr val="tx1"/>
              </a:solidFill>
            </a:endParaRPr>
          </a:p>
          <a:p>
            <a:pPr algn="just">
              <a:buFont typeface="Arial" panose="020B0604020202020204" pitchFamily="34" charset="0"/>
              <a:buChar char="•"/>
            </a:pPr>
            <a:r>
              <a:rPr lang="en-GB" altLang="en-US" sz="2000" dirty="0"/>
              <a:t>Working parents of 2yos (the term after they are 2) may be eligible for 15 hours funding. This is different to the current 2yo funding which remains the same but will be renamed the disadvantaged 2yo entitlement</a:t>
            </a:r>
          </a:p>
          <a:p>
            <a:pPr algn="just">
              <a:buFontTx/>
              <a:buChar char="-"/>
            </a:pPr>
            <a:endParaRPr lang="en-GB" altLang="en-US" sz="2000" dirty="0"/>
          </a:p>
          <a:p>
            <a:pPr marL="0" indent="0" algn="just"/>
            <a:r>
              <a:rPr lang="en-GB" altLang="en-US" sz="2000" b="1" dirty="0"/>
              <a:t>September 2024</a:t>
            </a:r>
          </a:p>
          <a:p>
            <a:pPr algn="just">
              <a:buFont typeface="Arial" panose="020B0604020202020204" pitchFamily="34" charset="0"/>
              <a:buChar char="•"/>
            </a:pPr>
            <a:r>
              <a:rPr lang="en-GB" altLang="en-US" sz="2000" dirty="0"/>
              <a:t>Working parents of children aged 9 – 23 months (term after 9 months) may be eligible for 15 hours funding. .</a:t>
            </a:r>
          </a:p>
          <a:p>
            <a:pPr algn="just">
              <a:buFontTx/>
              <a:buChar char="-"/>
            </a:pPr>
            <a:endParaRPr lang="en-GB" altLang="en-US" sz="2000" dirty="0"/>
          </a:p>
          <a:p>
            <a:pPr marL="0" indent="0" algn="just"/>
            <a:r>
              <a:rPr lang="en-GB" altLang="en-US" sz="2000" b="1" dirty="0"/>
              <a:t>September 2025</a:t>
            </a:r>
          </a:p>
          <a:p>
            <a:pPr marL="285750" indent="-285750" algn="just">
              <a:buFont typeface="Arial" panose="020B0604020202020204" pitchFamily="34" charset="0"/>
              <a:buChar char="•"/>
            </a:pPr>
            <a:r>
              <a:rPr lang="en-GB" altLang="en-US" sz="2000" dirty="0"/>
              <a:t>Working parents of children aged 9 + months (the term after 9 months birthday) and above may be entitled to 30 hours funding</a:t>
            </a:r>
          </a:p>
        </p:txBody>
      </p:sp>
    </p:spTree>
    <p:extLst>
      <p:ext uri="{BB962C8B-B14F-4D97-AF65-F5344CB8AC3E}">
        <p14:creationId xmlns:p14="http://schemas.microsoft.com/office/powerpoint/2010/main" val="500489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762000"/>
          </a:xfrm>
        </p:spPr>
        <p:txBody>
          <a:bodyPr/>
          <a:lstStyle/>
          <a:p>
            <a:pPr algn="ctr"/>
            <a:r>
              <a:rPr lang="en-GB" sz="3200" dirty="0"/>
              <a:t>Early Years Funding </a:t>
            </a:r>
            <a:r>
              <a:rPr lang="en-GB" sz="3600" dirty="0"/>
              <a:t>2024/25</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2781689"/>
              </p:ext>
            </p:extLst>
          </p:nvPr>
        </p:nvGraphicFramePr>
        <p:xfrm>
          <a:off x="32479" y="685462"/>
          <a:ext cx="9144000" cy="5487075"/>
        </p:xfrm>
        <a:graphic>
          <a:graphicData uri="http://schemas.openxmlformats.org/drawingml/2006/table">
            <a:tbl>
              <a:tblPr firstRow="1" bandRow="1">
                <a:tableStyleId>{5C22544A-7EE6-4342-B048-85BDC9FD1C3A}</a:tableStyleId>
              </a:tblPr>
              <a:tblGrid>
                <a:gridCol w="3276601">
                  <a:extLst>
                    <a:ext uri="{9D8B030D-6E8A-4147-A177-3AD203B41FA5}">
                      <a16:colId xmlns:a16="http://schemas.microsoft.com/office/drawing/2014/main" val="1557766197"/>
                    </a:ext>
                  </a:extLst>
                </a:gridCol>
                <a:gridCol w="5867399">
                  <a:extLst>
                    <a:ext uri="{9D8B030D-6E8A-4147-A177-3AD203B41FA5}">
                      <a16:colId xmlns:a16="http://schemas.microsoft.com/office/drawing/2014/main" val="1996093892"/>
                    </a:ext>
                  </a:extLst>
                </a:gridCol>
              </a:tblGrid>
              <a:tr h="374083">
                <a:tc>
                  <a:txBody>
                    <a:bodyPr/>
                    <a:lstStyle/>
                    <a:p>
                      <a:endParaRPr lang="en-GB" dirty="0">
                        <a:solidFill>
                          <a:schemeClr val="tx1"/>
                        </a:solidFill>
                      </a:endParaRPr>
                    </a:p>
                  </a:txBody>
                  <a:tcPr/>
                </a:tc>
                <a:tc>
                  <a:txBody>
                    <a:bodyPr/>
                    <a:lstStyle/>
                    <a:p>
                      <a:r>
                        <a:rPr lang="en-GB" dirty="0">
                          <a:solidFill>
                            <a:schemeClr val="tx1"/>
                          </a:solidFill>
                        </a:rPr>
                        <a:t>From</a:t>
                      </a:r>
                      <a:r>
                        <a:rPr lang="en-GB" baseline="0" dirty="0">
                          <a:solidFill>
                            <a:schemeClr val="tx1"/>
                          </a:solidFill>
                        </a:rPr>
                        <a:t> 1</a:t>
                      </a:r>
                      <a:r>
                        <a:rPr lang="en-GB" baseline="30000" dirty="0">
                          <a:solidFill>
                            <a:schemeClr val="tx1"/>
                          </a:solidFill>
                        </a:rPr>
                        <a:t>st</a:t>
                      </a:r>
                      <a:r>
                        <a:rPr lang="en-GB" baseline="0" dirty="0">
                          <a:solidFill>
                            <a:schemeClr val="tx1"/>
                          </a:solidFill>
                        </a:rPr>
                        <a:t> April 2024</a:t>
                      </a:r>
                      <a:endParaRPr lang="en-GB" dirty="0">
                        <a:solidFill>
                          <a:schemeClr val="tx1"/>
                        </a:solidFill>
                      </a:endParaRPr>
                    </a:p>
                  </a:txBody>
                  <a:tcPr/>
                </a:tc>
                <a:extLst>
                  <a:ext uri="{0D108BD9-81ED-4DB2-BD59-A6C34878D82A}">
                    <a16:rowId xmlns:a16="http://schemas.microsoft.com/office/drawing/2014/main" val="2283476734"/>
                  </a:ext>
                </a:extLst>
              </a:tr>
              <a:tr h="768917">
                <a:tc>
                  <a:txBody>
                    <a:bodyPr/>
                    <a:lstStyle/>
                    <a:p>
                      <a:pPr algn="just"/>
                      <a:r>
                        <a:rPr lang="en-GB" dirty="0">
                          <a:solidFill>
                            <a:schemeClr val="tx1"/>
                          </a:solidFill>
                        </a:rPr>
                        <a:t>Disadvantaged 2 Year Old Base</a:t>
                      </a:r>
                      <a:r>
                        <a:rPr lang="en-GB" baseline="0" dirty="0">
                          <a:solidFill>
                            <a:schemeClr val="tx1"/>
                          </a:solidFill>
                        </a:rPr>
                        <a:t> Rate</a:t>
                      </a:r>
                    </a:p>
                    <a:p>
                      <a:pPr algn="just"/>
                      <a:endParaRPr lang="en-GB" dirty="0">
                        <a:solidFill>
                          <a:schemeClr val="tx1"/>
                        </a:solidFill>
                      </a:endParaRPr>
                    </a:p>
                  </a:txBody>
                  <a:tcPr/>
                </a:tc>
                <a:tc>
                  <a:txBody>
                    <a:bodyPr/>
                    <a:lstStyle/>
                    <a:p>
                      <a:pPr algn="just"/>
                      <a:r>
                        <a:rPr lang="en-GB" dirty="0">
                          <a:solidFill>
                            <a:schemeClr val="tx1"/>
                          </a:solidFill>
                        </a:rPr>
                        <a:t>£8.31 per hour (increase of £2.65 on April 2023 rate)</a:t>
                      </a:r>
                    </a:p>
                  </a:txBody>
                  <a:tcPr/>
                </a:tc>
                <a:extLst>
                  <a:ext uri="{0D108BD9-81ED-4DB2-BD59-A6C34878D82A}">
                    <a16:rowId xmlns:a16="http://schemas.microsoft.com/office/drawing/2014/main" val="2964852343"/>
                  </a:ext>
                </a:extLst>
              </a:tr>
              <a:tr h="649990">
                <a:tc>
                  <a:txBody>
                    <a:bodyPr/>
                    <a:lstStyle/>
                    <a:p>
                      <a:pPr algn="just"/>
                      <a:r>
                        <a:rPr lang="en-GB" dirty="0">
                          <a:solidFill>
                            <a:schemeClr val="tx1"/>
                          </a:solidFill>
                        </a:rPr>
                        <a:t>Working Parent of 2 Year Old Base Rate</a:t>
                      </a:r>
                    </a:p>
                  </a:txBody>
                  <a:tcPr/>
                </a:tc>
                <a:tc>
                  <a:txBody>
                    <a:bodyPr/>
                    <a:lstStyle/>
                    <a:p>
                      <a:pPr algn="just"/>
                      <a:r>
                        <a:rPr lang="en-GB" dirty="0">
                          <a:solidFill>
                            <a:schemeClr val="tx1"/>
                          </a:solidFill>
                        </a:rPr>
                        <a:t>£7.63 per hour (new rate)</a:t>
                      </a:r>
                    </a:p>
                  </a:txBody>
                  <a:tcPr/>
                </a:tc>
                <a:extLst>
                  <a:ext uri="{0D108BD9-81ED-4DB2-BD59-A6C34878D82A}">
                    <a16:rowId xmlns:a16="http://schemas.microsoft.com/office/drawing/2014/main" val="2149930122"/>
                  </a:ext>
                </a:extLst>
              </a:tr>
              <a:tr h="649990">
                <a:tc>
                  <a:txBody>
                    <a:bodyPr/>
                    <a:lstStyle/>
                    <a:p>
                      <a:pPr algn="just"/>
                      <a:r>
                        <a:rPr lang="en-GB" dirty="0">
                          <a:solidFill>
                            <a:schemeClr val="tx1"/>
                          </a:solidFill>
                        </a:rPr>
                        <a:t>3 &amp; 4 Year Old Base Rate (Universal &amp; Extended Hours)</a:t>
                      </a:r>
                    </a:p>
                  </a:txBody>
                  <a:tcPr/>
                </a:tc>
                <a:tc>
                  <a:txBody>
                    <a:bodyPr/>
                    <a:lstStyle/>
                    <a:p>
                      <a:pPr algn="just"/>
                      <a:r>
                        <a:rPr lang="en-GB" dirty="0">
                          <a:solidFill>
                            <a:schemeClr val="tx1"/>
                          </a:solidFill>
                        </a:rPr>
                        <a:t>£5.16 per hour (increase of</a:t>
                      </a:r>
                      <a:r>
                        <a:rPr lang="en-GB" baseline="0" dirty="0">
                          <a:solidFill>
                            <a:schemeClr val="tx1"/>
                          </a:solidFill>
                        </a:rPr>
                        <a:t> 20p on April 2023 rate)</a:t>
                      </a:r>
                      <a:endParaRPr lang="en-GB" dirty="0">
                        <a:solidFill>
                          <a:schemeClr val="tx1"/>
                        </a:solidFill>
                      </a:endParaRPr>
                    </a:p>
                  </a:txBody>
                  <a:tcPr/>
                </a:tc>
                <a:extLst>
                  <a:ext uri="{0D108BD9-81ED-4DB2-BD59-A6C34878D82A}">
                    <a16:rowId xmlns:a16="http://schemas.microsoft.com/office/drawing/2014/main" val="3161716941"/>
                  </a:ext>
                </a:extLst>
              </a:tr>
              <a:tr h="795492">
                <a:tc>
                  <a:txBody>
                    <a:bodyPr/>
                    <a:lstStyle/>
                    <a:p>
                      <a:pPr algn="just"/>
                      <a:r>
                        <a:rPr lang="en-GB" dirty="0">
                          <a:solidFill>
                            <a:schemeClr val="tx1"/>
                          </a:solidFill>
                        </a:rPr>
                        <a:t>Deprivation</a:t>
                      </a:r>
                      <a:r>
                        <a:rPr lang="en-GB" baseline="0" dirty="0">
                          <a:solidFill>
                            <a:schemeClr val="tx1"/>
                          </a:solidFill>
                        </a:rPr>
                        <a:t> Supplement</a:t>
                      </a:r>
                      <a:endParaRPr lang="en-GB" dirty="0">
                        <a:solidFill>
                          <a:schemeClr val="tx1"/>
                        </a:solidFill>
                      </a:endParaRPr>
                    </a:p>
                  </a:txBody>
                  <a:tcPr/>
                </a:tc>
                <a:tc>
                  <a:txBody>
                    <a:bodyPr/>
                    <a:lstStyle/>
                    <a:p>
                      <a:pPr algn="just"/>
                      <a:r>
                        <a:rPr lang="en-GB" dirty="0">
                          <a:solidFill>
                            <a:schemeClr val="tx1"/>
                          </a:solidFill>
                        </a:rPr>
                        <a:t>£1.00 per hour</a:t>
                      </a:r>
                      <a:r>
                        <a:rPr lang="en-GB" baseline="0" dirty="0">
                          <a:solidFill>
                            <a:schemeClr val="tx1"/>
                          </a:solidFill>
                        </a:rPr>
                        <a:t> for up to 30 hours per child per week (equivalent) for 3 &amp; 4 year olds attracting EYPP</a:t>
                      </a:r>
                      <a:endParaRPr lang="en-GB" dirty="0">
                        <a:solidFill>
                          <a:schemeClr val="tx1"/>
                        </a:solidFill>
                      </a:endParaRPr>
                    </a:p>
                  </a:txBody>
                  <a:tcPr/>
                </a:tc>
                <a:extLst>
                  <a:ext uri="{0D108BD9-81ED-4DB2-BD59-A6C34878D82A}">
                    <a16:rowId xmlns:a16="http://schemas.microsoft.com/office/drawing/2014/main" val="3302792935"/>
                  </a:ext>
                </a:extLst>
              </a:tr>
              <a:tr h="79549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Early Years Pupil</a:t>
                      </a:r>
                      <a:r>
                        <a:rPr lang="en-GB" baseline="0" dirty="0">
                          <a:solidFill>
                            <a:schemeClr val="tx1"/>
                          </a:solidFill>
                        </a:rPr>
                        <a:t> Premium (EYPP) Supplement</a:t>
                      </a:r>
                      <a:endParaRPr lang="en-GB" dirty="0">
                        <a:solidFill>
                          <a:schemeClr val="tx1"/>
                        </a:solidFill>
                      </a:endParaRPr>
                    </a:p>
                    <a:p>
                      <a:pPr algn="just"/>
                      <a:endParaRPr lang="en-GB" dirty="0">
                        <a:solidFill>
                          <a:schemeClr val="tx1"/>
                        </a:solidFill>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£0.68</a:t>
                      </a:r>
                      <a:r>
                        <a:rPr lang="en-GB" baseline="0" dirty="0">
                          <a:solidFill>
                            <a:schemeClr val="tx1"/>
                          </a:solidFill>
                        </a:rPr>
                        <a:t> (increase of 6p on April 2023) </a:t>
                      </a:r>
                      <a:r>
                        <a:rPr lang="en-GB" dirty="0">
                          <a:solidFill>
                            <a:schemeClr val="tx1"/>
                          </a:solidFill>
                        </a:rPr>
                        <a:t> per</a:t>
                      </a:r>
                      <a:r>
                        <a:rPr lang="en-GB" baseline="0" dirty="0">
                          <a:solidFill>
                            <a:schemeClr val="tx1"/>
                          </a:solidFill>
                        </a:rPr>
                        <a:t> hour, up to 15 hours per child </a:t>
                      </a:r>
                      <a:r>
                        <a:rPr lang="en-GB" baseline="0" dirty="0">
                          <a:solidFill>
                            <a:schemeClr val="bg2">
                              <a:lumMod val="50000"/>
                            </a:schemeClr>
                          </a:solidFill>
                        </a:rPr>
                        <a:t>for children across all age groups, accessing the Early Years Entitlements</a:t>
                      </a:r>
                      <a:endParaRPr lang="en-GB" dirty="0">
                        <a:solidFill>
                          <a:schemeClr val="bg2">
                            <a:lumMod val="50000"/>
                          </a:schemeClr>
                        </a:solidFill>
                      </a:endParaRPr>
                    </a:p>
                    <a:p>
                      <a:pPr algn="just"/>
                      <a:endParaRPr lang="en-GB" dirty="0">
                        <a:solidFill>
                          <a:schemeClr val="tx1"/>
                        </a:solidFill>
                      </a:endParaRPr>
                    </a:p>
                  </a:txBody>
                  <a:tcPr/>
                </a:tc>
                <a:extLst>
                  <a:ext uri="{0D108BD9-81ED-4DB2-BD59-A6C34878D82A}">
                    <a16:rowId xmlns:a16="http://schemas.microsoft.com/office/drawing/2014/main" val="364342863"/>
                  </a:ext>
                </a:extLst>
              </a:tr>
              <a:tr h="795492">
                <a:tc>
                  <a:txBody>
                    <a:bodyPr/>
                    <a:lstStyle/>
                    <a:p>
                      <a:pPr algn="just"/>
                      <a:r>
                        <a:rPr lang="en-GB" dirty="0">
                          <a:solidFill>
                            <a:schemeClr val="tx1"/>
                          </a:solidFill>
                        </a:rPr>
                        <a:t>Disability Access Fund (DAF)</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i="0" baseline="0" dirty="0">
                          <a:solidFill>
                            <a:schemeClr val="tx1"/>
                          </a:solidFill>
                        </a:rPr>
                        <a:t>Increased to £910 (increase of £82 on April 2023 rate) per eligible child. Any child claiming DLA.</a:t>
                      </a:r>
                    </a:p>
                    <a:p>
                      <a:pPr algn="just"/>
                      <a:endParaRPr lang="en-GB" dirty="0">
                        <a:solidFill>
                          <a:schemeClr val="tx1"/>
                        </a:solidFill>
                      </a:endParaRPr>
                    </a:p>
                  </a:txBody>
                  <a:tcPr/>
                </a:tc>
                <a:extLst>
                  <a:ext uri="{0D108BD9-81ED-4DB2-BD59-A6C34878D82A}">
                    <a16:rowId xmlns:a16="http://schemas.microsoft.com/office/drawing/2014/main" val="396215037"/>
                  </a:ext>
                </a:extLst>
              </a:tr>
            </a:tbl>
          </a:graphicData>
        </a:graphic>
      </p:graphicFrame>
    </p:spTree>
    <p:extLst>
      <p:ext uri="{BB962C8B-B14F-4D97-AF65-F5344CB8AC3E}">
        <p14:creationId xmlns:p14="http://schemas.microsoft.com/office/powerpoint/2010/main" val="698714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GB" altLang="en-US" sz="3600" dirty="0"/>
              <a:t>Accurate Portal Claims</a:t>
            </a:r>
            <a:br>
              <a:rPr lang="en-GB" altLang="en-US" sz="3600" dirty="0"/>
            </a:br>
            <a:endParaRPr lang="en-GB" altLang="en-US" sz="3600" dirty="0"/>
          </a:p>
        </p:txBody>
      </p:sp>
      <p:sp>
        <p:nvSpPr>
          <p:cNvPr id="4099" name="Content Placeholder 2"/>
          <p:cNvSpPr>
            <a:spLocks noGrp="1"/>
          </p:cNvSpPr>
          <p:nvPr>
            <p:ph idx="1"/>
          </p:nvPr>
        </p:nvSpPr>
        <p:spPr>
          <a:xfrm>
            <a:off x="685800" y="1524000"/>
            <a:ext cx="8153400" cy="4267200"/>
          </a:xfrm>
        </p:spPr>
        <p:txBody>
          <a:bodyPr/>
          <a:lstStyle/>
          <a:p>
            <a:pPr marL="457200" indent="-457200" algn="just">
              <a:buFontTx/>
              <a:buChar char="-"/>
            </a:pPr>
            <a:r>
              <a:rPr lang="en-GB" altLang="en-US" sz="2400" dirty="0">
                <a:solidFill>
                  <a:schemeClr val="tx1"/>
                </a:solidFill>
              </a:rPr>
              <a:t>Termly Portal Claim = Data Schools Funding Team use to make payments to schools</a:t>
            </a:r>
          </a:p>
          <a:p>
            <a:pPr marL="0" indent="0" algn="just"/>
            <a:endParaRPr lang="en-GB" altLang="en-US" sz="2400" dirty="0">
              <a:solidFill>
                <a:schemeClr val="tx1"/>
              </a:solidFill>
            </a:endParaRPr>
          </a:p>
          <a:p>
            <a:pPr marL="457200" indent="-457200" algn="just">
              <a:buFontTx/>
              <a:buChar char="-"/>
            </a:pPr>
            <a:r>
              <a:rPr lang="en-GB" altLang="en-US" sz="2400" dirty="0">
                <a:solidFill>
                  <a:schemeClr val="tx1"/>
                </a:solidFill>
              </a:rPr>
              <a:t>Submit ahead of deadline in order to pick up any potential queries. </a:t>
            </a:r>
          </a:p>
          <a:p>
            <a:pPr marL="0" indent="0" algn="just"/>
            <a:endParaRPr lang="en-GB" altLang="en-US" sz="2400" dirty="0">
              <a:solidFill>
                <a:schemeClr val="tx1"/>
              </a:solidFill>
            </a:endParaRPr>
          </a:p>
          <a:p>
            <a:pPr marL="457200" indent="-457200" algn="just">
              <a:buFontTx/>
              <a:buChar char="-"/>
            </a:pPr>
            <a:r>
              <a:rPr lang="en-GB" altLang="en-US" sz="2400" dirty="0">
                <a:solidFill>
                  <a:schemeClr val="tx1"/>
                </a:solidFill>
              </a:rPr>
              <a:t>The following should be included on your claim: </a:t>
            </a:r>
          </a:p>
          <a:p>
            <a:pPr marL="876300" lvl="1" indent="-457200" algn="just">
              <a:buFont typeface="Wingdings" panose="05000000000000000000" pitchFamily="2" charset="2"/>
              <a:buChar char="§"/>
            </a:pPr>
            <a:r>
              <a:rPr lang="en-GB" altLang="en-US" sz="2400" dirty="0">
                <a:solidFill>
                  <a:schemeClr val="tx1"/>
                </a:solidFill>
              </a:rPr>
              <a:t>All nursery and F2/reception children within the specified Date Of Birth range</a:t>
            </a:r>
          </a:p>
          <a:p>
            <a:pPr marL="876300" lvl="1" indent="-457200" algn="just">
              <a:buFont typeface="Wingdings" panose="05000000000000000000" pitchFamily="2" charset="2"/>
              <a:buChar char="§"/>
            </a:pPr>
            <a:r>
              <a:rPr lang="en-GB" altLang="en-US" sz="2400" dirty="0">
                <a:solidFill>
                  <a:schemeClr val="tx1"/>
                </a:solidFill>
              </a:rPr>
              <a:t>Parent/carer details if wishing to make an EYPP check</a:t>
            </a:r>
          </a:p>
          <a:p>
            <a:pPr marL="457200" indent="-457200" algn="just">
              <a:buFont typeface="Arial" panose="020B0604020202020204" pitchFamily="34" charset="0"/>
              <a:buChar char="•"/>
            </a:pPr>
            <a:endParaRPr lang="en-GB" altLang="en-US" sz="3200" dirty="0">
              <a:solidFill>
                <a:schemeClr val="tx1"/>
              </a:solidFill>
            </a:endParaRPr>
          </a:p>
          <a:p>
            <a:pPr marL="457200" indent="-457200" algn="just">
              <a:buFont typeface="Arial" panose="020B0604020202020204" pitchFamily="34" charset="0"/>
              <a:buChar char="•"/>
            </a:pPr>
            <a:endParaRPr lang="en-GB" altLang="en-US" sz="3200" dirty="0">
              <a:solidFill>
                <a:schemeClr val="tx1"/>
              </a:solidFill>
            </a:endParaRPr>
          </a:p>
          <a:p>
            <a:pPr marL="457200" indent="-457200" algn="just">
              <a:buFont typeface="Arial" panose="020B0604020202020204" pitchFamily="34" charset="0"/>
              <a:buChar char="•"/>
            </a:pPr>
            <a:endParaRPr lang="en-GB" altLang="en-US" sz="3200" dirty="0">
              <a:solidFill>
                <a:schemeClr val="tx1"/>
              </a:solidFill>
            </a:endParaRPr>
          </a:p>
          <a:p>
            <a:pPr marL="457200" indent="-457200" algn="just">
              <a:buFont typeface="Arial" panose="020B0604020202020204" pitchFamily="34" charset="0"/>
              <a:buChar char="•"/>
            </a:pPr>
            <a:endParaRPr lang="en-GB" altLang="en-US" sz="3200" dirty="0">
              <a:solidFill>
                <a:schemeClr val="tx1"/>
              </a:solidFill>
            </a:endParaRPr>
          </a:p>
          <a:p>
            <a:pPr marL="457200" indent="-457200" algn="just">
              <a:buFontTx/>
              <a:buChar char="•"/>
            </a:pPr>
            <a:endParaRPr lang="en-GB" altLang="en-US" sz="2400" dirty="0"/>
          </a:p>
        </p:txBody>
      </p:sp>
    </p:spTree>
    <p:extLst>
      <p:ext uri="{BB962C8B-B14F-4D97-AF65-F5344CB8AC3E}">
        <p14:creationId xmlns:p14="http://schemas.microsoft.com/office/powerpoint/2010/main" val="1525248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79554" y="-26233"/>
            <a:ext cx="8153400" cy="1143000"/>
          </a:xfrm>
        </p:spPr>
        <p:txBody>
          <a:bodyPr/>
          <a:lstStyle/>
          <a:p>
            <a:pPr algn="ctr"/>
            <a:r>
              <a:rPr lang="en-GB" altLang="en-US" sz="3600" dirty="0"/>
              <a:t>Accurate Portal Claims: </a:t>
            </a:r>
            <a:br>
              <a:rPr lang="en-GB" altLang="en-US" sz="3600" dirty="0"/>
            </a:br>
            <a:r>
              <a:rPr lang="en-GB" altLang="en-US" sz="3600" dirty="0"/>
              <a:t>Nursery Children – 2’s/Rising 3’s</a:t>
            </a:r>
            <a:br>
              <a:rPr lang="en-GB" altLang="en-US" sz="3600" dirty="0"/>
            </a:br>
            <a:endParaRPr lang="en-GB" altLang="en-US" sz="3600" dirty="0"/>
          </a:p>
        </p:txBody>
      </p:sp>
      <p:sp>
        <p:nvSpPr>
          <p:cNvPr id="4099" name="Content Placeholder 2"/>
          <p:cNvSpPr>
            <a:spLocks noGrp="1"/>
          </p:cNvSpPr>
          <p:nvPr>
            <p:ph idx="1"/>
          </p:nvPr>
        </p:nvSpPr>
        <p:spPr>
          <a:xfrm>
            <a:off x="679554" y="1295400"/>
            <a:ext cx="8153400" cy="4267200"/>
          </a:xfrm>
        </p:spPr>
        <p:txBody>
          <a:bodyPr/>
          <a:lstStyle/>
          <a:p>
            <a:pPr algn="just">
              <a:buFont typeface="Arial" panose="020B0604020202020204" pitchFamily="34" charset="0"/>
              <a:buChar char="•"/>
            </a:pPr>
            <a:r>
              <a:rPr lang="en-GB" altLang="en-US" sz="2400" dirty="0">
                <a:solidFill>
                  <a:schemeClr val="tx1"/>
                </a:solidFill>
              </a:rPr>
              <a:t>Must be eligible for either disadvantaged or working parent entitlement </a:t>
            </a:r>
          </a:p>
          <a:p>
            <a:pPr algn="just">
              <a:buFont typeface="Arial" panose="020B0604020202020204" pitchFamily="34" charset="0"/>
              <a:buChar char="•"/>
            </a:pPr>
            <a:r>
              <a:rPr lang="en-GB" altLang="en-US" sz="2400" dirty="0">
                <a:solidFill>
                  <a:schemeClr val="tx1"/>
                </a:solidFill>
              </a:rPr>
              <a:t>Some schools self fund, but we advise you to check eligibility to receive funding you are entitled to</a:t>
            </a:r>
          </a:p>
          <a:p>
            <a:pPr algn="just">
              <a:buFont typeface="Arial" panose="020B0604020202020204" pitchFamily="34" charset="0"/>
              <a:buChar char="•"/>
            </a:pPr>
            <a:r>
              <a:rPr lang="en-GB" altLang="en-US" sz="2400" dirty="0">
                <a:solidFill>
                  <a:schemeClr val="tx1"/>
                </a:solidFill>
              </a:rPr>
              <a:t>Disadvantaged 2 year old entitlement - Parents apply through </a:t>
            </a:r>
            <a:r>
              <a:rPr lang="en-GB" altLang="en-US" sz="2400" dirty="0">
                <a:solidFill>
                  <a:schemeClr val="tx1"/>
                </a:solidFill>
                <a:hlinkClick r:id="rId3"/>
              </a:rPr>
              <a:t>Ask Lion</a:t>
            </a:r>
            <a:r>
              <a:rPr lang="en-GB" altLang="en-US" sz="2400" dirty="0">
                <a:solidFill>
                  <a:schemeClr val="tx1"/>
                </a:solidFill>
              </a:rPr>
              <a:t> and an eligibility letter will be issued. </a:t>
            </a:r>
          </a:p>
          <a:p>
            <a:pPr algn="just">
              <a:buFont typeface="Arial" panose="020B0604020202020204" pitchFamily="34" charset="0"/>
              <a:buChar char="•"/>
            </a:pPr>
            <a:r>
              <a:rPr lang="en-GB" altLang="en-US" sz="2400" dirty="0">
                <a:solidFill>
                  <a:schemeClr val="tx1"/>
                </a:solidFill>
              </a:rPr>
              <a:t>Working Parent 2 year old entitlement – Parents apply via </a:t>
            </a:r>
            <a:r>
              <a:rPr lang="en-GB" altLang="en-US" sz="2400" dirty="0">
                <a:solidFill>
                  <a:schemeClr val="tx1"/>
                </a:solidFill>
                <a:hlinkClick r:id="rId4"/>
              </a:rPr>
              <a:t>HMRC</a:t>
            </a:r>
            <a:r>
              <a:rPr lang="en-GB" altLang="en-US" sz="2400" dirty="0">
                <a:solidFill>
                  <a:schemeClr val="tx1"/>
                </a:solidFill>
              </a:rPr>
              <a:t> and are given a code (if eligible need to apply and check code ahead of term) </a:t>
            </a:r>
          </a:p>
          <a:p>
            <a:pPr algn="just">
              <a:buFont typeface="Arial" panose="020B0604020202020204" pitchFamily="34" charset="0"/>
              <a:buChar char="•"/>
            </a:pPr>
            <a:r>
              <a:rPr lang="en-GB" altLang="en-US" sz="2400" dirty="0">
                <a:solidFill>
                  <a:schemeClr val="tx1"/>
                </a:solidFill>
              </a:rPr>
              <a:t>Children in this cohort could also be eligible for EYPP from April 2024, but can only receive this additional payment if they receive early years entitlements funding as well</a:t>
            </a:r>
          </a:p>
          <a:p>
            <a:pPr marL="0" indent="0" algn="just"/>
            <a:endParaRPr lang="en-GB" altLang="en-US" sz="3200" dirty="0">
              <a:solidFill>
                <a:schemeClr val="tx1"/>
              </a:solidFill>
            </a:endParaRPr>
          </a:p>
          <a:p>
            <a:pPr marL="457200" indent="-457200" algn="just">
              <a:buFontTx/>
              <a:buChar char="•"/>
            </a:pPr>
            <a:endParaRPr lang="en-GB" altLang="en-US" sz="2400" dirty="0"/>
          </a:p>
        </p:txBody>
      </p:sp>
    </p:spTree>
    <p:extLst>
      <p:ext uri="{BB962C8B-B14F-4D97-AF65-F5344CB8AC3E}">
        <p14:creationId xmlns:p14="http://schemas.microsoft.com/office/powerpoint/2010/main" val="1459885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762000"/>
          </a:xfrm>
        </p:spPr>
        <p:txBody>
          <a:bodyPr/>
          <a:lstStyle/>
          <a:p>
            <a:pPr algn="ctr"/>
            <a:r>
              <a:rPr lang="en-GB" sz="3600" dirty="0"/>
              <a:t>Funding Examples</a:t>
            </a:r>
          </a:p>
        </p:txBody>
      </p:sp>
      <p:sp>
        <p:nvSpPr>
          <p:cNvPr id="5" name="Content Placeholder 4">
            <a:extLst>
              <a:ext uri="{FF2B5EF4-FFF2-40B4-BE49-F238E27FC236}">
                <a16:creationId xmlns:a16="http://schemas.microsoft.com/office/drawing/2014/main" id="{E263E61C-2465-4515-A21E-1E62F1F6822F}"/>
              </a:ext>
            </a:extLst>
          </p:cNvPr>
          <p:cNvSpPr>
            <a:spLocks noGrp="1"/>
          </p:cNvSpPr>
          <p:nvPr>
            <p:ph idx="1"/>
          </p:nvPr>
        </p:nvSpPr>
        <p:spPr>
          <a:xfrm>
            <a:off x="495300" y="1371600"/>
            <a:ext cx="8153400" cy="3810000"/>
          </a:xfrm>
        </p:spPr>
        <p:txBody>
          <a:bodyPr/>
          <a:lstStyle/>
          <a:p>
            <a:pPr marL="457200" indent="-457200" algn="just">
              <a:buFont typeface="Arial" panose="020B0604020202020204" pitchFamily="34" charset="0"/>
              <a:buChar char="•"/>
            </a:pPr>
            <a:r>
              <a:rPr lang="en-GB" sz="2400" dirty="0"/>
              <a:t>Example of a 15 hour place on a </a:t>
            </a:r>
            <a:r>
              <a:rPr lang="en-GB" sz="2400" b="1" i="1" dirty="0"/>
              <a:t>2 year old disadvantaged base rate;</a:t>
            </a:r>
          </a:p>
          <a:p>
            <a:pPr marL="0" indent="0" algn="just"/>
            <a:endParaRPr lang="en-GB" sz="2400" dirty="0"/>
          </a:p>
          <a:p>
            <a:pPr marL="876300" lvl="1" indent="-457200" algn="just">
              <a:buFont typeface="Courier New" panose="02070309020205020404" pitchFamily="49" charset="0"/>
              <a:buChar char="o"/>
            </a:pPr>
            <a:r>
              <a:rPr lang="en-GB" sz="2400" dirty="0"/>
              <a:t>Basic Hourly Rate </a:t>
            </a:r>
            <a:r>
              <a:rPr lang="en-GB" sz="2400" b="1" dirty="0"/>
              <a:t>without</a:t>
            </a:r>
            <a:r>
              <a:rPr lang="en-GB" sz="2400" dirty="0"/>
              <a:t> EYPP = £4,736.70(equivalent of £8.31 p/h)</a:t>
            </a:r>
          </a:p>
          <a:p>
            <a:pPr marL="419100" lvl="1" indent="0" algn="just">
              <a:buNone/>
            </a:pPr>
            <a:endParaRPr lang="en-GB" sz="2400" dirty="0"/>
          </a:p>
          <a:p>
            <a:pPr marL="876300" lvl="1" indent="-457200" algn="just">
              <a:buFont typeface="Courier New" panose="02070309020205020404" pitchFamily="49" charset="0"/>
              <a:buChar char="o"/>
            </a:pPr>
            <a:r>
              <a:rPr lang="en-GB" sz="2400" dirty="0"/>
              <a:t>Basic Hourly Rate</a:t>
            </a:r>
            <a:r>
              <a:rPr lang="en-GB" sz="2400" b="1" dirty="0"/>
              <a:t> with </a:t>
            </a:r>
            <a:r>
              <a:rPr lang="en-GB" sz="2400" dirty="0"/>
              <a:t>EYPP  = £5,124.30 p/a</a:t>
            </a:r>
          </a:p>
          <a:p>
            <a:pPr marL="419100" lvl="1" indent="0" algn="just">
              <a:buNone/>
            </a:pPr>
            <a:r>
              <a:rPr lang="en-GB" sz="2400" dirty="0"/>
              <a:t>	(equivalent of £8.99 p/h)</a:t>
            </a:r>
          </a:p>
          <a:p>
            <a:pPr marL="419100" lvl="1" indent="0" algn="just">
              <a:buNone/>
            </a:pPr>
            <a:endParaRPr lang="en-GB" sz="2400" dirty="0"/>
          </a:p>
          <a:p>
            <a:pPr marL="419100" lvl="1" indent="0" algn="just">
              <a:buNone/>
            </a:pPr>
            <a:endParaRPr lang="en-GB" sz="2400" dirty="0"/>
          </a:p>
        </p:txBody>
      </p:sp>
    </p:spTree>
    <p:extLst>
      <p:ext uri="{BB962C8B-B14F-4D97-AF65-F5344CB8AC3E}">
        <p14:creationId xmlns:p14="http://schemas.microsoft.com/office/powerpoint/2010/main" val="3471962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762000"/>
          </a:xfrm>
        </p:spPr>
        <p:txBody>
          <a:bodyPr/>
          <a:lstStyle/>
          <a:p>
            <a:pPr algn="ctr"/>
            <a:r>
              <a:rPr lang="en-GB" sz="3600" dirty="0"/>
              <a:t>Funding Examples</a:t>
            </a:r>
          </a:p>
        </p:txBody>
      </p:sp>
      <p:sp>
        <p:nvSpPr>
          <p:cNvPr id="5" name="Content Placeholder 4">
            <a:extLst>
              <a:ext uri="{FF2B5EF4-FFF2-40B4-BE49-F238E27FC236}">
                <a16:creationId xmlns:a16="http://schemas.microsoft.com/office/drawing/2014/main" id="{E263E61C-2465-4515-A21E-1E62F1F6822F}"/>
              </a:ext>
            </a:extLst>
          </p:cNvPr>
          <p:cNvSpPr>
            <a:spLocks noGrp="1"/>
          </p:cNvSpPr>
          <p:nvPr>
            <p:ph idx="1"/>
          </p:nvPr>
        </p:nvSpPr>
        <p:spPr>
          <a:xfrm>
            <a:off x="495300" y="1371600"/>
            <a:ext cx="8153400" cy="3810000"/>
          </a:xfrm>
        </p:spPr>
        <p:txBody>
          <a:bodyPr/>
          <a:lstStyle/>
          <a:p>
            <a:pPr marL="457200" indent="-457200" algn="just">
              <a:buFont typeface="Arial" panose="020B0604020202020204" pitchFamily="34" charset="0"/>
              <a:buChar char="•"/>
            </a:pPr>
            <a:r>
              <a:rPr lang="en-GB" sz="2400" dirty="0"/>
              <a:t>Example of a 15 hour place on a </a:t>
            </a:r>
            <a:r>
              <a:rPr lang="en-GB" sz="2400" b="1" i="1" dirty="0"/>
              <a:t>2 year old working parent base rate;</a:t>
            </a:r>
          </a:p>
          <a:p>
            <a:pPr marL="0" indent="0" algn="just"/>
            <a:endParaRPr lang="en-GB" sz="2400" dirty="0"/>
          </a:p>
          <a:p>
            <a:pPr marL="876300" lvl="1" indent="-457200" algn="just">
              <a:buFont typeface="Courier New" panose="02070309020205020404" pitchFamily="49" charset="0"/>
              <a:buChar char="o"/>
            </a:pPr>
            <a:r>
              <a:rPr lang="en-GB" sz="2400" dirty="0"/>
              <a:t>Basic Hourly Rate </a:t>
            </a:r>
            <a:r>
              <a:rPr lang="en-GB" sz="2400" b="1" dirty="0"/>
              <a:t>without</a:t>
            </a:r>
            <a:r>
              <a:rPr lang="en-GB" sz="2400" dirty="0"/>
              <a:t> EYPP = £4,349.10(equivalent of £7.63 p/h)</a:t>
            </a:r>
          </a:p>
          <a:p>
            <a:pPr marL="419100" lvl="1" indent="0" algn="just">
              <a:buNone/>
            </a:pPr>
            <a:endParaRPr lang="en-GB" sz="2400" dirty="0"/>
          </a:p>
          <a:p>
            <a:pPr marL="876300" lvl="1" indent="-457200" algn="just">
              <a:buFont typeface="Courier New" panose="02070309020205020404" pitchFamily="49" charset="0"/>
              <a:buChar char="o"/>
            </a:pPr>
            <a:r>
              <a:rPr lang="en-GB" sz="2400" dirty="0"/>
              <a:t>Basic Hourly Rate</a:t>
            </a:r>
            <a:r>
              <a:rPr lang="en-GB" sz="2400" b="1" dirty="0"/>
              <a:t> with </a:t>
            </a:r>
            <a:r>
              <a:rPr lang="en-GB" sz="2400" dirty="0"/>
              <a:t>EYPP = £4,736.70 p/a</a:t>
            </a:r>
          </a:p>
          <a:p>
            <a:pPr marL="419100" lvl="1" indent="0" algn="just">
              <a:buNone/>
            </a:pPr>
            <a:r>
              <a:rPr lang="en-GB" sz="2400" dirty="0"/>
              <a:t>	(equivalent of £8.31 p/h)</a:t>
            </a:r>
          </a:p>
          <a:p>
            <a:pPr marL="419100" lvl="1" indent="0" algn="just">
              <a:buNone/>
            </a:pPr>
            <a:endParaRPr lang="en-GB" sz="2400" dirty="0"/>
          </a:p>
          <a:p>
            <a:pPr marL="419100" lvl="1" indent="0" algn="just">
              <a:buNone/>
            </a:pPr>
            <a:endParaRPr lang="en-GB" sz="2400" dirty="0"/>
          </a:p>
        </p:txBody>
      </p:sp>
    </p:spTree>
    <p:extLst>
      <p:ext uri="{BB962C8B-B14F-4D97-AF65-F5344CB8AC3E}">
        <p14:creationId xmlns:p14="http://schemas.microsoft.com/office/powerpoint/2010/main" val="3770418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62000" y="152400"/>
            <a:ext cx="8153400" cy="1143000"/>
          </a:xfrm>
        </p:spPr>
        <p:txBody>
          <a:bodyPr/>
          <a:lstStyle/>
          <a:p>
            <a:pPr algn="ctr"/>
            <a:r>
              <a:rPr lang="en-GB" altLang="en-US" sz="3600" dirty="0"/>
              <a:t>Accurate Portal Claims: </a:t>
            </a:r>
            <a:br>
              <a:rPr lang="en-GB" altLang="en-US" sz="3600" dirty="0"/>
            </a:br>
            <a:r>
              <a:rPr lang="en-GB" altLang="en-US" sz="3600" dirty="0"/>
              <a:t>Nursery Children – 3 and 4 year olds</a:t>
            </a:r>
            <a:br>
              <a:rPr lang="en-GB" altLang="en-US" sz="3600" dirty="0"/>
            </a:br>
            <a:br>
              <a:rPr lang="en-GB" altLang="en-US" sz="3600" dirty="0"/>
            </a:br>
            <a:endParaRPr lang="en-GB" altLang="en-US" sz="3600" dirty="0"/>
          </a:p>
        </p:txBody>
      </p:sp>
      <p:sp>
        <p:nvSpPr>
          <p:cNvPr id="4099" name="Content Placeholder 2"/>
          <p:cNvSpPr>
            <a:spLocks noGrp="1"/>
          </p:cNvSpPr>
          <p:nvPr>
            <p:ph idx="1"/>
          </p:nvPr>
        </p:nvSpPr>
        <p:spPr>
          <a:xfrm>
            <a:off x="495300" y="1447800"/>
            <a:ext cx="8153400" cy="4267200"/>
          </a:xfrm>
        </p:spPr>
        <p:txBody>
          <a:bodyPr/>
          <a:lstStyle/>
          <a:p>
            <a:pPr marL="0" indent="0" algn="just"/>
            <a:r>
              <a:rPr lang="en-GB" altLang="en-US" sz="2400" b="1" dirty="0">
                <a:solidFill>
                  <a:schemeClr val="tx1"/>
                </a:solidFill>
              </a:rPr>
              <a:t>Universal 15 hours funding</a:t>
            </a:r>
          </a:p>
          <a:p>
            <a:pPr algn="just">
              <a:buFont typeface="Arial" panose="020B0604020202020204" pitchFamily="34" charset="0"/>
              <a:buChar char="•"/>
            </a:pPr>
            <a:r>
              <a:rPr lang="en-GB" altLang="en-US" sz="2400" dirty="0">
                <a:solidFill>
                  <a:schemeClr val="tx1"/>
                </a:solidFill>
              </a:rPr>
              <a:t>All 3 and 4 year old children are entitled to 15 hours universal funding the term after their 3</a:t>
            </a:r>
            <a:r>
              <a:rPr lang="en-GB" altLang="en-US" sz="2400" baseline="30000" dirty="0">
                <a:solidFill>
                  <a:schemeClr val="tx1"/>
                </a:solidFill>
              </a:rPr>
              <a:t>rd</a:t>
            </a:r>
            <a:r>
              <a:rPr lang="en-GB" altLang="en-US" sz="2400" dirty="0">
                <a:solidFill>
                  <a:schemeClr val="tx1"/>
                </a:solidFill>
              </a:rPr>
              <a:t> birthday</a:t>
            </a:r>
          </a:p>
          <a:p>
            <a:pPr marL="0" indent="0" algn="just"/>
            <a:endParaRPr lang="en-GB" altLang="en-US" sz="2400" dirty="0">
              <a:solidFill>
                <a:schemeClr val="tx1"/>
              </a:solidFill>
            </a:endParaRPr>
          </a:p>
          <a:p>
            <a:pPr marL="0" indent="0" algn="just"/>
            <a:r>
              <a:rPr lang="en-GB" altLang="en-US" sz="2400" b="1" dirty="0">
                <a:solidFill>
                  <a:schemeClr val="tx1"/>
                </a:solidFill>
              </a:rPr>
              <a:t>Working parent 30 hour funding</a:t>
            </a:r>
          </a:p>
          <a:p>
            <a:pPr algn="just">
              <a:buFont typeface="Arial" panose="020B0604020202020204" pitchFamily="34" charset="0"/>
              <a:buChar char="•"/>
            </a:pPr>
            <a:r>
              <a:rPr lang="en-GB" altLang="en-US" sz="2400" dirty="0">
                <a:solidFill>
                  <a:schemeClr val="tx1"/>
                </a:solidFill>
              </a:rPr>
              <a:t>Some 3 and 4 children are eligible for 30 hours funding and a code from HMRC needs to be obtained the term before</a:t>
            </a:r>
          </a:p>
          <a:p>
            <a:pPr algn="just">
              <a:buFont typeface="Arial" panose="020B0604020202020204" pitchFamily="34" charset="0"/>
              <a:buChar char="•"/>
            </a:pPr>
            <a:r>
              <a:rPr lang="en-GB" altLang="en-US" sz="2400" dirty="0">
                <a:solidFill>
                  <a:schemeClr val="tx1"/>
                </a:solidFill>
              </a:rPr>
              <a:t>The extended boxes will only open if there is a valid code i.e. it is in date and has an eligible from date the term before. </a:t>
            </a:r>
          </a:p>
          <a:p>
            <a:pPr marL="0" indent="0" algn="just"/>
            <a:endParaRPr lang="en-GB" altLang="en-US" sz="2400" dirty="0">
              <a:solidFill>
                <a:schemeClr val="tx1"/>
              </a:solidFill>
            </a:endParaRPr>
          </a:p>
          <a:p>
            <a:pPr marL="0" indent="0" algn="just"/>
            <a:endParaRPr lang="en-GB" altLang="en-US" sz="3200" dirty="0">
              <a:solidFill>
                <a:schemeClr val="tx1"/>
              </a:solidFill>
            </a:endParaRPr>
          </a:p>
          <a:p>
            <a:pPr marL="457200" indent="-457200" algn="just">
              <a:buFontTx/>
              <a:buChar char="•"/>
            </a:pPr>
            <a:endParaRPr lang="en-GB" altLang="en-US" sz="2400" dirty="0"/>
          </a:p>
        </p:txBody>
      </p:sp>
    </p:spTree>
    <p:extLst>
      <p:ext uri="{BB962C8B-B14F-4D97-AF65-F5344CB8AC3E}">
        <p14:creationId xmlns:p14="http://schemas.microsoft.com/office/powerpoint/2010/main" val="686133912"/>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12535</TotalTime>
  <Words>993</Words>
  <Application>Microsoft Office PowerPoint</Application>
  <PresentationFormat>On-screen Show (4:3)</PresentationFormat>
  <Paragraphs>119</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Courier New</vt:lpstr>
      <vt:lpstr>Times</vt:lpstr>
      <vt:lpstr>Wingdings</vt:lpstr>
      <vt:lpstr>Blank Presentation</vt:lpstr>
      <vt:lpstr> Welcome This meeting is being recorded PLEASE PUT YOUR MICROPHONE ON MUTE   Early Years Schools Briefing 26th February 2024 8am and 4pm Microsoft Teams        </vt:lpstr>
      <vt:lpstr>Agenda</vt:lpstr>
      <vt:lpstr>New Entitlements </vt:lpstr>
      <vt:lpstr>Early Years Funding 2024/25</vt:lpstr>
      <vt:lpstr>Accurate Portal Claims </vt:lpstr>
      <vt:lpstr>Accurate Portal Claims:  Nursery Children – 2’s/Rising 3’s </vt:lpstr>
      <vt:lpstr>Funding Examples</vt:lpstr>
      <vt:lpstr>Funding Examples</vt:lpstr>
      <vt:lpstr>Accurate Portal Claims:  Nursery Children – 3 and 4 year olds  </vt:lpstr>
      <vt:lpstr>Accurate Portal Claims: EYPP/Deprivation Funding  </vt:lpstr>
      <vt:lpstr>Funding Examples</vt:lpstr>
      <vt:lpstr>Accurate Portal Claims: Reception/F2 children </vt:lpstr>
      <vt:lpstr>PowerPoint Presentation</vt:lpstr>
    </vt:vector>
  </TitlesOfParts>
  <Company>Purple Circle Design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Fisk</dc:creator>
  <cp:lastModifiedBy>Katherine Crossley</cp:lastModifiedBy>
  <cp:revision>770</cp:revision>
  <cp:lastPrinted>2020-01-22T11:35:40Z</cp:lastPrinted>
  <dcterms:created xsi:type="dcterms:W3CDTF">2006-08-15T09:19:40Z</dcterms:created>
  <dcterms:modified xsi:type="dcterms:W3CDTF">2024-02-26T16:38:16Z</dcterms:modified>
</cp:coreProperties>
</file>