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924" r:id="rId2"/>
  </p:sldMasterIdLst>
  <p:notesMasterIdLst>
    <p:notesMasterId r:id="rId17"/>
  </p:notesMasterIdLst>
  <p:handoutMasterIdLst>
    <p:handoutMasterId r:id="rId18"/>
  </p:handoutMasterIdLst>
  <p:sldIdLst>
    <p:sldId id="369" r:id="rId3"/>
    <p:sldId id="399" r:id="rId4"/>
    <p:sldId id="400" r:id="rId5"/>
    <p:sldId id="393" r:id="rId6"/>
    <p:sldId id="401" r:id="rId7"/>
    <p:sldId id="347" r:id="rId8"/>
    <p:sldId id="307" r:id="rId9"/>
    <p:sldId id="396" r:id="rId10"/>
    <p:sldId id="397" r:id="rId11"/>
    <p:sldId id="403" r:id="rId12"/>
    <p:sldId id="384" r:id="rId13"/>
    <p:sldId id="278" r:id="rId14"/>
    <p:sldId id="282" r:id="rId15"/>
    <p:sldId id="344" r:id="rId16"/>
  </p:sldIdLst>
  <p:sldSz cx="9144000" cy="6858000" type="screen4x3"/>
  <p:notesSz cx="6797675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  <a:srgbClr val="FF66FF"/>
    <a:srgbClr val="333333"/>
    <a:srgbClr val="FF3300"/>
    <a:srgbClr val="B9B9B9"/>
    <a:srgbClr val="4C4C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–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23" autoAdjust="0"/>
    <p:restoredTop sz="64698" autoAdjust="0"/>
  </p:normalViewPr>
  <p:slideViewPr>
    <p:cSldViewPr>
      <p:cViewPr varScale="1">
        <p:scale>
          <a:sx n="74" d="100"/>
          <a:sy n="74" d="100"/>
        </p:scale>
        <p:origin x="2796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90" d="100"/>
          <a:sy n="90" d="100"/>
        </p:scale>
        <p:origin x="2130" y="-1086"/>
      </p:cViewPr>
      <p:guideLst>
        <p:guide orient="horz" pos="3127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C21878-0762-4153-955A-34830C875DDD}" type="datetimeFigureOut">
              <a:rPr lang="en-GB" smtClean="0"/>
              <a:pPr/>
              <a:t>22/02/2024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D02D31-399E-474A-AEE1-0261013327E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09613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E15BB798-C52C-4A98-BA43-85557A73DCFC}" type="datetimeFigureOut">
              <a:rPr lang="en-GB"/>
              <a:pPr>
                <a:defRPr/>
              </a:pPr>
              <a:t>22/02/2024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5B02EE63-789F-486A-9EFF-DA977E0496F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53399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altLang="en-US" sz="1200" b="0" u="none" dirty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</a:defRPr>
            </a:lvl9pPr>
          </a:lstStyle>
          <a:p>
            <a:fld id="{CBD5D274-5BE2-4863-B37E-798572D4DA17}" type="slidenum">
              <a:rPr lang="en-GB" altLang="en-US" sz="1200" smtClean="0"/>
              <a:pPr/>
              <a:t>1</a:t>
            </a:fld>
            <a:endParaRPr lang="en-GB" altLang="en-US" sz="1200"/>
          </a:p>
        </p:txBody>
      </p:sp>
    </p:spTree>
    <p:extLst>
      <p:ext uri="{BB962C8B-B14F-4D97-AF65-F5344CB8AC3E}">
        <p14:creationId xmlns:p14="http://schemas.microsoft.com/office/powerpoint/2010/main" val="78774500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GB" sz="12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02EE63-789F-486A-9EFF-DA977E0496F3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889990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base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B02EE63-789F-486A-9EFF-DA977E0496F3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294071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just">
              <a:buFont typeface="Arial" panose="020B0604020202020204" pitchFamily="34" charset="0"/>
              <a:buNone/>
            </a:pPr>
            <a:endParaRPr lang="en-GB" sz="1200" b="1" u="sng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F4280ED-6493-49B5-94F5-81A44B87651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5078855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4280ED-6493-49B5-94F5-81A44B876515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532066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02EE63-789F-486A-9EFF-DA977E0496F3}" type="slidenum">
              <a:rPr lang="en-GB" smtClean="0"/>
              <a:pPr>
                <a:defRPr/>
              </a:pPr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70145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GB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B02EE63-789F-486A-9EFF-DA977E0496F3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35746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B02EE63-789F-486A-9EFF-DA977E0496F3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882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B02EE63-789F-486A-9EFF-DA977E0496F3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75365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B02EE63-789F-486A-9EFF-DA977E0496F3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9299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 dirty="0">
              <a:latin typeface="+mn-lt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02EE63-789F-486A-9EFF-DA977E0496F3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40011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GB" sz="1200" i="1" dirty="0"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02EE63-789F-486A-9EFF-DA977E0496F3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16689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GB" sz="1200" b="0" u="sng" dirty="0"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02EE63-789F-486A-9EFF-DA977E0496F3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17920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GB" b="0" u="none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B02EE63-789F-486A-9EFF-DA977E0496F3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85636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6013" y="6145213"/>
            <a:ext cx="1449387" cy="48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457200"/>
            <a:ext cx="7620000" cy="2971800"/>
          </a:xfrm>
        </p:spPr>
        <p:txBody>
          <a:bodyPr/>
          <a:lstStyle>
            <a:lvl1pPr>
              <a:defRPr sz="4400"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5791200"/>
            <a:ext cx="6858000" cy="914400"/>
          </a:xfrm>
        </p:spPr>
        <p:txBody>
          <a:bodyPr anchor="b"/>
          <a:lstStyle>
            <a:lvl1pPr marL="0" indent="0">
              <a:defRPr b="1"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898775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40005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38700" y="1981200"/>
            <a:ext cx="40005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8034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31835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19292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280889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795550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598709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852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609600"/>
            <a:ext cx="2038350" cy="5181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962650" cy="5181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78919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6014" y="6145215"/>
            <a:ext cx="1449387" cy="48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457200"/>
            <a:ext cx="7620000" cy="2971800"/>
          </a:xfrm>
        </p:spPr>
        <p:txBody>
          <a:bodyPr/>
          <a:lstStyle>
            <a:lvl1pPr>
              <a:defRPr sz="3300"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5791200"/>
            <a:ext cx="6858000" cy="914400"/>
          </a:xfrm>
        </p:spPr>
        <p:txBody>
          <a:bodyPr anchor="b"/>
          <a:lstStyle>
            <a:lvl1pPr marL="0" indent="0">
              <a:defRPr b="1"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1123048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0554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464447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72135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418027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01672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169563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7487250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498863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59575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4000500" cy="38100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38700" y="1981200"/>
            <a:ext cx="4000500" cy="38100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88247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324022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1808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9988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4681995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2286961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4166211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438392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609600"/>
            <a:ext cx="2038350" cy="5181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962650" cy="5181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509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1617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7082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2719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82210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0691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7353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17" Type="http://schemas.openxmlformats.org/officeDocument/2006/relationships/slideLayout" Target="../slideLayouts/slideLayout34.xml"/><Relationship Id="rId2" Type="http://schemas.openxmlformats.org/officeDocument/2006/relationships/slideLayout" Target="../slideLayouts/slideLayout19.xml"/><Relationship Id="rId16" Type="http://schemas.openxmlformats.org/officeDocument/2006/relationships/slideLayout" Target="../slideLayouts/slideLayout33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27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8153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Use this style for headers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815340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0"/>
            <a:endParaRPr lang="en-US" altLang="en-US"/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endParaRPr lang="en-US" altLang="en-US"/>
          </a:p>
        </p:txBody>
      </p:sp>
      <p:pic>
        <p:nvPicPr>
          <p:cNvPr id="1028" name="Picture 7"/>
          <p:cNvPicPr>
            <a:picLocks noChangeAspect="1" noChangeArrowheads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6013" y="6145213"/>
            <a:ext cx="1449387" cy="48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11" r:id="rId1"/>
    <p:sldLayoutId id="2147483895" r:id="rId2"/>
    <p:sldLayoutId id="2147483896" r:id="rId3"/>
    <p:sldLayoutId id="2147483897" r:id="rId4"/>
    <p:sldLayoutId id="2147483898" r:id="rId5"/>
    <p:sldLayoutId id="2147483899" r:id="rId6"/>
    <p:sldLayoutId id="2147483900" r:id="rId7"/>
    <p:sldLayoutId id="2147483901" r:id="rId8"/>
    <p:sldLayoutId id="2147483902" r:id="rId9"/>
    <p:sldLayoutId id="2147483903" r:id="rId10"/>
    <p:sldLayoutId id="2147483904" r:id="rId11"/>
    <p:sldLayoutId id="2147483905" r:id="rId12"/>
    <p:sldLayoutId id="2147483906" r:id="rId13"/>
    <p:sldLayoutId id="2147483907" r:id="rId14"/>
    <p:sldLayoutId id="2147483908" r:id="rId15"/>
    <p:sldLayoutId id="2147483909" r:id="rId16"/>
    <p:sldLayoutId id="2147483910" r:id="rId17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4C4C4C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4C4C4C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4C4C4C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4C4C4C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4C4C4C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rgbClr val="4C4C4C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rgbClr val="4C4C4C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rgbClr val="4C4C4C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rgbClr val="4C4C4C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800">
          <a:solidFill>
            <a:srgbClr val="4C4C4C"/>
          </a:solidFill>
          <a:latin typeface="+mn-lt"/>
          <a:ea typeface="+mn-ea"/>
          <a:cs typeface="+mn-cs"/>
        </a:defRPr>
      </a:lvl1pPr>
      <a:lvl2pPr marL="762000" indent="-228600" algn="l" rtl="0" eaLnBrk="0" fontAlgn="base" hangingPunct="0">
        <a:spcBef>
          <a:spcPct val="20000"/>
        </a:spcBef>
        <a:spcAft>
          <a:spcPct val="0"/>
        </a:spcAft>
        <a:buFont typeface="Times" charset="0"/>
        <a:buChar char="•"/>
        <a:defRPr sz="2800">
          <a:solidFill>
            <a:srgbClr val="4C4C4C"/>
          </a:solidFill>
          <a:latin typeface="+mn-lt"/>
        </a:defRPr>
      </a:lvl2pPr>
      <a:lvl3pPr marL="1181100" indent="-228600" algn="l" rtl="0" eaLnBrk="0" fontAlgn="base" hangingPunct="0">
        <a:spcBef>
          <a:spcPct val="20000"/>
        </a:spcBef>
        <a:spcAft>
          <a:spcPct val="0"/>
        </a:spcAft>
        <a:buChar char="-"/>
        <a:defRPr sz="2200">
          <a:solidFill>
            <a:srgbClr val="4C4C4C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2000">
          <a:solidFill>
            <a:srgbClr val="333333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2000">
          <a:solidFill>
            <a:srgbClr val="333333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defRPr sz="2000">
          <a:solidFill>
            <a:srgbClr val="333333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defRPr sz="2000">
          <a:solidFill>
            <a:srgbClr val="333333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defRPr sz="2000">
          <a:solidFill>
            <a:srgbClr val="333333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defRPr sz="2000">
          <a:solidFill>
            <a:srgbClr val="333333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8153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Use this style for headers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815340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0"/>
            <a:endParaRPr lang="en-US" altLang="en-US"/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endParaRPr lang="en-US" altLang="en-US"/>
          </a:p>
        </p:txBody>
      </p:sp>
      <p:pic>
        <p:nvPicPr>
          <p:cNvPr id="1028" name="Picture 7"/>
          <p:cNvPicPr>
            <a:picLocks noChangeAspect="1" noChangeArrowheads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6014" y="6145215"/>
            <a:ext cx="1449387" cy="48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01370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  <p:sldLayoutId id="2147483936" r:id="rId12"/>
    <p:sldLayoutId id="2147483937" r:id="rId13"/>
    <p:sldLayoutId id="2147483938" r:id="rId14"/>
    <p:sldLayoutId id="2147483939" r:id="rId15"/>
    <p:sldLayoutId id="2147483940" r:id="rId16"/>
    <p:sldLayoutId id="2147483941" r:id="rId17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4C4C4C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4C4C4C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4C4C4C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4C4C4C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4C4C4C"/>
          </a:solidFill>
          <a:latin typeface="Arial" charset="0"/>
        </a:defRPr>
      </a:lvl5pPr>
      <a:lvl6pPr marL="342900" algn="l" rtl="0" fontAlgn="base">
        <a:spcBef>
          <a:spcPct val="0"/>
        </a:spcBef>
        <a:spcAft>
          <a:spcPct val="0"/>
        </a:spcAft>
        <a:defRPr sz="3000" b="1">
          <a:solidFill>
            <a:srgbClr val="4C4C4C"/>
          </a:solidFill>
          <a:latin typeface="Arial" charset="0"/>
        </a:defRPr>
      </a:lvl6pPr>
      <a:lvl7pPr marL="685800" algn="l" rtl="0" fontAlgn="base">
        <a:spcBef>
          <a:spcPct val="0"/>
        </a:spcBef>
        <a:spcAft>
          <a:spcPct val="0"/>
        </a:spcAft>
        <a:defRPr sz="3000" b="1">
          <a:solidFill>
            <a:srgbClr val="4C4C4C"/>
          </a:solidFill>
          <a:latin typeface="Arial" charset="0"/>
        </a:defRPr>
      </a:lvl7pPr>
      <a:lvl8pPr marL="1028700" algn="l" rtl="0" fontAlgn="base">
        <a:spcBef>
          <a:spcPct val="0"/>
        </a:spcBef>
        <a:spcAft>
          <a:spcPct val="0"/>
        </a:spcAft>
        <a:defRPr sz="3000" b="1">
          <a:solidFill>
            <a:srgbClr val="4C4C4C"/>
          </a:solidFill>
          <a:latin typeface="Arial" charset="0"/>
        </a:defRPr>
      </a:lvl8pPr>
      <a:lvl9pPr marL="1371600" algn="l" rtl="0" fontAlgn="base">
        <a:spcBef>
          <a:spcPct val="0"/>
        </a:spcBef>
        <a:spcAft>
          <a:spcPct val="0"/>
        </a:spcAft>
        <a:defRPr sz="3000" b="1">
          <a:solidFill>
            <a:srgbClr val="4C4C4C"/>
          </a:solidFill>
          <a:latin typeface="Arial" charset="0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defRPr sz="2100">
          <a:solidFill>
            <a:srgbClr val="4C4C4C"/>
          </a:solidFill>
          <a:latin typeface="+mn-lt"/>
          <a:ea typeface="+mn-ea"/>
          <a:cs typeface="+mn-cs"/>
        </a:defRPr>
      </a:lvl1pPr>
      <a:lvl2pPr marL="571500" indent="-171450" algn="l" rtl="0" eaLnBrk="0" fontAlgn="base" hangingPunct="0">
        <a:spcBef>
          <a:spcPct val="20000"/>
        </a:spcBef>
        <a:spcAft>
          <a:spcPct val="0"/>
        </a:spcAft>
        <a:buFont typeface="Times" charset="0"/>
        <a:buChar char="•"/>
        <a:defRPr sz="2100">
          <a:solidFill>
            <a:srgbClr val="4C4C4C"/>
          </a:solidFill>
          <a:latin typeface="+mn-lt"/>
        </a:defRPr>
      </a:lvl2pPr>
      <a:lvl3pPr marL="885825" indent="-171450" algn="l" rtl="0" eaLnBrk="0" fontAlgn="base" hangingPunct="0">
        <a:spcBef>
          <a:spcPct val="20000"/>
        </a:spcBef>
        <a:spcAft>
          <a:spcPct val="0"/>
        </a:spcAft>
        <a:buChar char="-"/>
        <a:defRPr sz="1650">
          <a:solidFill>
            <a:srgbClr val="4C4C4C"/>
          </a:solidFill>
          <a:latin typeface="+mn-lt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defRPr sz="1500">
          <a:solidFill>
            <a:srgbClr val="333333"/>
          </a:solidFill>
          <a:latin typeface="+mn-lt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defRPr sz="1500">
          <a:solidFill>
            <a:srgbClr val="333333"/>
          </a:solidFill>
          <a:latin typeface="+mn-lt"/>
        </a:defRPr>
      </a:lvl5pPr>
      <a:lvl6pPr marL="1885950" indent="-171450" algn="l" rtl="0" fontAlgn="base">
        <a:spcBef>
          <a:spcPct val="20000"/>
        </a:spcBef>
        <a:spcAft>
          <a:spcPct val="0"/>
        </a:spcAft>
        <a:defRPr sz="1500">
          <a:solidFill>
            <a:srgbClr val="333333"/>
          </a:solidFill>
          <a:latin typeface="+mn-lt"/>
        </a:defRPr>
      </a:lvl6pPr>
      <a:lvl7pPr marL="2228850" indent="-171450" algn="l" rtl="0" fontAlgn="base">
        <a:spcBef>
          <a:spcPct val="20000"/>
        </a:spcBef>
        <a:spcAft>
          <a:spcPct val="0"/>
        </a:spcAft>
        <a:defRPr sz="1500">
          <a:solidFill>
            <a:srgbClr val="333333"/>
          </a:solidFill>
          <a:latin typeface="+mn-lt"/>
        </a:defRPr>
      </a:lvl7pPr>
      <a:lvl8pPr marL="2571750" indent="-171450" algn="l" rtl="0" fontAlgn="base">
        <a:spcBef>
          <a:spcPct val="20000"/>
        </a:spcBef>
        <a:spcAft>
          <a:spcPct val="0"/>
        </a:spcAft>
        <a:defRPr sz="1500">
          <a:solidFill>
            <a:srgbClr val="333333"/>
          </a:solidFill>
          <a:latin typeface="+mn-lt"/>
        </a:defRPr>
      </a:lvl8pPr>
      <a:lvl9pPr marL="2914650" indent="-171450" algn="l" rtl="0" fontAlgn="base">
        <a:spcBef>
          <a:spcPct val="20000"/>
        </a:spcBef>
        <a:spcAft>
          <a:spcPct val="0"/>
        </a:spcAft>
        <a:defRPr sz="1500">
          <a:solidFill>
            <a:srgbClr val="333333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ottinghamcity.gov.uk/media/yilbmkdi/nottingham-city-full-childcare-sufficiency-assessment-2023.pdf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myaccount.nottinghamcity.gov.uk/service/Early_Years_Course_Booking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earlyyears@nottinghamcity.gov.uk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www.nottinghamcity.gov.uk/earlyyears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hyperlink" Target="https://www.nottinghamcity.gov.uk/earlyyears/section-pages/early-years-funding/expansion-of-the-early-years-entitlements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www.nottinghamcity.gov.uk/earlyyears/section-pages/cpd-training/cpd-opportunities-20232024/funding-workshop-refresher-for-providers-delivering-funded-places-for-2-3-and-4-year-olds/" TargetMode="External"/><Relationship Id="rId5" Type="http://schemas.openxmlformats.org/officeDocument/2006/relationships/hyperlink" Target="https://www.nottinghamcity.gov.uk/earlyyears/section-pages/cpd-training/cpd-opportunities-20232024/funding-workshop-for-providers-new-to-providing-funded-places-for-2-3-and-4-year-olds/" TargetMode="External"/><Relationship Id="rId4" Type="http://schemas.openxmlformats.org/officeDocument/2006/relationships/hyperlink" Target="https://www.nottinghamcity.gov.uk/media/hssnl1fh/estimate-funding-request-for-working-parents-of-2-yos.doc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57200" y="161776"/>
            <a:ext cx="8294688" cy="4484747"/>
          </a:xfrm>
        </p:spPr>
        <p:txBody>
          <a:bodyPr/>
          <a:lstStyle/>
          <a:p>
            <a:pPr algn="ctr" eaLnBrk="1" hangingPunct="1"/>
            <a:br>
              <a:rPr lang="en-US" altLang="en-US" sz="3600" dirty="0">
                <a:solidFill>
                  <a:srgbClr val="92D050"/>
                </a:solidFill>
              </a:rPr>
            </a:br>
            <a:r>
              <a:rPr lang="en-US" altLang="en-US" sz="3600" dirty="0">
                <a:solidFill>
                  <a:srgbClr val="92D050"/>
                </a:solidFill>
              </a:rPr>
              <a:t>Welcome</a:t>
            </a:r>
            <a:br>
              <a:rPr lang="en-US" altLang="en-US" sz="3600" dirty="0"/>
            </a:br>
            <a:r>
              <a:rPr lang="en-US" altLang="en-US" sz="1600" dirty="0">
                <a:solidFill>
                  <a:srgbClr val="FF0000"/>
                </a:solidFill>
              </a:rPr>
              <a:t>This meeting is being recorded</a:t>
            </a:r>
            <a:br>
              <a:rPr lang="en-US" altLang="en-US" sz="1600" dirty="0">
                <a:solidFill>
                  <a:srgbClr val="FF0000"/>
                </a:solidFill>
              </a:rPr>
            </a:br>
            <a:r>
              <a:rPr lang="en-US" altLang="en-US" sz="1600" dirty="0">
                <a:solidFill>
                  <a:srgbClr val="FF0000"/>
                </a:solidFill>
              </a:rPr>
              <a:t>PLEASE PUT YOUR MICROPHONE ON MUTE </a:t>
            </a:r>
            <a:br>
              <a:rPr lang="en-US" altLang="en-US" sz="5400" dirty="0"/>
            </a:br>
            <a:br>
              <a:rPr lang="en-US" altLang="en-US" sz="1800" dirty="0"/>
            </a:br>
            <a:r>
              <a:rPr lang="en-US" altLang="en-US" sz="3600" dirty="0">
                <a:solidFill>
                  <a:srgbClr val="92D050"/>
                </a:solidFill>
              </a:rPr>
              <a:t>Early Years Business Meeting </a:t>
            </a:r>
            <a:br>
              <a:rPr lang="en-US" altLang="en-US" sz="3600" dirty="0">
                <a:solidFill>
                  <a:schemeClr val="tx1"/>
                </a:solidFill>
              </a:rPr>
            </a:br>
            <a:r>
              <a:rPr lang="en-US" altLang="en-US" sz="2800" dirty="0">
                <a:solidFill>
                  <a:schemeClr val="tx1"/>
                </a:solidFill>
              </a:rPr>
              <a:t>22</a:t>
            </a:r>
            <a:r>
              <a:rPr lang="en-US" altLang="en-US" sz="2800" baseline="30000" dirty="0">
                <a:solidFill>
                  <a:schemeClr val="tx1"/>
                </a:solidFill>
              </a:rPr>
              <a:t>nd</a:t>
            </a:r>
            <a:r>
              <a:rPr lang="en-US" altLang="en-US" sz="2800" dirty="0">
                <a:solidFill>
                  <a:schemeClr val="tx1"/>
                </a:solidFill>
              </a:rPr>
              <a:t> February 2024</a:t>
            </a:r>
            <a:br>
              <a:rPr lang="en-US" altLang="en-US" sz="2800" dirty="0">
                <a:solidFill>
                  <a:schemeClr val="tx1"/>
                </a:solidFill>
              </a:rPr>
            </a:br>
            <a:r>
              <a:rPr lang="en-US" altLang="en-US" sz="2800" dirty="0">
                <a:solidFill>
                  <a:schemeClr val="tx1"/>
                </a:solidFill>
              </a:rPr>
              <a:t>10am, 1.30pm and 6pm</a:t>
            </a:r>
            <a:br>
              <a:rPr lang="en-US" altLang="en-US" sz="2800" dirty="0">
                <a:solidFill>
                  <a:schemeClr val="tx1"/>
                </a:solidFill>
              </a:rPr>
            </a:br>
            <a:r>
              <a:rPr lang="en-US" altLang="en-US" sz="2800" dirty="0">
                <a:solidFill>
                  <a:schemeClr val="tx1"/>
                </a:solidFill>
              </a:rPr>
              <a:t>Microsoft Teams</a:t>
            </a:r>
            <a:br>
              <a:rPr lang="en-US" altLang="en-US" sz="2800" dirty="0">
                <a:solidFill>
                  <a:srgbClr val="FF0000"/>
                </a:solidFill>
              </a:rPr>
            </a:br>
            <a:br>
              <a:rPr lang="en-US" altLang="en-US" sz="2000" dirty="0">
                <a:solidFill>
                  <a:srgbClr val="FF0000"/>
                </a:solidFill>
              </a:rPr>
            </a:br>
            <a:r>
              <a:rPr lang="en-US" altLang="en-US" sz="5400" dirty="0"/>
              <a:t> </a:t>
            </a:r>
            <a:br>
              <a:rPr lang="en-US" altLang="en-US" sz="5400" dirty="0"/>
            </a:br>
            <a:br>
              <a:rPr lang="en-US" altLang="en-US" sz="5400" dirty="0"/>
            </a:br>
            <a:br>
              <a:rPr lang="en-US" altLang="en-US" sz="5400" dirty="0"/>
            </a:br>
            <a:br>
              <a:rPr lang="en-US" altLang="en-US" sz="5400" dirty="0"/>
            </a:br>
            <a:br>
              <a:rPr lang="en-US" altLang="en-US" sz="3200" dirty="0"/>
            </a:br>
            <a:endParaRPr lang="en-US" altLang="en-US" sz="3200" dirty="0"/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392112" y="3200400"/>
            <a:ext cx="8352928" cy="2700536"/>
          </a:xfrm>
        </p:spPr>
        <p:txBody>
          <a:bodyPr/>
          <a:lstStyle/>
          <a:p>
            <a:pPr eaLnBrk="1" hangingPunct="1"/>
            <a:r>
              <a:rPr lang="en-US" altLang="en-US" sz="2000" dirty="0"/>
              <a:t>Kathryn Bouchlaghem: </a:t>
            </a:r>
            <a:r>
              <a:rPr lang="en-US" altLang="en-US" sz="2000" b="0" dirty="0"/>
              <a:t>Head of Service, Early Years</a:t>
            </a:r>
          </a:p>
          <a:p>
            <a:pPr eaLnBrk="1" hangingPunct="1"/>
            <a:r>
              <a:rPr lang="en-US" altLang="en-US" sz="2000" dirty="0"/>
              <a:t>Katherine Crossley: </a:t>
            </a:r>
            <a:r>
              <a:rPr lang="en-US" altLang="en-US" sz="2000" b="0" dirty="0"/>
              <a:t>Early Years Project Officer</a:t>
            </a:r>
          </a:p>
          <a:p>
            <a:pPr eaLnBrk="1" hangingPunct="1"/>
            <a:r>
              <a:rPr lang="en-GB" sz="2000" dirty="0"/>
              <a:t>Cheryl McLean: </a:t>
            </a:r>
            <a:r>
              <a:rPr lang="en-GB" sz="2000" b="0" dirty="0"/>
              <a:t>Early Years Funding Co-ordinator </a:t>
            </a:r>
          </a:p>
          <a:p>
            <a:pPr eaLnBrk="1" hangingPunct="1"/>
            <a:r>
              <a:rPr lang="en-GB" sz="2000" dirty="0"/>
              <a:t>Catherine Smith: </a:t>
            </a:r>
            <a:r>
              <a:rPr lang="en-GB" sz="2000" b="0" dirty="0"/>
              <a:t>Early Years Programmes Manager</a:t>
            </a:r>
          </a:p>
          <a:p>
            <a:pPr eaLnBrk="1" hangingPunct="1"/>
            <a:r>
              <a:rPr lang="en-US" altLang="en-US" sz="2000" dirty="0"/>
              <a:t>Caroline Vissani:</a:t>
            </a:r>
            <a:r>
              <a:rPr lang="en-US" altLang="en-US" sz="2000" b="0" dirty="0"/>
              <a:t> Senior EYFS Teaching and Learning Specialist </a:t>
            </a:r>
          </a:p>
        </p:txBody>
      </p:sp>
    </p:spTree>
    <p:extLst>
      <p:ext uri="{BB962C8B-B14F-4D97-AF65-F5344CB8AC3E}">
        <p14:creationId xmlns:p14="http://schemas.microsoft.com/office/powerpoint/2010/main" val="29786394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34400" cy="609600"/>
          </a:xfrm>
        </p:spPr>
        <p:txBody>
          <a:bodyPr/>
          <a:lstStyle/>
          <a:p>
            <a:pPr algn="ctr"/>
            <a:r>
              <a:rPr lang="en-GB" sz="3600" dirty="0">
                <a:solidFill>
                  <a:schemeClr val="tx1"/>
                </a:solidFill>
              </a:rPr>
              <a:t>Childcare Sufficiency</a:t>
            </a:r>
            <a:br>
              <a:rPr lang="en-GB" sz="3600" dirty="0"/>
            </a:br>
            <a:br>
              <a:rPr lang="en-GB" sz="3600" dirty="0"/>
            </a:b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133600"/>
            <a:ext cx="8534400" cy="4419600"/>
          </a:xfrm>
        </p:spPr>
        <p:txBody>
          <a:bodyPr/>
          <a:lstStyle/>
          <a:p>
            <a:pPr marL="533400" lvl="1" indent="0">
              <a:buNone/>
            </a:pPr>
            <a:endParaRPr lang="en-GB" sz="2400" i="1" dirty="0"/>
          </a:p>
          <a:p>
            <a:pPr marL="0" indent="0"/>
            <a:endParaRPr lang="en-GB" sz="2400" dirty="0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B8C66251-0EF0-4F46-A46F-F24CCDFE1FCE}"/>
              </a:ext>
            </a:extLst>
          </p:cNvPr>
          <p:cNvSpPr/>
          <p:nvPr/>
        </p:nvSpPr>
        <p:spPr bwMode="auto">
          <a:xfrm>
            <a:off x="304800" y="914400"/>
            <a:ext cx="8610600" cy="19050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Full Childcare Sufficiency Assessment (CSA) </a:t>
            </a:r>
          </a:p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GB" sz="2000" dirty="0">
                <a:latin typeface="+mn-lt"/>
                <a:hlinkClick r:id="rId3"/>
              </a:rPr>
              <a:t>P</a:t>
            </a:r>
            <a:r>
              <a:rPr kumimoji="0" lang="en-GB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hlinkClick r:id="rId3"/>
              </a:rPr>
              <a:t>ublished</a:t>
            </a:r>
            <a:r>
              <a:rPr kumimoji="0" lang="en-GB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hlinkClick r:id="rId3"/>
              </a:rPr>
              <a:t> 2023</a:t>
            </a:r>
            <a:endParaRPr kumimoji="0" lang="en-GB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GB" sz="2000" dirty="0">
                <a:latin typeface="+mn-lt"/>
              </a:rPr>
              <a:t>Sufficient childcare across all ages</a:t>
            </a:r>
          </a:p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GB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Basis for sufficiency review fo</a:t>
            </a:r>
            <a:r>
              <a:rPr lang="en-GB" sz="2000" dirty="0">
                <a:latin typeface="+mn-lt"/>
              </a:rPr>
              <a:t>r new cohorts of early years entitlements children (Sept 2024 &amp; Sept 2025) and wrap-around expansion</a:t>
            </a:r>
            <a:endParaRPr kumimoji="0" lang="en-GB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5687858C-4FAE-4317-B336-5B1FC02DB593}"/>
              </a:ext>
            </a:extLst>
          </p:cNvPr>
          <p:cNvSpPr/>
          <p:nvPr/>
        </p:nvSpPr>
        <p:spPr bwMode="auto">
          <a:xfrm>
            <a:off x="381000" y="3352800"/>
            <a:ext cx="2209800" cy="1219200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Deep Dive Analysis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Priority Wards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D66E59BA-8B28-43F4-86F3-9D4211F361BA}"/>
              </a:ext>
            </a:extLst>
          </p:cNvPr>
          <p:cNvSpPr/>
          <p:nvPr/>
        </p:nvSpPr>
        <p:spPr bwMode="auto">
          <a:xfrm>
            <a:off x="3200400" y="3352800"/>
            <a:ext cx="2590800" cy="1143000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Place Expansion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184D8078-430D-43EC-A06B-4208E8323885}"/>
              </a:ext>
            </a:extLst>
          </p:cNvPr>
          <p:cNvSpPr/>
          <p:nvPr/>
        </p:nvSpPr>
        <p:spPr bwMode="auto">
          <a:xfrm>
            <a:off x="6400800" y="3352800"/>
            <a:ext cx="2209800" cy="1143000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lt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Capital Funding Opportunities 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DA420E73-E6D6-4D86-8DE7-B7E04208FF58}"/>
              </a:ext>
            </a:extLst>
          </p:cNvPr>
          <p:cNvSpPr/>
          <p:nvPr/>
        </p:nvSpPr>
        <p:spPr bwMode="auto">
          <a:xfrm>
            <a:off x="457200" y="5105400"/>
            <a:ext cx="8379854" cy="914400"/>
          </a:xfrm>
          <a:prstGeom prst="roundRect">
            <a:avLst/>
          </a:prstGeom>
          <a:solidFill>
            <a:schemeClr val="accent1">
              <a:lumMod val="2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</a:rPr>
              <a:t>‘OUR ASK’ - CSA Data Refresh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b="1" dirty="0">
                <a:solidFill>
                  <a:schemeClr val="bg1"/>
                </a:solidFill>
                <a:latin typeface="+mn-lt"/>
              </a:rPr>
              <a:t>Spring Term 2024 Provider Survey</a:t>
            </a:r>
            <a:endParaRPr kumimoji="0" lang="en-GB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+mn-lt"/>
            </a:endParaRPr>
          </a:p>
        </p:txBody>
      </p:sp>
      <p:sp>
        <p:nvSpPr>
          <p:cNvPr id="11" name="Arrow: Down 10">
            <a:extLst>
              <a:ext uri="{FF2B5EF4-FFF2-40B4-BE49-F238E27FC236}">
                <a16:creationId xmlns:a16="http://schemas.microsoft.com/office/drawing/2014/main" id="{8609928A-CCC3-43BD-B7FF-61B427D5C81B}"/>
              </a:ext>
            </a:extLst>
          </p:cNvPr>
          <p:cNvSpPr/>
          <p:nvPr/>
        </p:nvSpPr>
        <p:spPr bwMode="auto">
          <a:xfrm>
            <a:off x="1219200" y="2819400"/>
            <a:ext cx="381000" cy="533400"/>
          </a:xfrm>
          <a:prstGeom prst="downArrow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15" name="Arrow: Right 14">
            <a:extLst>
              <a:ext uri="{FF2B5EF4-FFF2-40B4-BE49-F238E27FC236}">
                <a16:creationId xmlns:a16="http://schemas.microsoft.com/office/drawing/2014/main" id="{B87D5F05-E857-4E4E-96EC-49FBA1D656E6}"/>
              </a:ext>
            </a:extLst>
          </p:cNvPr>
          <p:cNvSpPr/>
          <p:nvPr/>
        </p:nvSpPr>
        <p:spPr bwMode="auto">
          <a:xfrm>
            <a:off x="2590800" y="3733800"/>
            <a:ext cx="533400" cy="304800"/>
          </a:xfrm>
          <a:prstGeom prst="rightArrow">
            <a:avLst/>
          </a:prstGeom>
          <a:solidFill>
            <a:schemeClr val="accent1">
              <a:lumMod val="75000"/>
            </a:schemeClr>
          </a:solidFill>
          <a:ln w="9525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16" name="Arrow: Right 15">
            <a:extLst>
              <a:ext uri="{FF2B5EF4-FFF2-40B4-BE49-F238E27FC236}">
                <a16:creationId xmlns:a16="http://schemas.microsoft.com/office/drawing/2014/main" id="{CAF86A07-687A-4303-817C-74741E78950A}"/>
              </a:ext>
            </a:extLst>
          </p:cNvPr>
          <p:cNvSpPr/>
          <p:nvPr/>
        </p:nvSpPr>
        <p:spPr bwMode="auto">
          <a:xfrm>
            <a:off x="5791200" y="3733800"/>
            <a:ext cx="533400" cy="304800"/>
          </a:xfrm>
          <a:prstGeom prst="rightArrow">
            <a:avLst/>
          </a:prstGeom>
          <a:solidFill>
            <a:schemeClr val="accent1">
              <a:lumMod val="75000"/>
            </a:schemeClr>
          </a:solidFill>
          <a:ln w="9525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17" name="Arrow: Up 16">
            <a:extLst>
              <a:ext uri="{FF2B5EF4-FFF2-40B4-BE49-F238E27FC236}">
                <a16:creationId xmlns:a16="http://schemas.microsoft.com/office/drawing/2014/main" id="{E878DA55-3DF6-4216-8C81-06AAB43DD13F}"/>
              </a:ext>
            </a:extLst>
          </p:cNvPr>
          <p:cNvSpPr/>
          <p:nvPr/>
        </p:nvSpPr>
        <p:spPr bwMode="auto">
          <a:xfrm>
            <a:off x="1219200" y="4648200"/>
            <a:ext cx="381000" cy="457200"/>
          </a:xfrm>
          <a:prstGeom prst="upArrow">
            <a:avLst/>
          </a:prstGeom>
          <a:solidFill>
            <a:schemeClr val="accent1">
              <a:lumMod val="25000"/>
            </a:schemeClr>
          </a:solidFill>
          <a:ln w="9525" cap="flat" cmpd="sng" algn="ctr">
            <a:solidFill>
              <a:schemeClr val="accent1">
                <a:lumMod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93227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3600" dirty="0">
                <a:latin typeface="Calibri" panose="020F0502020204030204" pitchFamily="34" charset="0"/>
                <a:cs typeface="Calibri" panose="020F0502020204030204" pitchFamily="34" charset="0"/>
              </a:rPr>
              <a:t>Early Years Foundation Stage Profile (EYFSP)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endParaRPr lang="en-GB" sz="2000" dirty="0">
              <a:solidFill>
                <a:srgbClr val="FF0000"/>
              </a:solidFill>
            </a:endParaRPr>
          </a:p>
          <a:p>
            <a:pPr marL="0" indent="0" algn="just"/>
            <a:endParaRPr lang="en-GB" dirty="0">
              <a:solidFill>
                <a:srgbClr val="FF0000"/>
              </a:solidFill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6DF63877-0774-44A5-BCC7-CB427E04C6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9942078"/>
              </p:ext>
            </p:extLst>
          </p:nvPr>
        </p:nvGraphicFramePr>
        <p:xfrm>
          <a:off x="1066800" y="1981200"/>
          <a:ext cx="6705600" cy="1981200"/>
        </p:xfrm>
        <a:graphic>
          <a:graphicData uri="http://schemas.openxmlformats.org/drawingml/2006/table">
            <a:tbl>
              <a:tblPr firstRow="1" firstCol="1" bandRow="1"/>
              <a:tblGrid>
                <a:gridCol w="2416278">
                  <a:extLst>
                    <a:ext uri="{9D8B030D-6E8A-4147-A177-3AD203B41FA5}">
                      <a16:colId xmlns:a16="http://schemas.microsoft.com/office/drawing/2014/main" val="3637997696"/>
                    </a:ext>
                  </a:extLst>
                </a:gridCol>
                <a:gridCol w="1306133">
                  <a:extLst>
                    <a:ext uri="{9D8B030D-6E8A-4147-A177-3AD203B41FA5}">
                      <a16:colId xmlns:a16="http://schemas.microsoft.com/office/drawing/2014/main" val="1951839097"/>
                    </a:ext>
                  </a:extLst>
                </a:gridCol>
                <a:gridCol w="1306133">
                  <a:extLst>
                    <a:ext uri="{9D8B030D-6E8A-4147-A177-3AD203B41FA5}">
                      <a16:colId xmlns:a16="http://schemas.microsoft.com/office/drawing/2014/main" val="2305237544"/>
                    </a:ext>
                  </a:extLst>
                </a:gridCol>
                <a:gridCol w="1677056">
                  <a:extLst>
                    <a:ext uri="{9D8B030D-6E8A-4147-A177-3AD203B41FA5}">
                      <a16:colId xmlns:a16="http://schemas.microsoft.com/office/drawing/2014/main" val="3329908937"/>
                    </a:ext>
                  </a:extLst>
                </a:gridCol>
              </a:tblGrid>
              <a:tr h="46926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2022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2023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Difference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5231558"/>
                  </a:ext>
                </a:extLst>
              </a:tr>
              <a:tr h="50397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GLD -Nottingham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60.3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63.3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+3.0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9790870"/>
                  </a:ext>
                </a:extLst>
              </a:tr>
              <a:tr h="50397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GLD - </a:t>
                      </a:r>
                      <a:r>
                        <a:rPr lang="en-GB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National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65.2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67.2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+2.0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12603354"/>
                  </a:ext>
                </a:extLst>
              </a:tr>
              <a:tr h="50397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GAP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4.9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3.9</a:t>
                      </a: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2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+1.0</a:t>
                      </a:r>
                      <a:endParaRPr lang="en-GB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2839003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33EF6242-55F0-40F6-9572-0E899AB12FAB}"/>
              </a:ext>
            </a:extLst>
          </p:cNvPr>
          <p:cNvSpPr txBox="1"/>
          <p:nvPr/>
        </p:nvSpPr>
        <p:spPr>
          <a:xfrm>
            <a:off x="1066800" y="4572000"/>
            <a:ext cx="7391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Good Level of Development (GLD) children achieving the expected level in all prime areas plus literacy and number</a:t>
            </a:r>
          </a:p>
        </p:txBody>
      </p:sp>
    </p:spTree>
    <p:extLst>
      <p:ext uri="{BB962C8B-B14F-4D97-AF65-F5344CB8AC3E}">
        <p14:creationId xmlns:p14="http://schemas.microsoft.com/office/powerpoint/2010/main" val="16638844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C782A0-7F26-4AF4-9A4A-119082F55C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2450" y="337840"/>
            <a:ext cx="8153400" cy="857250"/>
          </a:xfrm>
        </p:spPr>
        <p:txBody>
          <a:bodyPr/>
          <a:lstStyle/>
          <a:p>
            <a:pPr algn="ctr"/>
            <a:r>
              <a:rPr lang="en-GB" sz="3600" dirty="0">
                <a:latin typeface="Calibri" panose="020F0502020204030204" pitchFamily="34" charset="0"/>
                <a:cs typeface="Calibri" panose="020F0502020204030204" pitchFamily="34" charset="0"/>
              </a:rPr>
              <a:t>Early Years Foundation Stage Profile (EYFSP)</a:t>
            </a:r>
            <a:endParaRPr lang="en-GB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4" name="Table 10">
            <a:extLst>
              <a:ext uri="{FF2B5EF4-FFF2-40B4-BE49-F238E27FC236}">
                <a16:creationId xmlns:a16="http://schemas.microsoft.com/office/drawing/2014/main" id="{FBD18405-34F7-404C-B9A3-6163D1A306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3700942"/>
              </p:ext>
            </p:extLst>
          </p:nvPr>
        </p:nvGraphicFramePr>
        <p:xfrm>
          <a:off x="228600" y="1524000"/>
          <a:ext cx="8686800" cy="3916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3400">
                  <a:extLst>
                    <a:ext uri="{9D8B030D-6E8A-4147-A177-3AD203B41FA5}">
                      <a16:colId xmlns:a16="http://schemas.microsoft.com/office/drawing/2014/main" val="1252644677"/>
                    </a:ext>
                  </a:extLst>
                </a:gridCol>
                <a:gridCol w="4343400">
                  <a:extLst>
                    <a:ext uri="{9D8B030D-6E8A-4147-A177-3AD203B41FA5}">
                      <a16:colId xmlns:a16="http://schemas.microsoft.com/office/drawing/2014/main" val="2886051861"/>
                    </a:ext>
                  </a:extLst>
                </a:gridCol>
              </a:tblGrid>
              <a:tr h="3758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GB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Highest Areas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3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Lowest Areas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2178453"/>
                  </a:ext>
                </a:extLst>
              </a:tr>
              <a:tr h="1924350"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GB" sz="24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Gross Motor 90.6%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GB" sz="24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Building Relationships 85.9%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GB" sz="24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Managing Self 84.5%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endParaRPr lang="en-GB" sz="2400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endParaRPr lang="en-GB" sz="2400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GB" sz="24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Creating with Materials 83.1%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GB" sz="24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Being Imaginative &amp; Expressive 82.5%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GB" sz="24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The Natural World 78.3%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Listening and Attention 79.4%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Speaking 78.1%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0" lang="en-GB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0" lang="en-GB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0" lang="en-GB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Word reading 69.4%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Writing 65.0%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Number 72.7%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Numerical Patterns 72.1%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3460686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EDDB039C-B647-42BF-9FAA-5564415FEFD0}"/>
              </a:ext>
            </a:extLst>
          </p:cNvPr>
          <p:cNvSpPr txBox="1"/>
          <p:nvPr/>
        </p:nvSpPr>
        <p:spPr>
          <a:xfrm>
            <a:off x="2590800" y="5440680"/>
            <a:ext cx="45402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u="sng" dirty="0">
                <a:solidFill>
                  <a:srgbClr val="00000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GLD by Gender </a:t>
            </a:r>
          </a:p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Girls 71.0% achieved GLD</a:t>
            </a:r>
          </a:p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srgbClr val="000000"/>
                </a:solidFill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Boys 56.1% achieved GLD </a:t>
            </a:r>
          </a:p>
        </p:txBody>
      </p:sp>
    </p:spTree>
    <p:extLst>
      <p:ext uri="{BB962C8B-B14F-4D97-AF65-F5344CB8AC3E}">
        <p14:creationId xmlns:p14="http://schemas.microsoft.com/office/powerpoint/2010/main" val="24472573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CB3CE7-3029-45BF-86B6-DF6EEAC671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300" y="269578"/>
            <a:ext cx="8153400" cy="857250"/>
          </a:xfrm>
        </p:spPr>
        <p:txBody>
          <a:bodyPr/>
          <a:lstStyle/>
          <a:p>
            <a:r>
              <a:rPr lang="en-GB" sz="3600" dirty="0">
                <a:latin typeface="Calibri" panose="020F0502020204030204" pitchFamily="34" charset="0"/>
                <a:cs typeface="Calibri" panose="020F0502020204030204" pitchFamily="34" charset="0"/>
              </a:rPr>
              <a:t>Training Offer linked to EYFSP Data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CADF36C-2726-48E3-9979-D8797BDFB8E2}"/>
              </a:ext>
            </a:extLst>
          </p:cNvPr>
          <p:cNvSpPr txBox="1"/>
          <p:nvPr/>
        </p:nvSpPr>
        <p:spPr>
          <a:xfrm>
            <a:off x="3581400" y="6019800"/>
            <a:ext cx="175591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>
                <a:hlinkClick r:id="rId3"/>
              </a:rPr>
              <a:t>Book Here</a:t>
            </a:r>
            <a:endParaRPr lang="en-GB" sz="1800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BD08271D-2019-4F3A-B0C5-875018863B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" y="855576"/>
            <a:ext cx="138564" cy="346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 sz="1800"/>
          </a:p>
        </p:txBody>
      </p:sp>
      <p:graphicFrame>
        <p:nvGraphicFramePr>
          <p:cNvPr id="13" name="Content Placeholder 12">
            <a:extLst>
              <a:ext uri="{FF2B5EF4-FFF2-40B4-BE49-F238E27FC236}">
                <a16:creationId xmlns:a16="http://schemas.microsoft.com/office/drawing/2014/main" id="{CF0B1E6F-CE63-435B-BCC2-F0555EDE496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1099349"/>
              </p:ext>
            </p:extLst>
          </p:nvPr>
        </p:nvGraphicFramePr>
        <p:xfrm>
          <a:off x="400050" y="1201825"/>
          <a:ext cx="8343900" cy="4613023"/>
        </p:xfrm>
        <a:graphic>
          <a:graphicData uri="http://schemas.openxmlformats.org/drawingml/2006/table">
            <a:tbl>
              <a:tblPr firstRow="1" firstCol="1" bandRow="1"/>
              <a:tblGrid>
                <a:gridCol w="3338659">
                  <a:extLst>
                    <a:ext uri="{9D8B030D-6E8A-4147-A177-3AD203B41FA5}">
                      <a16:colId xmlns:a16="http://schemas.microsoft.com/office/drawing/2014/main" val="2018623559"/>
                    </a:ext>
                  </a:extLst>
                </a:gridCol>
                <a:gridCol w="1778054">
                  <a:extLst>
                    <a:ext uri="{9D8B030D-6E8A-4147-A177-3AD203B41FA5}">
                      <a16:colId xmlns:a16="http://schemas.microsoft.com/office/drawing/2014/main" val="1938064635"/>
                    </a:ext>
                  </a:extLst>
                </a:gridCol>
                <a:gridCol w="1224620">
                  <a:extLst>
                    <a:ext uri="{9D8B030D-6E8A-4147-A177-3AD203B41FA5}">
                      <a16:colId xmlns:a16="http://schemas.microsoft.com/office/drawing/2014/main" val="278029135"/>
                    </a:ext>
                  </a:extLst>
                </a:gridCol>
                <a:gridCol w="1223834">
                  <a:extLst>
                    <a:ext uri="{9D8B030D-6E8A-4147-A177-3AD203B41FA5}">
                      <a16:colId xmlns:a16="http://schemas.microsoft.com/office/drawing/2014/main" val="1949886671"/>
                    </a:ext>
                  </a:extLst>
                </a:gridCol>
                <a:gridCol w="778733">
                  <a:extLst>
                    <a:ext uri="{9D8B030D-6E8A-4147-A177-3AD203B41FA5}">
                      <a16:colId xmlns:a16="http://schemas.microsoft.com/office/drawing/2014/main" val="1000221177"/>
                    </a:ext>
                  </a:extLst>
                </a:gridCol>
              </a:tblGrid>
              <a:tr h="8550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 School and F1 Agreement Trialling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Physical Development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Communication and Language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Tuesday 5</a:t>
                      </a:r>
                      <a:r>
                        <a:rPr lang="en-GB" sz="1600" i="0" baseline="30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GB" sz="16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March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Castle Cavendish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9:00 -12:00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13:00- 16:00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Free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9201677"/>
                  </a:ext>
                </a:extLst>
              </a:tr>
              <a:tr h="8550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 School and F1 Agreement Trialling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Physical Development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Communication and Language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Wednesday 6</a:t>
                      </a:r>
                      <a:r>
                        <a:rPr lang="en-GB" sz="1600" i="0" baseline="30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GB" sz="16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March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Online via Teams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9:00 -11:30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13:00- 15:30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Free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5673350"/>
                  </a:ext>
                </a:extLst>
              </a:tr>
              <a:tr h="4101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Developing Early Number Sense 3-4 Years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Wednesday 24th April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Castle Cavendish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9:15-12:15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£45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5015865"/>
                  </a:ext>
                </a:extLst>
              </a:tr>
              <a:tr h="10642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 Be Two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Pt1 Tuesday 30th April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Pt2 Thursday 16th May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Castle Cavendish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9:30-12:30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£50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9606900"/>
                  </a:ext>
                </a:extLst>
              </a:tr>
              <a:tr h="4090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Making Interactions Count 0-2 Years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Wednesday 1st May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Castle Cavendish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9:30-12:30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£45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154492"/>
                  </a:ext>
                </a:extLst>
              </a:tr>
              <a:tr h="4090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Making Interactions Count 3-5 Years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i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Monday 20th May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Castle Cavendish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9:30-12:30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£45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04870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33754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-990600"/>
            <a:ext cx="8610600" cy="6705600"/>
          </a:xfrm>
          <a:ln w="25400">
            <a:noFill/>
          </a:ln>
        </p:spPr>
        <p:txBody>
          <a:bodyPr/>
          <a:lstStyle/>
          <a:p>
            <a:pPr algn="ctr"/>
            <a:endParaRPr lang="en-GB" sz="3600" b="1" dirty="0"/>
          </a:p>
          <a:p>
            <a:pPr algn="ctr"/>
            <a:endParaRPr lang="en-GB" sz="3600" b="1" dirty="0"/>
          </a:p>
          <a:p>
            <a:pPr algn="ctr"/>
            <a:endParaRPr lang="en-GB" sz="3600" b="1" dirty="0"/>
          </a:p>
          <a:p>
            <a:pPr algn="ctr"/>
            <a:endParaRPr lang="en-GB" sz="3600" b="1" dirty="0"/>
          </a:p>
          <a:p>
            <a:pPr algn="ctr"/>
            <a:r>
              <a:rPr lang="en-GB" sz="3600" b="1" dirty="0"/>
              <a:t>Thank you for joining us</a:t>
            </a:r>
          </a:p>
          <a:p>
            <a:pPr algn="ctr"/>
            <a:endParaRPr lang="en-GB" sz="3600" b="1" dirty="0"/>
          </a:p>
          <a:p>
            <a:pPr algn="ctr"/>
            <a:r>
              <a:rPr lang="en-GB" b="1" dirty="0">
                <a:hlinkClick r:id="rId3"/>
              </a:rPr>
              <a:t>earlyyears@nottinghamcity.gov.uk</a:t>
            </a:r>
            <a:r>
              <a:rPr lang="en-GB" b="1" dirty="0"/>
              <a:t> </a:t>
            </a:r>
          </a:p>
          <a:p>
            <a:pPr algn="ctr"/>
            <a:r>
              <a:rPr lang="en-GB" b="1" dirty="0">
                <a:hlinkClick r:id="rId4"/>
              </a:rPr>
              <a:t>https://www.nottinghamcity.gov.uk/earlyyears/</a:t>
            </a:r>
            <a:r>
              <a:rPr lang="en-GB" b="1" dirty="0"/>
              <a:t> </a:t>
            </a:r>
          </a:p>
          <a:p>
            <a:pPr algn="ctr"/>
            <a:endParaRPr lang="en-GB" sz="3600" dirty="0">
              <a:solidFill>
                <a:srgbClr val="92D050"/>
              </a:solidFill>
            </a:endParaRPr>
          </a:p>
          <a:p>
            <a:pPr algn="ctr"/>
            <a:endParaRPr lang="en-GB" sz="3600" dirty="0">
              <a:solidFill>
                <a:srgbClr val="92D050"/>
              </a:solidFill>
            </a:endParaRPr>
          </a:p>
          <a:p>
            <a:pPr algn="ctr"/>
            <a:endParaRPr lang="en-GB" sz="1800" dirty="0"/>
          </a:p>
          <a:p>
            <a:pPr lvl="0" algn="ctr"/>
            <a:endParaRPr lang="en-GB" sz="1400" dirty="0"/>
          </a:p>
          <a:p>
            <a:pPr lvl="0" algn="ctr"/>
            <a:endParaRPr lang="en-GB" sz="1400" dirty="0">
              <a:solidFill>
                <a:srgbClr val="FF0000"/>
              </a:solidFill>
            </a:endParaRPr>
          </a:p>
          <a:p>
            <a:pPr lvl="0" algn="ctr"/>
            <a:endParaRPr lang="en-GB" sz="1800" dirty="0"/>
          </a:p>
          <a:p>
            <a:pPr lvl="0" algn="ctr"/>
            <a:endParaRPr lang="en-GB" sz="1800" dirty="0"/>
          </a:p>
          <a:p>
            <a:pPr lvl="0" algn="ctr"/>
            <a:endParaRPr lang="en-GB" sz="1800" dirty="0"/>
          </a:p>
          <a:p>
            <a:pPr lvl="0" algn="ctr"/>
            <a:endParaRPr lang="en-GB" sz="1800" dirty="0"/>
          </a:p>
          <a:p>
            <a:pPr algn="ctr"/>
            <a:endParaRPr lang="en-GB" sz="1800" dirty="0"/>
          </a:p>
          <a:p>
            <a:pPr algn="ctr"/>
            <a:endParaRPr lang="en-GB" sz="4000" b="1" dirty="0"/>
          </a:p>
        </p:txBody>
      </p:sp>
    </p:spTree>
    <p:extLst>
      <p:ext uri="{BB962C8B-B14F-4D97-AF65-F5344CB8AC3E}">
        <p14:creationId xmlns:p14="http://schemas.microsoft.com/office/powerpoint/2010/main" val="40204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CCF3E7-D0FB-405F-85A8-093AD40A16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1164" y="2286000"/>
            <a:ext cx="8153400" cy="1143000"/>
          </a:xfrm>
        </p:spPr>
        <p:txBody>
          <a:bodyPr/>
          <a:lstStyle/>
          <a:p>
            <a:pPr algn="ctr"/>
            <a:r>
              <a:rPr lang="en-GB" dirty="0"/>
              <a:t>Update from </a:t>
            </a:r>
            <a:br>
              <a:rPr lang="en-GB" dirty="0"/>
            </a:br>
            <a:r>
              <a:rPr lang="en-GB" dirty="0"/>
              <a:t>Nick Lee, Director of Education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579DEA-BC66-47F7-9C34-87F6E19771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209800"/>
            <a:ext cx="8153400" cy="3581400"/>
          </a:xfrm>
        </p:spPr>
        <p:txBody>
          <a:bodyPr/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endParaRPr lang="en-GB" dirty="0">
              <a:solidFill>
                <a:srgbClr val="FF0000"/>
              </a:solidFill>
            </a:endParaRPr>
          </a:p>
          <a:p>
            <a:pPr marL="0" indent="0" algn="just"/>
            <a:endParaRPr lang="en-GB" i="1" dirty="0">
              <a:solidFill>
                <a:srgbClr val="FF0000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dirty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0628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8B91DF-FE48-4F69-926E-7147259430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Aims of the Business Meeting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BB007D-486A-4EE9-A38C-AE5E3EA03A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8153400" cy="3810000"/>
          </a:xfrm>
        </p:spPr>
        <p:txBody>
          <a:bodyPr/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2">
                    <a:lumMod val="50000"/>
                  </a:schemeClr>
                </a:solidFill>
              </a:rPr>
              <a:t>Share hourly rates for early years entitlements for coming year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2">
                    <a:lumMod val="50000"/>
                  </a:schemeClr>
                </a:solidFill>
              </a:rPr>
              <a:t>Share changes of new statutory guidance on Provider Agreement 2024/25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2">
                    <a:lumMod val="50000"/>
                  </a:schemeClr>
                </a:solidFill>
              </a:rPr>
              <a:t>Importance of contributing to Childcare Sufficiency Assessment data – place planning, impact on individual businesses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bg2">
                    <a:lumMod val="50000"/>
                  </a:schemeClr>
                </a:solidFill>
              </a:rPr>
              <a:t>The Child’s Journey – funding and quality</a:t>
            </a:r>
          </a:p>
        </p:txBody>
      </p:sp>
    </p:spTree>
    <p:extLst>
      <p:ext uri="{BB962C8B-B14F-4D97-AF65-F5344CB8AC3E}">
        <p14:creationId xmlns:p14="http://schemas.microsoft.com/office/powerpoint/2010/main" val="14510953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B6FE77-2E95-48DE-B05D-E963B5851D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09600"/>
            <a:ext cx="8153400" cy="762000"/>
          </a:xfrm>
        </p:spPr>
        <p:txBody>
          <a:bodyPr/>
          <a:lstStyle/>
          <a:p>
            <a:r>
              <a:rPr lang="en-GB" dirty="0"/>
              <a:t>Funding Consultation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B55CD7-9A65-465C-B9CE-9B9B511A83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" y="914400"/>
            <a:ext cx="8763000" cy="381000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en-GB" dirty="0">
              <a:solidFill>
                <a:srgbClr val="FF0000"/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GB" dirty="0"/>
              <a:t>National requirement to consult on local funding formulae required when:</a:t>
            </a:r>
          </a:p>
          <a:p>
            <a:pPr marL="876300" lvl="1" indent="-457200" algn="just">
              <a:buFont typeface="Arial" panose="020B0604020202020204" pitchFamily="34" charset="0"/>
              <a:buChar char="•"/>
            </a:pPr>
            <a:r>
              <a:rPr lang="en-GB" dirty="0"/>
              <a:t>Proposed change to existing formula, or; </a:t>
            </a:r>
          </a:p>
          <a:p>
            <a:pPr marL="876300" lvl="1" indent="-457200" algn="just">
              <a:buFont typeface="Arial" panose="020B0604020202020204" pitchFamily="34" charset="0"/>
              <a:buChar char="•"/>
            </a:pPr>
            <a:r>
              <a:rPr lang="en-GB" dirty="0"/>
              <a:t>A new formula is needed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GB" dirty="0"/>
              <a:t>DfE’s ‘Easy Explainer’ outlined:</a:t>
            </a:r>
          </a:p>
          <a:p>
            <a:pPr marL="876300" lvl="1" indent="-457200" algn="just">
              <a:buFont typeface="Arial" panose="020B0604020202020204" pitchFamily="34" charset="0"/>
              <a:buChar char="•"/>
            </a:pPr>
            <a:r>
              <a:rPr lang="en-GB" dirty="0"/>
              <a:t>How LA’s national hourly rates are determined </a:t>
            </a:r>
          </a:p>
          <a:p>
            <a:pPr marL="876300" lvl="1" indent="-457200" algn="just">
              <a:buFont typeface="Arial" panose="020B0604020202020204" pitchFamily="34" charset="0"/>
              <a:buChar char="•"/>
            </a:pPr>
            <a:r>
              <a:rPr lang="en-GB" dirty="0"/>
              <a:t>Maximum of 5% can be retained by the LA</a:t>
            </a:r>
          </a:p>
          <a:p>
            <a:pPr marL="876300" lvl="1" indent="-457200" algn="just">
              <a:buFont typeface="Arial" panose="020B0604020202020204" pitchFamily="34" charset="0"/>
              <a:buChar char="•"/>
            </a:pPr>
            <a:r>
              <a:rPr lang="en-GB" dirty="0"/>
              <a:t>Remaining 95% passported out to the Sector </a:t>
            </a:r>
          </a:p>
          <a:p>
            <a:pPr marL="0" indent="0" algn="just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8286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2815BC-3EFA-4861-8B52-C6ECEBA5D6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52401"/>
            <a:ext cx="8153400" cy="1143000"/>
          </a:xfrm>
        </p:spPr>
        <p:txBody>
          <a:bodyPr/>
          <a:lstStyle/>
          <a:p>
            <a:r>
              <a:rPr lang="en-GB" dirty="0"/>
              <a:t>Funding Consultation Feedback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4773CA64-B8D7-43CC-A626-C7C988825B0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0370439"/>
              </p:ext>
            </p:extLst>
          </p:nvPr>
        </p:nvGraphicFramePr>
        <p:xfrm>
          <a:off x="381000" y="1066800"/>
          <a:ext cx="8458198" cy="45339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62800">
                  <a:extLst>
                    <a:ext uri="{9D8B030D-6E8A-4147-A177-3AD203B41FA5}">
                      <a16:colId xmlns:a16="http://schemas.microsoft.com/office/drawing/2014/main" val="2943947551"/>
                    </a:ext>
                  </a:extLst>
                </a:gridCol>
                <a:gridCol w="1295398">
                  <a:extLst>
                    <a:ext uri="{9D8B030D-6E8A-4147-A177-3AD203B41FA5}">
                      <a16:colId xmlns:a16="http://schemas.microsoft.com/office/drawing/2014/main" val="2784554759"/>
                    </a:ext>
                  </a:extLst>
                </a:gridCol>
              </a:tblGrid>
              <a:tr h="489193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Question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Response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2098157"/>
                  </a:ext>
                </a:extLst>
              </a:tr>
              <a:tr h="844361">
                <a:tc>
                  <a:txBody>
                    <a:bodyPr/>
                    <a:lstStyle/>
                    <a:p>
                      <a:r>
                        <a:rPr lang="en-GB" dirty="0"/>
                        <a:t>Should we have different hourly rates for the different early years entitlements?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82% agreed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1375284"/>
                  </a:ext>
                </a:extLst>
              </a:tr>
              <a:tr h="489193">
                <a:tc>
                  <a:txBody>
                    <a:bodyPr/>
                    <a:lstStyle/>
                    <a:p>
                      <a:r>
                        <a:rPr lang="en-GB" dirty="0"/>
                        <a:t>Should we redirect the flexibility supplement to the hourly base rate funding available?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91% agreed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810940"/>
                  </a:ext>
                </a:extLst>
              </a:tr>
              <a:tr h="489193">
                <a:tc>
                  <a:txBody>
                    <a:bodyPr/>
                    <a:lstStyle/>
                    <a:p>
                      <a:r>
                        <a:rPr lang="en-GB" dirty="0"/>
                        <a:t>Should we have a 3 &amp; 4 year old base rate with deprivation supplement for EYPP children?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91% agreed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4560063"/>
                  </a:ext>
                </a:extLst>
              </a:tr>
              <a:tr h="489193">
                <a:tc>
                  <a:txBody>
                    <a:bodyPr/>
                    <a:lstStyle/>
                    <a:p>
                      <a:r>
                        <a:rPr lang="en-GB" dirty="0"/>
                        <a:t>Should we establish two separate base rates for the two different 2 year old entitlements, with a higher rate for disadvantaged 2’s?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82% agreed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068826"/>
                  </a:ext>
                </a:extLst>
              </a:tr>
              <a:tr h="489193">
                <a:tc>
                  <a:txBody>
                    <a:bodyPr/>
                    <a:lstStyle/>
                    <a:p>
                      <a:r>
                        <a:rPr lang="en-GB" dirty="0"/>
                        <a:t>Should we have a 9 months plus base rate with no supplements from September 2024?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82% agreed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5488431"/>
                  </a:ext>
                </a:extLst>
              </a:tr>
              <a:tr h="489193">
                <a:tc>
                  <a:txBody>
                    <a:bodyPr/>
                    <a:lstStyle/>
                    <a:p>
                      <a:r>
                        <a:rPr lang="en-GB" dirty="0"/>
                        <a:t>Should we extend the existing SEN Inclusion Fund criteria down to all children accessing early years entitlements?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97% agreed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51642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77344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/>
              <a:t>Provider Agreement - Key Changes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153400" cy="4343400"/>
          </a:xfrm>
        </p:spPr>
        <p:txBody>
          <a:bodyPr/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tx1"/>
                </a:solidFill>
              </a:rPr>
              <a:t>Updated to reflect new operational Statutory Guidance for LA’s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tx1"/>
                </a:solidFill>
              </a:rPr>
              <a:t>Use of ‘early years entitlement places’ not ‘free’ places in P.A.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tx1"/>
                </a:solidFill>
              </a:rPr>
              <a:t>New sections on new cohorts of children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tx1"/>
                </a:solidFill>
              </a:rPr>
              <a:t>Updated rates for 2024/25 for all early years entitlement places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tx1"/>
                </a:solidFill>
              </a:rPr>
              <a:t>End of Term Debt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chemeClr val="tx1"/>
                </a:solidFill>
              </a:rPr>
              <a:t>Updated ‘Further Information and Example Documentation Pack’ </a:t>
            </a:r>
          </a:p>
          <a:p>
            <a:pPr marL="0" indent="0" algn="just"/>
            <a:endParaRPr lang="en-GB" sz="2000" dirty="0">
              <a:solidFill>
                <a:schemeClr val="tx1"/>
              </a:solidFill>
            </a:endParaRPr>
          </a:p>
          <a:p>
            <a:pPr marL="0" indent="0" algn="ctr"/>
            <a:r>
              <a:rPr lang="en-GB" sz="2400" dirty="0">
                <a:solidFill>
                  <a:schemeClr val="tx1"/>
                </a:solidFill>
              </a:rPr>
              <a:t>Provider Agreement will be emailed to all providers. </a:t>
            </a:r>
          </a:p>
          <a:p>
            <a:pPr marL="0" indent="0" algn="ctr"/>
            <a:r>
              <a:rPr lang="en-GB" sz="2400" b="1" u="sng" dirty="0">
                <a:solidFill>
                  <a:schemeClr val="tx1"/>
                </a:solidFill>
              </a:rPr>
              <a:t>Return via email only by Wednesday 6</a:t>
            </a:r>
            <a:r>
              <a:rPr lang="en-GB" sz="2400" b="1" u="sng" baseline="30000" dirty="0">
                <a:solidFill>
                  <a:schemeClr val="tx1"/>
                </a:solidFill>
              </a:rPr>
              <a:t>th</a:t>
            </a:r>
            <a:r>
              <a:rPr lang="en-GB" sz="2400" b="1" u="sng" dirty="0">
                <a:solidFill>
                  <a:schemeClr val="tx1"/>
                </a:solidFill>
              </a:rPr>
              <a:t> March 2024 </a:t>
            </a:r>
            <a:r>
              <a:rPr lang="en-GB" sz="2400" dirty="0">
                <a:solidFill>
                  <a:schemeClr val="tx1"/>
                </a:solidFill>
              </a:rPr>
              <a:t>to enable payments to be made from 1</a:t>
            </a:r>
            <a:r>
              <a:rPr lang="en-GB" sz="2400" baseline="30000" dirty="0">
                <a:solidFill>
                  <a:schemeClr val="tx1"/>
                </a:solidFill>
              </a:rPr>
              <a:t>st</a:t>
            </a:r>
            <a:r>
              <a:rPr lang="en-GB" sz="2400" dirty="0">
                <a:solidFill>
                  <a:schemeClr val="tx1"/>
                </a:solidFill>
              </a:rPr>
              <a:t> April 2024 onwards</a:t>
            </a:r>
          </a:p>
          <a:p>
            <a:pPr marL="0" indent="0" algn="ctr"/>
            <a:r>
              <a:rPr lang="en-GB" sz="1800" i="1" dirty="0">
                <a:solidFill>
                  <a:schemeClr val="tx1"/>
                </a:solidFill>
              </a:rPr>
              <a:t>Computer typed signatures are valid if sent from the registered email address</a:t>
            </a:r>
          </a:p>
        </p:txBody>
      </p:sp>
    </p:spTree>
    <p:extLst>
      <p:ext uri="{BB962C8B-B14F-4D97-AF65-F5344CB8AC3E}">
        <p14:creationId xmlns:p14="http://schemas.microsoft.com/office/powerpoint/2010/main" val="26834977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153400" cy="762000"/>
          </a:xfrm>
        </p:spPr>
        <p:txBody>
          <a:bodyPr/>
          <a:lstStyle/>
          <a:p>
            <a:pPr algn="ctr"/>
            <a:r>
              <a:rPr lang="en-GB" sz="3200" dirty="0"/>
              <a:t>Early Years Funding </a:t>
            </a:r>
            <a:r>
              <a:rPr lang="en-GB" sz="3600" dirty="0"/>
              <a:t>2024/25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2806594"/>
              </p:ext>
            </p:extLst>
          </p:nvPr>
        </p:nvGraphicFramePr>
        <p:xfrm>
          <a:off x="-1" y="762000"/>
          <a:ext cx="9144000" cy="6141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6601">
                  <a:extLst>
                    <a:ext uri="{9D8B030D-6E8A-4147-A177-3AD203B41FA5}">
                      <a16:colId xmlns:a16="http://schemas.microsoft.com/office/drawing/2014/main" val="1557766197"/>
                    </a:ext>
                  </a:extLst>
                </a:gridCol>
                <a:gridCol w="5867399">
                  <a:extLst>
                    <a:ext uri="{9D8B030D-6E8A-4147-A177-3AD203B41FA5}">
                      <a16:colId xmlns:a16="http://schemas.microsoft.com/office/drawing/2014/main" val="1996093892"/>
                    </a:ext>
                  </a:extLst>
                </a:gridCol>
              </a:tblGrid>
              <a:tr h="374083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From</a:t>
                      </a:r>
                      <a:r>
                        <a:rPr lang="en-GB" baseline="0" dirty="0">
                          <a:solidFill>
                            <a:schemeClr val="tx1"/>
                          </a:solidFill>
                        </a:rPr>
                        <a:t> 1</a:t>
                      </a:r>
                      <a:r>
                        <a:rPr lang="en-GB" baseline="30000" dirty="0">
                          <a:solidFill>
                            <a:schemeClr val="tx1"/>
                          </a:solidFill>
                        </a:rPr>
                        <a:t>st</a:t>
                      </a:r>
                      <a:r>
                        <a:rPr lang="en-GB" baseline="0" dirty="0">
                          <a:solidFill>
                            <a:schemeClr val="tx1"/>
                          </a:solidFill>
                        </a:rPr>
                        <a:t> April 2024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3476734"/>
                  </a:ext>
                </a:extLst>
              </a:tr>
              <a:tr h="654645">
                <a:tc>
                  <a:txBody>
                    <a:bodyPr/>
                    <a:lstStyle/>
                    <a:p>
                      <a:pPr algn="just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9 Months – 2 Year Olds (from September 2024)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£10.76 per hour (new rate)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2565024"/>
                  </a:ext>
                </a:extLst>
              </a:tr>
              <a:tr h="768917">
                <a:tc>
                  <a:txBody>
                    <a:bodyPr/>
                    <a:lstStyle/>
                    <a:p>
                      <a:pPr algn="just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Disadvantaged 2 Year Old Base</a:t>
                      </a:r>
                      <a:r>
                        <a:rPr lang="en-GB" baseline="0" dirty="0">
                          <a:solidFill>
                            <a:schemeClr val="tx1"/>
                          </a:solidFill>
                        </a:rPr>
                        <a:t> Rate</a:t>
                      </a:r>
                    </a:p>
                    <a:p>
                      <a:pPr algn="just"/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£8.31 per hour (increase of £2.65 on April 2023 rate)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4852343"/>
                  </a:ext>
                </a:extLst>
              </a:tr>
              <a:tr h="649990">
                <a:tc>
                  <a:txBody>
                    <a:bodyPr/>
                    <a:lstStyle/>
                    <a:p>
                      <a:pPr algn="just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Working Parent of 2 Year Old Base Rate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£7.63 per hour (new rate)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9930122"/>
                  </a:ext>
                </a:extLst>
              </a:tr>
              <a:tr h="649990">
                <a:tc>
                  <a:txBody>
                    <a:bodyPr/>
                    <a:lstStyle/>
                    <a:p>
                      <a:pPr algn="just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3 &amp; 4 Year Old Base Rate (Universal &amp; Extended Hours)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£5.16 per hour (increase of</a:t>
                      </a:r>
                      <a:r>
                        <a:rPr lang="en-GB" baseline="0" dirty="0">
                          <a:solidFill>
                            <a:schemeClr val="tx1"/>
                          </a:solidFill>
                        </a:rPr>
                        <a:t> 20p on April 2023 rate)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1716941"/>
                  </a:ext>
                </a:extLst>
              </a:tr>
              <a:tr h="795492">
                <a:tc>
                  <a:txBody>
                    <a:bodyPr/>
                    <a:lstStyle/>
                    <a:p>
                      <a:pPr algn="just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Deprivation</a:t>
                      </a:r>
                      <a:r>
                        <a:rPr lang="en-GB" baseline="0" dirty="0">
                          <a:solidFill>
                            <a:schemeClr val="tx1"/>
                          </a:solidFill>
                        </a:rPr>
                        <a:t> Supplement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£1.00 per hour</a:t>
                      </a:r>
                      <a:r>
                        <a:rPr lang="en-GB" baseline="0" dirty="0">
                          <a:solidFill>
                            <a:schemeClr val="tx1"/>
                          </a:solidFill>
                        </a:rPr>
                        <a:t> for up to 30 hours per child per week (equivalent) for 3 &amp; 4 year olds attracting EYPP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2792935"/>
                  </a:ext>
                </a:extLst>
              </a:tr>
              <a:tr h="795492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Early Years Pupil</a:t>
                      </a:r>
                      <a:r>
                        <a:rPr lang="en-GB" baseline="0" dirty="0">
                          <a:solidFill>
                            <a:schemeClr val="tx1"/>
                          </a:solidFill>
                        </a:rPr>
                        <a:t> Premium (EYPP) Supplement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pPr algn="just"/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£0.68</a:t>
                      </a:r>
                      <a:r>
                        <a:rPr lang="en-GB" baseline="0" dirty="0">
                          <a:solidFill>
                            <a:schemeClr val="tx1"/>
                          </a:solidFill>
                        </a:rPr>
                        <a:t> (increase of 6p on April 2023) </a:t>
                      </a:r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 per</a:t>
                      </a:r>
                      <a:r>
                        <a:rPr lang="en-GB" baseline="0" dirty="0">
                          <a:solidFill>
                            <a:schemeClr val="tx1"/>
                          </a:solidFill>
                        </a:rPr>
                        <a:t> hour, up to 15 hours per child </a:t>
                      </a:r>
                      <a:r>
                        <a:rPr lang="en-GB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for children across all age groups, accessing the Early Years Entitlements</a:t>
                      </a:r>
                      <a:endParaRPr lang="en-GB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  <a:p>
                      <a:pPr algn="just"/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342863"/>
                  </a:ext>
                </a:extLst>
              </a:tr>
              <a:tr h="795492">
                <a:tc>
                  <a:txBody>
                    <a:bodyPr/>
                    <a:lstStyle/>
                    <a:p>
                      <a:pPr algn="just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Disability Access Fund (DAF)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i="0" baseline="0" dirty="0">
                          <a:solidFill>
                            <a:schemeClr val="tx1"/>
                          </a:solidFill>
                        </a:rPr>
                        <a:t>Increased to £910 (increase of £82 on April 2023 rate) per eligible child. Any child claiming DLA.</a:t>
                      </a:r>
                    </a:p>
                    <a:p>
                      <a:pPr algn="just"/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2150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87149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153400" cy="762000"/>
          </a:xfrm>
        </p:spPr>
        <p:txBody>
          <a:bodyPr/>
          <a:lstStyle/>
          <a:p>
            <a:pPr algn="ctr"/>
            <a:r>
              <a:rPr lang="en-GB" sz="3200" dirty="0"/>
              <a:t>Funding Examples</a:t>
            </a:r>
            <a:endParaRPr lang="en-GB" sz="36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263E61C-2465-4515-A21E-1E62F1F682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143000"/>
            <a:ext cx="8153400" cy="3810000"/>
          </a:xfrm>
        </p:spPr>
        <p:txBody>
          <a:bodyPr/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GB" dirty="0"/>
              <a:t>Example of a 15 hour place on a 3 &amp; 4 year old base rate;</a:t>
            </a:r>
          </a:p>
          <a:p>
            <a:pPr marL="0" indent="0" algn="just"/>
            <a:endParaRPr lang="en-GB" dirty="0"/>
          </a:p>
          <a:p>
            <a:pPr marL="876300" lvl="1" indent="-457200" algn="just">
              <a:buFont typeface="Courier New" panose="02070309020205020404" pitchFamily="49" charset="0"/>
              <a:buChar char="o"/>
            </a:pPr>
            <a:r>
              <a:rPr lang="en-GB" dirty="0"/>
              <a:t>Basic Hourly Rate </a:t>
            </a:r>
            <a:r>
              <a:rPr lang="en-GB" b="1" dirty="0"/>
              <a:t>without</a:t>
            </a:r>
            <a:r>
              <a:rPr lang="en-GB" dirty="0"/>
              <a:t> EYPP or Deprivation Supplement = £2,941.20 p/a (equivalent of £5.16 p/h)</a:t>
            </a:r>
          </a:p>
          <a:p>
            <a:pPr marL="419100" lvl="1" indent="0" algn="just">
              <a:buNone/>
            </a:pPr>
            <a:endParaRPr lang="en-GB" dirty="0"/>
          </a:p>
          <a:p>
            <a:pPr marL="876300" lvl="1" indent="-457200" algn="just">
              <a:buFont typeface="Courier New" panose="02070309020205020404" pitchFamily="49" charset="0"/>
              <a:buChar char="o"/>
            </a:pPr>
            <a:r>
              <a:rPr lang="en-GB" dirty="0"/>
              <a:t>Basic Hourly Rate</a:t>
            </a:r>
            <a:r>
              <a:rPr lang="en-GB" b="1" dirty="0"/>
              <a:t> with </a:t>
            </a:r>
            <a:r>
              <a:rPr lang="en-GB" dirty="0"/>
              <a:t>EYPP &amp; Deprivation Supplement = £3,898.80 p/a</a:t>
            </a:r>
          </a:p>
          <a:p>
            <a:pPr marL="419100" lvl="1" indent="0" algn="just">
              <a:buNone/>
            </a:pPr>
            <a:r>
              <a:rPr lang="en-GB" dirty="0"/>
              <a:t>	(equivalent of £6.84 p/h)</a:t>
            </a:r>
          </a:p>
        </p:txBody>
      </p:sp>
    </p:spTree>
    <p:extLst>
      <p:ext uri="{BB962C8B-B14F-4D97-AF65-F5344CB8AC3E}">
        <p14:creationId xmlns:p14="http://schemas.microsoft.com/office/powerpoint/2010/main" val="2614911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11A76D-D4BA-44AF-9228-C1B185D1CC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24121"/>
            <a:ext cx="8891752" cy="1143000"/>
          </a:xfrm>
        </p:spPr>
        <p:txBody>
          <a:bodyPr/>
          <a:lstStyle/>
          <a:p>
            <a:pPr algn="ctr"/>
            <a:r>
              <a:rPr lang="en-GB" dirty="0"/>
              <a:t>Early Years Entitlements Expansion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F5453B14-72AF-4B51-A304-7C154D670AB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4047" y="838200"/>
            <a:ext cx="9089953" cy="3781721"/>
          </a:xfr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913CEB7-4FBA-4645-B024-4FC5AB4655B3}"/>
              </a:ext>
            </a:extLst>
          </p:cNvPr>
          <p:cNvSpPr txBox="1"/>
          <p:nvPr/>
        </p:nvSpPr>
        <p:spPr>
          <a:xfrm>
            <a:off x="0" y="4633776"/>
            <a:ext cx="70866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>
                <a:latin typeface="+mn-lt"/>
                <a:hlinkClick r:id="rId4"/>
              </a:rPr>
              <a:t>Form to receive an additional estimate payment for the Summer Term for working parents of 2 year olds</a:t>
            </a:r>
            <a:r>
              <a:rPr lang="en-GB" sz="1800" dirty="0">
                <a:latin typeface="+mn-lt"/>
              </a:rPr>
              <a:t>  Due back 3</a:t>
            </a:r>
            <a:r>
              <a:rPr lang="en-GB" sz="1800" baseline="30000" dirty="0">
                <a:latin typeface="+mn-lt"/>
              </a:rPr>
              <a:t>rd</a:t>
            </a:r>
            <a:r>
              <a:rPr lang="en-GB" sz="1800" dirty="0">
                <a:latin typeface="+mn-lt"/>
              </a:rPr>
              <a:t> April 2024</a:t>
            </a:r>
          </a:p>
          <a:p>
            <a:endParaRPr lang="en-GB" sz="1800" dirty="0"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chemeClr val="accent5">
                    <a:lumMod val="50000"/>
                  </a:schemeClr>
                </a:solidFill>
                <a:latin typeface="+mn-lt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New to funding training</a:t>
            </a:r>
            <a:r>
              <a:rPr lang="en-GB" sz="1800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chemeClr val="accent5">
                    <a:lumMod val="50000"/>
                  </a:schemeClr>
                </a:solidFill>
                <a:latin typeface="+mn-lt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Refresher training</a:t>
            </a:r>
            <a:endParaRPr lang="en-GB" sz="1800" dirty="0">
              <a:solidFill>
                <a:schemeClr val="accent5">
                  <a:lumMod val="50000"/>
                </a:schemeClr>
              </a:solidFill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800" dirty="0"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>
                <a:latin typeface="+mn-lt"/>
                <a:hlinkClick r:id="rId7"/>
              </a:rPr>
              <a:t>Latest information on the Early Years Entitlements Expansion</a:t>
            </a:r>
            <a:endParaRPr lang="en-GB" sz="1800" dirty="0"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800" dirty="0">
              <a:latin typeface="+mn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03610830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11575</TotalTime>
  <Words>1052</Words>
  <Application>Microsoft Office PowerPoint</Application>
  <PresentationFormat>On-screen Show (4:3)</PresentationFormat>
  <Paragraphs>204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Courier New</vt:lpstr>
      <vt:lpstr>Symbol</vt:lpstr>
      <vt:lpstr>Times</vt:lpstr>
      <vt:lpstr>Blank Presentation</vt:lpstr>
      <vt:lpstr>2_Blank Presentation</vt:lpstr>
      <vt:lpstr> Welcome This meeting is being recorded PLEASE PUT YOUR MICROPHONE ON MUTE   Early Years Business Meeting  22nd February 2024 10am, 1.30pm and 6pm Microsoft Teams        </vt:lpstr>
      <vt:lpstr>Update from  Nick Lee, Director of Education</vt:lpstr>
      <vt:lpstr>Aims of the Business Meeting</vt:lpstr>
      <vt:lpstr>Funding Consultation</vt:lpstr>
      <vt:lpstr>Funding Consultation Feedback</vt:lpstr>
      <vt:lpstr>Provider Agreement - Key Changes</vt:lpstr>
      <vt:lpstr>Early Years Funding 2024/25</vt:lpstr>
      <vt:lpstr>Funding Examples</vt:lpstr>
      <vt:lpstr>Early Years Entitlements Expansion</vt:lpstr>
      <vt:lpstr>Childcare Sufficiency  </vt:lpstr>
      <vt:lpstr>Early Years Foundation Stage Profile (EYFSP)</vt:lpstr>
      <vt:lpstr>Early Years Foundation Stage Profile (EYFSP)</vt:lpstr>
      <vt:lpstr>Training Offer linked to EYFSP Data</vt:lpstr>
      <vt:lpstr>PowerPoint Presentation</vt:lpstr>
    </vt:vector>
  </TitlesOfParts>
  <Company>Purple Circle Design Limited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Darren Fisk</dc:creator>
  <cp:lastModifiedBy>Katherine Crossley</cp:lastModifiedBy>
  <cp:revision>800</cp:revision>
  <cp:lastPrinted>2024-02-20T14:34:30Z</cp:lastPrinted>
  <dcterms:created xsi:type="dcterms:W3CDTF">2006-08-15T09:19:40Z</dcterms:created>
  <dcterms:modified xsi:type="dcterms:W3CDTF">2024-02-22T21:26:54Z</dcterms:modified>
</cp:coreProperties>
</file>