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1" r:id="rId1"/>
  </p:sldMasterIdLst>
  <p:notesMasterIdLst>
    <p:notesMasterId r:id="rId42"/>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81" r:id="rId23"/>
    <p:sldId id="279" r:id="rId24"/>
    <p:sldId id="280" r:id="rId25"/>
    <p:sldId id="278" r:id="rId26"/>
    <p:sldId id="282" r:id="rId27"/>
    <p:sldId id="283" r:id="rId28"/>
    <p:sldId id="284" r:id="rId29"/>
    <p:sldId id="285" r:id="rId30"/>
    <p:sldId id="286" r:id="rId31"/>
    <p:sldId id="291" r:id="rId32"/>
    <p:sldId id="295" r:id="rId33"/>
    <p:sldId id="287" r:id="rId34"/>
    <p:sldId id="293" r:id="rId35"/>
    <p:sldId id="294" r:id="rId36"/>
    <p:sldId id="296" r:id="rId37"/>
    <p:sldId id="288" r:id="rId38"/>
    <p:sldId id="289" r:id="rId39"/>
    <p:sldId id="290" r:id="rId40"/>
    <p:sldId id="292" r:id="rId4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64CE93-B37B-7EBE-C376-8E1ADE6A0A66}" name="Sarah Wilson (Electoral Services)" initials="SW(S" userId="S::Sarah.Wilson@nottinghamcity.gov.uk::a47c61a8-b15d-465c-a737-693a7c8195a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591" autoAdjust="0"/>
  </p:normalViewPr>
  <p:slideViewPr>
    <p:cSldViewPr snapToGrid="0">
      <p:cViewPr varScale="1">
        <p:scale>
          <a:sx n="81" d="100"/>
          <a:sy n="81" d="100"/>
        </p:scale>
        <p:origin x="120" y="240"/>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3B68F7B-17C4-4FDD-B9E2-87A728B3BFC3}" type="datetimeFigureOut">
              <a:rPr lang="en-GB" smtClean="0"/>
              <a:t>13/03/2024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49E5F86-C03D-408C-97F8-AE9871B0A108}" type="slidenum">
              <a:rPr lang="en-GB" smtClean="0"/>
              <a:t>‹#›</a:t>
            </a:fld>
            <a:endParaRPr lang="en-GB"/>
          </a:p>
        </p:txBody>
      </p:sp>
    </p:spTree>
    <p:extLst>
      <p:ext uri="{BB962C8B-B14F-4D97-AF65-F5344CB8AC3E}">
        <p14:creationId xmlns:p14="http://schemas.microsoft.com/office/powerpoint/2010/main" val="136644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9E5F86-C03D-408C-97F8-AE9871B0A108}" type="slidenum">
              <a:rPr lang="en-GB" smtClean="0"/>
              <a:t>1</a:t>
            </a:fld>
            <a:endParaRPr lang="en-GB"/>
          </a:p>
        </p:txBody>
      </p:sp>
    </p:spTree>
    <p:extLst>
      <p:ext uri="{BB962C8B-B14F-4D97-AF65-F5344CB8AC3E}">
        <p14:creationId xmlns:p14="http://schemas.microsoft.com/office/powerpoint/2010/main" val="1309923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9E5F86-C03D-408C-97F8-AE9871B0A108}" type="slidenum">
              <a:rPr lang="en-GB" smtClean="0"/>
              <a:t>10</a:t>
            </a:fld>
            <a:endParaRPr lang="en-GB"/>
          </a:p>
        </p:txBody>
      </p:sp>
    </p:spTree>
    <p:extLst>
      <p:ext uri="{BB962C8B-B14F-4D97-AF65-F5344CB8AC3E}">
        <p14:creationId xmlns:p14="http://schemas.microsoft.com/office/powerpoint/2010/main" val="924744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9E5F86-C03D-408C-97F8-AE9871B0A108}" type="slidenum">
              <a:rPr lang="en-GB" smtClean="0"/>
              <a:t>11</a:t>
            </a:fld>
            <a:endParaRPr lang="en-GB"/>
          </a:p>
        </p:txBody>
      </p:sp>
    </p:spTree>
    <p:extLst>
      <p:ext uri="{BB962C8B-B14F-4D97-AF65-F5344CB8AC3E}">
        <p14:creationId xmlns:p14="http://schemas.microsoft.com/office/powerpoint/2010/main" val="3999212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9E5F86-C03D-408C-97F8-AE9871B0A108}" type="slidenum">
              <a:rPr lang="en-GB" smtClean="0"/>
              <a:t>12</a:t>
            </a:fld>
            <a:endParaRPr lang="en-GB"/>
          </a:p>
        </p:txBody>
      </p:sp>
    </p:spTree>
    <p:extLst>
      <p:ext uri="{BB962C8B-B14F-4D97-AF65-F5344CB8AC3E}">
        <p14:creationId xmlns:p14="http://schemas.microsoft.com/office/powerpoint/2010/main" val="3314435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9E5F86-C03D-408C-97F8-AE9871B0A108}" type="slidenum">
              <a:rPr lang="en-GB" smtClean="0"/>
              <a:t>13</a:t>
            </a:fld>
            <a:endParaRPr lang="en-GB"/>
          </a:p>
        </p:txBody>
      </p:sp>
    </p:spTree>
    <p:extLst>
      <p:ext uri="{BB962C8B-B14F-4D97-AF65-F5344CB8AC3E}">
        <p14:creationId xmlns:p14="http://schemas.microsoft.com/office/powerpoint/2010/main" val="3841810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p>
          <a:p>
            <a:endParaRPr lang="en-GB" dirty="0"/>
          </a:p>
        </p:txBody>
      </p:sp>
      <p:sp>
        <p:nvSpPr>
          <p:cNvPr id="4" name="Slide Number Placeholder 3"/>
          <p:cNvSpPr>
            <a:spLocks noGrp="1"/>
          </p:cNvSpPr>
          <p:nvPr>
            <p:ph type="sldNum" sz="quarter" idx="5"/>
          </p:nvPr>
        </p:nvSpPr>
        <p:spPr/>
        <p:txBody>
          <a:bodyPr/>
          <a:lstStyle/>
          <a:p>
            <a:fld id="{149E5F86-C03D-408C-97F8-AE9871B0A108}" type="slidenum">
              <a:rPr lang="en-GB" smtClean="0"/>
              <a:t>14</a:t>
            </a:fld>
            <a:endParaRPr lang="en-GB"/>
          </a:p>
        </p:txBody>
      </p:sp>
    </p:spTree>
    <p:extLst>
      <p:ext uri="{BB962C8B-B14F-4D97-AF65-F5344CB8AC3E}">
        <p14:creationId xmlns:p14="http://schemas.microsoft.com/office/powerpoint/2010/main" val="2256385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9E5F86-C03D-408C-97F8-AE9871B0A108}" type="slidenum">
              <a:rPr lang="en-GB" smtClean="0"/>
              <a:t>15</a:t>
            </a:fld>
            <a:endParaRPr lang="en-GB"/>
          </a:p>
        </p:txBody>
      </p:sp>
    </p:spTree>
    <p:extLst>
      <p:ext uri="{BB962C8B-B14F-4D97-AF65-F5344CB8AC3E}">
        <p14:creationId xmlns:p14="http://schemas.microsoft.com/office/powerpoint/2010/main" val="262011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p>
          <a:p>
            <a:endParaRPr lang="en-GB" dirty="0"/>
          </a:p>
        </p:txBody>
      </p:sp>
      <p:sp>
        <p:nvSpPr>
          <p:cNvPr id="4" name="Slide Number Placeholder 3"/>
          <p:cNvSpPr>
            <a:spLocks noGrp="1"/>
          </p:cNvSpPr>
          <p:nvPr>
            <p:ph type="sldNum" sz="quarter" idx="5"/>
          </p:nvPr>
        </p:nvSpPr>
        <p:spPr/>
        <p:txBody>
          <a:bodyPr/>
          <a:lstStyle/>
          <a:p>
            <a:fld id="{149E5F86-C03D-408C-97F8-AE9871B0A108}" type="slidenum">
              <a:rPr lang="en-GB" smtClean="0"/>
              <a:t>16</a:t>
            </a:fld>
            <a:endParaRPr lang="en-GB"/>
          </a:p>
        </p:txBody>
      </p:sp>
    </p:spTree>
    <p:extLst>
      <p:ext uri="{BB962C8B-B14F-4D97-AF65-F5344CB8AC3E}">
        <p14:creationId xmlns:p14="http://schemas.microsoft.com/office/powerpoint/2010/main" val="3822170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9E5F86-C03D-408C-97F8-AE9871B0A108}" type="slidenum">
              <a:rPr lang="en-GB" smtClean="0"/>
              <a:t>17</a:t>
            </a:fld>
            <a:endParaRPr lang="en-GB"/>
          </a:p>
        </p:txBody>
      </p:sp>
    </p:spTree>
    <p:extLst>
      <p:ext uri="{BB962C8B-B14F-4D97-AF65-F5344CB8AC3E}">
        <p14:creationId xmlns:p14="http://schemas.microsoft.com/office/powerpoint/2010/main" val="3667069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9E5F86-C03D-408C-97F8-AE9871B0A108}" type="slidenum">
              <a:rPr lang="en-GB" smtClean="0"/>
              <a:t>18</a:t>
            </a:fld>
            <a:endParaRPr lang="en-GB"/>
          </a:p>
        </p:txBody>
      </p:sp>
    </p:spTree>
    <p:extLst>
      <p:ext uri="{BB962C8B-B14F-4D97-AF65-F5344CB8AC3E}">
        <p14:creationId xmlns:p14="http://schemas.microsoft.com/office/powerpoint/2010/main" val="1669999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9E5F86-C03D-408C-97F8-AE9871B0A108}" type="slidenum">
              <a:rPr lang="en-GB" smtClean="0"/>
              <a:t>19</a:t>
            </a:fld>
            <a:endParaRPr lang="en-GB"/>
          </a:p>
        </p:txBody>
      </p:sp>
    </p:spTree>
    <p:extLst>
      <p:ext uri="{BB962C8B-B14F-4D97-AF65-F5344CB8AC3E}">
        <p14:creationId xmlns:p14="http://schemas.microsoft.com/office/powerpoint/2010/main" val="1100738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9E5F86-C03D-408C-97F8-AE9871B0A108}" type="slidenum">
              <a:rPr lang="en-GB" smtClean="0"/>
              <a:t>2</a:t>
            </a:fld>
            <a:endParaRPr lang="en-GB"/>
          </a:p>
        </p:txBody>
      </p:sp>
    </p:spTree>
    <p:extLst>
      <p:ext uri="{BB962C8B-B14F-4D97-AF65-F5344CB8AC3E}">
        <p14:creationId xmlns:p14="http://schemas.microsoft.com/office/powerpoint/2010/main" val="3691243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9E5F86-C03D-408C-97F8-AE9871B0A108}" type="slidenum">
              <a:rPr lang="en-GB" smtClean="0"/>
              <a:t>20</a:t>
            </a:fld>
            <a:endParaRPr lang="en-GB"/>
          </a:p>
        </p:txBody>
      </p:sp>
    </p:spTree>
    <p:extLst>
      <p:ext uri="{BB962C8B-B14F-4D97-AF65-F5344CB8AC3E}">
        <p14:creationId xmlns:p14="http://schemas.microsoft.com/office/powerpoint/2010/main" val="92391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9E5F86-C03D-408C-97F8-AE9871B0A108}" type="slidenum">
              <a:rPr lang="en-GB" smtClean="0"/>
              <a:t>21</a:t>
            </a:fld>
            <a:endParaRPr lang="en-GB"/>
          </a:p>
        </p:txBody>
      </p:sp>
    </p:spTree>
    <p:extLst>
      <p:ext uri="{BB962C8B-B14F-4D97-AF65-F5344CB8AC3E}">
        <p14:creationId xmlns:p14="http://schemas.microsoft.com/office/powerpoint/2010/main" val="411260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9E5F86-C03D-408C-97F8-AE9871B0A108}" type="slidenum">
              <a:rPr lang="en-GB" smtClean="0"/>
              <a:t>22</a:t>
            </a:fld>
            <a:endParaRPr lang="en-GB"/>
          </a:p>
        </p:txBody>
      </p:sp>
    </p:spTree>
    <p:extLst>
      <p:ext uri="{BB962C8B-B14F-4D97-AF65-F5344CB8AC3E}">
        <p14:creationId xmlns:p14="http://schemas.microsoft.com/office/powerpoint/2010/main" val="2353863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9E5F86-C03D-408C-97F8-AE9871B0A108}" type="slidenum">
              <a:rPr lang="en-GB" smtClean="0"/>
              <a:t>23</a:t>
            </a:fld>
            <a:endParaRPr lang="en-GB"/>
          </a:p>
        </p:txBody>
      </p:sp>
    </p:spTree>
    <p:extLst>
      <p:ext uri="{BB962C8B-B14F-4D97-AF65-F5344CB8AC3E}">
        <p14:creationId xmlns:p14="http://schemas.microsoft.com/office/powerpoint/2010/main" val="1194720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9E5F86-C03D-408C-97F8-AE9871B0A108}" type="slidenum">
              <a:rPr lang="en-GB" smtClean="0"/>
              <a:t>24</a:t>
            </a:fld>
            <a:endParaRPr lang="en-GB"/>
          </a:p>
        </p:txBody>
      </p:sp>
    </p:spTree>
    <p:extLst>
      <p:ext uri="{BB962C8B-B14F-4D97-AF65-F5344CB8AC3E}">
        <p14:creationId xmlns:p14="http://schemas.microsoft.com/office/powerpoint/2010/main" val="17126996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9E5F86-C03D-408C-97F8-AE9871B0A108}" type="slidenum">
              <a:rPr lang="en-GB" smtClean="0"/>
              <a:t>25</a:t>
            </a:fld>
            <a:endParaRPr lang="en-GB"/>
          </a:p>
        </p:txBody>
      </p:sp>
    </p:spTree>
    <p:extLst>
      <p:ext uri="{BB962C8B-B14F-4D97-AF65-F5344CB8AC3E}">
        <p14:creationId xmlns:p14="http://schemas.microsoft.com/office/powerpoint/2010/main" val="35649308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9E5F86-C03D-408C-97F8-AE9871B0A108}" type="slidenum">
              <a:rPr lang="en-GB" smtClean="0"/>
              <a:t>26</a:t>
            </a:fld>
            <a:endParaRPr lang="en-GB"/>
          </a:p>
        </p:txBody>
      </p:sp>
    </p:spTree>
    <p:extLst>
      <p:ext uri="{BB962C8B-B14F-4D97-AF65-F5344CB8AC3E}">
        <p14:creationId xmlns:p14="http://schemas.microsoft.com/office/powerpoint/2010/main" val="8968457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9E5F86-C03D-408C-97F8-AE9871B0A108}" type="slidenum">
              <a:rPr lang="en-GB" smtClean="0"/>
              <a:t>27</a:t>
            </a:fld>
            <a:endParaRPr lang="en-GB"/>
          </a:p>
        </p:txBody>
      </p:sp>
    </p:spTree>
    <p:extLst>
      <p:ext uri="{BB962C8B-B14F-4D97-AF65-F5344CB8AC3E}">
        <p14:creationId xmlns:p14="http://schemas.microsoft.com/office/powerpoint/2010/main" val="10915355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9E5F86-C03D-408C-97F8-AE9871B0A108}" type="slidenum">
              <a:rPr lang="en-GB" smtClean="0"/>
              <a:t>28</a:t>
            </a:fld>
            <a:endParaRPr lang="en-GB"/>
          </a:p>
        </p:txBody>
      </p:sp>
    </p:spTree>
    <p:extLst>
      <p:ext uri="{BB962C8B-B14F-4D97-AF65-F5344CB8AC3E}">
        <p14:creationId xmlns:p14="http://schemas.microsoft.com/office/powerpoint/2010/main" val="3734675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49E5F86-C03D-408C-97F8-AE9871B0A108}" type="slidenum">
              <a:rPr lang="en-GB" smtClean="0"/>
              <a:t>29</a:t>
            </a:fld>
            <a:endParaRPr lang="en-GB"/>
          </a:p>
        </p:txBody>
      </p:sp>
    </p:spTree>
    <p:extLst>
      <p:ext uri="{BB962C8B-B14F-4D97-AF65-F5344CB8AC3E}">
        <p14:creationId xmlns:p14="http://schemas.microsoft.com/office/powerpoint/2010/main" val="18210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9E5F86-C03D-408C-97F8-AE9871B0A108}" type="slidenum">
              <a:rPr lang="en-GB" smtClean="0"/>
              <a:t>3</a:t>
            </a:fld>
            <a:endParaRPr lang="en-GB"/>
          </a:p>
        </p:txBody>
      </p:sp>
    </p:spTree>
    <p:extLst>
      <p:ext uri="{BB962C8B-B14F-4D97-AF65-F5344CB8AC3E}">
        <p14:creationId xmlns:p14="http://schemas.microsoft.com/office/powerpoint/2010/main" val="41757503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9E5F86-C03D-408C-97F8-AE9871B0A108}" type="slidenum">
              <a:rPr lang="en-GB" smtClean="0"/>
              <a:t>30</a:t>
            </a:fld>
            <a:endParaRPr lang="en-GB"/>
          </a:p>
        </p:txBody>
      </p:sp>
    </p:spTree>
    <p:extLst>
      <p:ext uri="{BB962C8B-B14F-4D97-AF65-F5344CB8AC3E}">
        <p14:creationId xmlns:p14="http://schemas.microsoft.com/office/powerpoint/2010/main" val="40508524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a:p>
            <a:endParaRPr lang="en-GB" dirty="0"/>
          </a:p>
        </p:txBody>
      </p:sp>
      <p:sp>
        <p:nvSpPr>
          <p:cNvPr id="4" name="Slide Number Placeholder 3"/>
          <p:cNvSpPr>
            <a:spLocks noGrp="1"/>
          </p:cNvSpPr>
          <p:nvPr>
            <p:ph type="sldNum" sz="quarter" idx="5"/>
          </p:nvPr>
        </p:nvSpPr>
        <p:spPr/>
        <p:txBody>
          <a:bodyPr/>
          <a:lstStyle/>
          <a:p>
            <a:fld id="{149E5F86-C03D-408C-97F8-AE9871B0A108}" type="slidenum">
              <a:rPr lang="en-GB" smtClean="0"/>
              <a:t>31</a:t>
            </a:fld>
            <a:endParaRPr lang="en-GB"/>
          </a:p>
        </p:txBody>
      </p:sp>
    </p:spTree>
    <p:extLst>
      <p:ext uri="{BB962C8B-B14F-4D97-AF65-F5344CB8AC3E}">
        <p14:creationId xmlns:p14="http://schemas.microsoft.com/office/powerpoint/2010/main" val="1116135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9E5F86-C03D-408C-97F8-AE9871B0A108}" type="slidenum">
              <a:rPr lang="en-GB" smtClean="0"/>
              <a:t>32</a:t>
            </a:fld>
            <a:endParaRPr lang="en-GB"/>
          </a:p>
        </p:txBody>
      </p:sp>
    </p:spTree>
    <p:extLst>
      <p:ext uri="{BB962C8B-B14F-4D97-AF65-F5344CB8AC3E}">
        <p14:creationId xmlns:p14="http://schemas.microsoft.com/office/powerpoint/2010/main" val="22615428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49E5F86-C03D-408C-97F8-AE9871B0A108}" type="slidenum">
              <a:rPr lang="en-GB" smtClean="0"/>
              <a:t>33</a:t>
            </a:fld>
            <a:endParaRPr lang="en-GB"/>
          </a:p>
        </p:txBody>
      </p:sp>
    </p:spTree>
    <p:extLst>
      <p:ext uri="{BB962C8B-B14F-4D97-AF65-F5344CB8AC3E}">
        <p14:creationId xmlns:p14="http://schemas.microsoft.com/office/powerpoint/2010/main" val="32706194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9E5F86-C03D-408C-97F8-AE9871B0A108}" type="slidenum">
              <a:rPr lang="en-GB" smtClean="0"/>
              <a:t>34</a:t>
            </a:fld>
            <a:endParaRPr lang="en-GB"/>
          </a:p>
        </p:txBody>
      </p:sp>
    </p:spTree>
    <p:extLst>
      <p:ext uri="{BB962C8B-B14F-4D97-AF65-F5344CB8AC3E}">
        <p14:creationId xmlns:p14="http://schemas.microsoft.com/office/powerpoint/2010/main" val="12108806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1" dirty="0"/>
          </a:p>
          <a:p>
            <a:endParaRPr lang="en-GB" dirty="0"/>
          </a:p>
        </p:txBody>
      </p:sp>
      <p:sp>
        <p:nvSpPr>
          <p:cNvPr id="4" name="Slide Number Placeholder 3"/>
          <p:cNvSpPr>
            <a:spLocks noGrp="1"/>
          </p:cNvSpPr>
          <p:nvPr>
            <p:ph type="sldNum" sz="quarter" idx="5"/>
          </p:nvPr>
        </p:nvSpPr>
        <p:spPr/>
        <p:txBody>
          <a:bodyPr/>
          <a:lstStyle/>
          <a:p>
            <a:fld id="{149E5F86-C03D-408C-97F8-AE9871B0A108}" type="slidenum">
              <a:rPr lang="en-GB" smtClean="0"/>
              <a:t>35</a:t>
            </a:fld>
            <a:endParaRPr lang="en-GB"/>
          </a:p>
        </p:txBody>
      </p:sp>
    </p:spTree>
    <p:extLst>
      <p:ext uri="{BB962C8B-B14F-4D97-AF65-F5344CB8AC3E}">
        <p14:creationId xmlns:p14="http://schemas.microsoft.com/office/powerpoint/2010/main" val="26755981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9E5F86-C03D-408C-97F8-AE9871B0A108}" type="slidenum">
              <a:rPr lang="en-GB" smtClean="0"/>
              <a:t>36</a:t>
            </a:fld>
            <a:endParaRPr lang="en-GB"/>
          </a:p>
        </p:txBody>
      </p:sp>
    </p:spTree>
    <p:extLst>
      <p:ext uri="{BB962C8B-B14F-4D97-AF65-F5344CB8AC3E}">
        <p14:creationId xmlns:p14="http://schemas.microsoft.com/office/powerpoint/2010/main" val="28848141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49E5F86-C03D-408C-97F8-AE9871B0A108}" type="slidenum">
              <a:rPr lang="en-GB" smtClean="0"/>
              <a:t>37</a:t>
            </a:fld>
            <a:endParaRPr lang="en-GB"/>
          </a:p>
        </p:txBody>
      </p:sp>
    </p:spTree>
    <p:extLst>
      <p:ext uri="{BB962C8B-B14F-4D97-AF65-F5344CB8AC3E}">
        <p14:creationId xmlns:p14="http://schemas.microsoft.com/office/powerpoint/2010/main" val="3442333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dirty="0"/>
          </a:p>
        </p:txBody>
      </p:sp>
      <p:sp>
        <p:nvSpPr>
          <p:cNvPr id="4" name="Slide Number Placeholder 3"/>
          <p:cNvSpPr>
            <a:spLocks noGrp="1"/>
          </p:cNvSpPr>
          <p:nvPr>
            <p:ph type="sldNum" sz="quarter" idx="5"/>
          </p:nvPr>
        </p:nvSpPr>
        <p:spPr/>
        <p:txBody>
          <a:bodyPr/>
          <a:lstStyle/>
          <a:p>
            <a:fld id="{149E5F86-C03D-408C-97F8-AE9871B0A108}" type="slidenum">
              <a:rPr lang="en-GB" smtClean="0"/>
              <a:t>38</a:t>
            </a:fld>
            <a:endParaRPr lang="en-GB"/>
          </a:p>
        </p:txBody>
      </p:sp>
    </p:spTree>
    <p:extLst>
      <p:ext uri="{BB962C8B-B14F-4D97-AF65-F5344CB8AC3E}">
        <p14:creationId xmlns:p14="http://schemas.microsoft.com/office/powerpoint/2010/main" val="40259169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 </a:t>
            </a:r>
          </a:p>
          <a:p>
            <a:endParaRPr lang="en-GB" dirty="0"/>
          </a:p>
        </p:txBody>
      </p:sp>
      <p:sp>
        <p:nvSpPr>
          <p:cNvPr id="4" name="Slide Number Placeholder 3"/>
          <p:cNvSpPr>
            <a:spLocks noGrp="1"/>
          </p:cNvSpPr>
          <p:nvPr>
            <p:ph type="sldNum" sz="quarter" idx="5"/>
          </p:nvPr>
        </p:nvSpPr>
        <p:spPr/>
        <p:txBody>
          <a:bodyPr/>
          <a:lstStyle/>
          <a:p>
            <a:fld id="{149E5F86-C03D-408C-97F8-AE9871B0A108}" type="slidenum">
              <a:rPr lang="en-GB" smtClean="0"/>
              <a:t>39</a:t>
            </a:fld>
            <a:endParaRPr lang="en-GB"/>
          </a:p>
        </p:txBody>
      </p:sp>
    </p:spTree>
    <p:extLst>
      <p:ext uri="{BB962C8B-B14F-4D97-AF65-F5344CB8AC3E}">
        <p14:creationId xmlns:p14="http://schemas.microsoft.com/office/powerpoint/2010/main" val="95090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9E5F86-C03D-408C-97F8-AE9871B0A108}" type="slidenum">
              <a:rPr lang="en-GB" smtClean="0"/>
              <a:t>4</a:t>
            </a:fld>
            <a:endParaRPr lang="en-GB"/>
          </a:p>
        </p:txBody>
      </p:sp>
    </p:spTree>
    <p:extLst>
      <p:ext uri="{BB962C8B-B14F-4D97-AF65-F5344CB8AC3E}">
        <p14:creationId xmlns:p14="http://schemas.microsoft.com/office/powerpoint/2010/main" val="9442881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9E5F86-C03D-408C-97F8-AE9871B0A108}" type="slidenum">
              <a:rPr lang="en-GB" smtClean="0"/>
              <a:t>40</a:t>
            </a:fld>
            <a:endParaRPr lang="en-GB"/>
          </a:p>
        </p:txBody>
      </p:sp>
    </p:spTree>
    <p:extLst>
      <p:ext uri="{BB962C8B-B14F-4D97-AF65-F5344CB8AC3E}">
        <p14:creationId xmlns:p14="http://schemas.microsoft.com/office/powerpoint/2010/main" val="3217468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9E5F86-C03D-408C-97F8-AE9871B0A108}" type="slidenum">
              <a:rPr lang="en-GB" smtClean="0"/>
              <a:t>5</a:t>
            </a:fld>
            <a:endParaRPr lang="en-GB"/>
          </a:p>
        </p:txBody>
      </p:sp>
    </p:spTree>
    <p:extLst>
      <p:ext uri="{BB962C8B-B14F-4D97-AF65-F5344CB8AC3E}">
        <p14:creationId xmlns:p14="http://schemas.microsoft.com/office/powerpoint/2010/main" val="317245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149E5F86-C03D-408C-97F8-AE9871B0A108}" type="slidenum">
              <a:rPr lang="en-GB" smtClean="0"/>
              <a:t>6</a:t>
            </a:fld>
            <a:endParaRPr lang="en-GB"/>
          </a:p>
        </p:txBody>
      </p:sp>
    </p:spTree>
    <p:extLst>
      <p:ext uri="{BB962C8B-B14F-4D97-AF65-F5344CB8AC3E}">
        <p14:creationId xmlns:p14="http://schemas.microsoft.com/office/powerpoint/2010/main" val="288232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149E5F86-C03D-408C-97F8-AE9871B0A108}" type="slidenum">
              <a:rPr lang="en-GB" smtClean="0"/>
              <a:t>7</a:t>
            </a:fld>
            <a:endParaRPr lang="en-GB"/>
          </a:p>
        </p:txBody>
      </p:sp>
    </p:spTree>
    <p:extLst>
      <p:ext uri="{BB962C8B-B14F-4D97-AF65-F5344CB8AC3E}">
        <p14:creationId xmlns:p14="http://schemas.microsoft.com/office/powerpoint/2010/main" val="319823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9E5F86-C03D-408C-97F8-AE9871B0A108}" type="slidenum">
              <a:rPr lang="en-GB" smtClean="0"/>
              <a:t>8</a:t>
            </a:fld>
            <a:endParaRPr lang="en-GB"/>
          </a:p>
        </p:txBody>
      </p:sp>
    </p:spTree>
    <p:extLst>
      <p:ext uri="{BB962C8B-B14F-4D97-AF65-F5344CB8AC3E}">
        <p14:creationId xmlns:p14="http://schemas.microsoft.com/office/powerpoint/2010/main" val="3097603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149E5F86-C03D-408C-97F8-AE9871B0A108}" type="slidenum">
              <a:rPr lang="en-GB" smtClean="0"/>
              <a:t>9</a:t>
            </a:fld>
            <a:endParaRPr lang="en-GB"/>
          </a:p>
        </p:txBody>
      </p:sp>
    </p:spTree>
    <p:extLst>
      <p:ext uri="{BB962C8B-B14F-4D97-AF65-F5344CB8AC3E}">
        <p14:creationId xmlns:p14="http://schemas.microsoft.com/office/powerpoint/2010/main" val="3759789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GB"/>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682FC64-6FF6-4190-BC2E-759A4A6152DA}" type="datetimeFigureOut">
              <a:rPr lang="en-GB" smtClean="0"/>
              <a:t>13/03/2024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9D8EE4-15AA-4FAF-BD09-09E77FF156DB}" type="slidenum">
              <a:rPr lang="en-GB" smtClean="0"/>
              <a:t>‹#›</a:t>
            </a:fld>
            <a:endParaRPr lang="en-GB"/>
          </a:p>
        </p:txBody>
      </p:sp>
    </p:spTree>
    <p:extLst>
      <p:ext uri="{BB962C8B-B14F-4D97-AF65-F5344CB8AC3E}">
        <p14:creationId xmlns:p14="http://schemas.microsoft.com/office/powerpoint/2010/main" val="3216375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682FC64-6FF6-4190-BC2E-759A4A6152DA}" type="datetimeFigureOut">
              <a:rPr lang="en-GB" smtClean="0"/>
              <a:t>13/03/2024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9D8EE4-15AA-4FAF-BD09-09E77FF156DB}" type="slidenum">
              <a:rPr lang="en-GB" smtClean="0"/>
              <a:t>‹#›</a:t>
            </a:fld>
            <a:endParaRPr lang="en-GB"/>
          </a:p>
        </p:txBody>
      </p:sp>
    </p:spTree>
    <p:extLst>
      <p:ext uri="{BB962C8B-B14F-4D97-AF65-F5344CB8AC3E}">
        <p14:creationId xmlns:p14="http://schemas.microsoft.com/office/powerpoint/2010/main" val="3062602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682FC64-6FF6-4190-BC2E-759A4A6152DA}" type="datetimeFigureOut">
              <a:rPr lang="en-GB" smtClean="0"/>
              <a:t>13/03/2024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9D8EE4-15AA-4FAF-BD09-09E77FF156DB}" type="slidenum">
              <a:rPr lang="en-GB" smtClean="0"/>
              <a:t>‹#›</a:t>
            </a:fld>
            <a:endParaRPr lang="en-GB"/>
          </a:p>
        </p:txBody>
      </p:sp>
    </p:spTree>
    <p:extLst>
      <p:ext uri="{BB962C8B-B14F-4D97-AF65-F5344CB8AC3E}">
        <p14:creationId xmlns:p14="http://schemas.microsoft.com/office/powerpoint/2010/main" val="3925979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682FC64-6FF6-4190-BC2E-759A4A6152DA}" type="datetimeFigureOut">
              <a:rPr lang="en-GB" smtClean="0"/>
              <a:t>13/03/2024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9D8EE4-15AA-4FAF-BD09-09E77FF156DB}" type="slidenum">
              <a:rPr lang="en-GB" smtClean="0"/>
              <a:t>‹#›</a:t>
            </a:fld>
            <a:endParaRPr lang="en-GB"/>
          </a:p>
        </p:txBody>
      </p:sp>
    </p:spTree>
    <p:extLst>
      <p:ext uri="{BB962C8B-B14F-4D97-AF65-F5344CB8AC3E}">
        <p14:creationId xmlns:p14="http://schemas.microsoft.com/office/powerpoint/2010/main" val="753447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GB"/>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682FC64-6FF6-4190-BC2E-759A4A6152DA}" type="datetimeFigureOut">
              <a:rPr lang="en-GB" smtClean="0"/>
              <a:t>13/03/2024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9D8EE4-15AA-4FAF-BD09-09E77FF156DB}" type="slidenum">
              <a:rPr lang="en-GB" smtClean="0"/>
              <a:t>‹#›</a:t>
            </a:fld>
            <a:endParaRPr lang="en-GB"/>
          </a:p>
        </p:txBody>
      </p:sp>
    </p:spTree>
    <p:extLst>
      <p:ext uri="{BB962C8B-B14F-4D97-AF65-F5344CB8AC3E}">
        <p14:creationId xmlns:p14="http://schemas.microsoft.com/office/powerpoint/2010/main" val="4209343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2682FC64-6FF6-4190-BC2E-759A4A6152DA}" type="datetimeFigureOut">
              <a:rPr lang="en-GB" smtClean="0"/>
              <a:t>13/03/2024</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779D8EE4-15AA-4FAF-BD09-09E77FF156DB}" type="slidenum">
              <a:rPr lang="en-GB" smtClean="0"/>
              <a:t>‹#›</a:t>
            </a:fld>
            <a:endParaRPr lang="en-GB"/>
          </a:p>
        </p:txBody>
      </p:sp>
    </p:spTree>
    <p:extLst>
      <p:ext uri="{BB962C8B-B14F-4D97-AF65-F5344CB8AC3E}">
        <p14:creationId xmlns:p14="http://schemas.microsoft.com/office/powerpoint/2010/main" val="3573472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Date Placeholder 1"/>
          <p:cNvSpPr>
            <a:spLocks noGrp="1"/>
          </p:cNvSpPr>
          <p:nvPr>
            <p:ph type="dt" sz="half" idx="10"/>
          </p:nvPr>
        </p:nvSpPr>
        <p:spPr/>
        <p:txBody>
          <a:bodyPr/>
          <a:lstStyle/>
          <a:p>
            <a:fld id="{2682FC64-6FF6-4190-BC2E-759A4A6152DA}" type="datetimeFigureOut">
              <a:rPr lang="en-GB" smtClean="0"/>
              <a:t>13/03/2024</a:t>
            </a:fld>
            <a:endParaRPr lang="en-GB"/>
          </a:p>
        </p:txBody>
      </p:sp>
      <p:sp>
        <p:nvSpPr>
          <p:cNvPr id="11" name="Footer Placeholder 10"/>
          <p:cNvSpPr>
            <a:spLocks noGrp="1"/>
          </p:cNvSpPr>
          <p:nvPr>
            <p:ph type="ftr" sz="quarter" idx="11"/>
          </p:nvPr>
        </p:nvSpPr>
        <p:spPr/>
        <p:txBody>
          <a:bodyPr/>
          <a:lstStyle/>
          <a:p>
            <a:endParaRPr lang="en-GB"/>
          </a:p>
        </p:txBody>
      </p:sp>
      <p:sp>
        <p:nvSpPr>
          <p:cNvPr id="12" name="Slide Number Placeholder 11"/>
          <p:cNvSpPr>
            <a:spLocks noGrp="1"/>
          </p:cNvSpPr>
          <p:nvPr>
            <p:ph type="sldNum" sz="quarter" idx="12"/>
          </p:nvPr>
        </p:nvSpPr>
        <p:spPr/>
        <p:txBody>
          <a:bodyPr/>
          <a:lstStyle/>
          <a:p>
            <a:fld id="{779D8EE4-15AA-4FAF-BD09-09E77FF156DB}" type="slidenum">
              <a:rPr lang="en-GB" smtClean="0"/>
              <a:t>‹#›</a:t>
            </a:fld>
            <a:endParaRPr lang="en-GB"/>
          </a:p>
        </p:txBody>
      </p:sp>
    </p:spTree>
    <p:extLst>
      <p:ext uri="{BB962C8B-B14F-4D97-AF65-F5344CB8AC3E}">
        <p14:creationId xmlns:p14="http://schemas.microsoft.com/office/powerpoint/2010/main" val="280032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Click to edit Master title style</a:t>
            </a:r>
            <a:endParaRPr lang="en-US" dirty="0"/>
          </a:p>
        </p:txBody>
      </p:sp>
      <p:sp>
        <p:nvSpPr>
          <p:cNvPr id="2" name="Date Placeholder 1"/>
          <p:cNvSpPr>
            <a:spLocks noGrp="1"/>
          </p:cNvSpPr>
          <p:nvPr>
            <p:ph type="dt" sz="half" idx="10"/>
          </p:nvPr>
        </p:nvSpPr>
        <p:spPr/>
        <p:txBody>
          <a:bodyPr/>
          <a:lstStyle/>
          <a:p>
            <a:fld id="{2682FC64-6FF6-4190-BC2E-759A4A6152DA}" type="datetimeFigureOut">
              <a:rPr lang="en-GB" smtClean="0"/>
              <a:t>13/03/2024</a:t>
            </a:fld>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nvPr>
        </p:nvSpPr>
        <p:spPr/>
        <p:txBody>
          <a:bodyPr/>
          <a:lstStyle/>
          <a:p>
            <a:fld id="{779D8EE4-15AA-4FAF-BD09-09E77FF156DB}" type="slidenum">
              <a:rPr lang="en-GB" smtClean="0"/>
              <a:t>‹#›</a:t>
            </a:fld>
            <a:endParaRPr lang="en-GB"/>
          </a:p>
        </p:txBody>
      </p:sp>
    </p:spTree>
    <p:extLst>
      <p:ext uri="{BB962C8B-B14F-4D97-AF65-F5344CB8AC3E}">
        <p14:creationId xmlns:p14="http://schemas.microsoft.com/office/powerpoint/2010/main" val="1127629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682FC64-6FF6-4190-BC2E-759A4A6152DA}" type="datetimeFigureOut">
              <a:rPr lang="en-GB" smtClean="0"/>
              <a:t>13/03/2024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9D8EE4-15AA-4FAF-BD09-09E77FF156DB}" type="slidenum">
              <a:rPr lang="en-GB" smtClean="0"/>
              <a:t>‹#›</a:t>
            </a:fld>
            <a:endParaRPr lang="en-GB"/>
          </a:p>
        </p:txBody>
      </p:sp>
    </p:spTree>
    <p:extLst>
      <p:ext uri="{BB962C8B-B14F-4D97-AF65-F5344CB8AC3E}">
        <p14:creationId xmlns:p14="http://schemas.microsoft.com/office/powerpoint/2010/main" val="1757553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GB"/>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7"/>
          <p:cNvSpPr>
            <a:spLocks noGrp="1"/>
          </p:cNvSpPr>
          <p:nvPr>
            <p:ph type="dt" sz="half" idx="10"/>
          </p:nvPr>
        </p:nvSpPr>
        <p:spPr/>
        <p:txBody>
          <a:bodyPr/>
          <a:lstStyle/>
          <a:p>
            <a:fld id="{2682FC64-6FF6-4190-BC2E-759A4A6152DA}" type="datetimeFigureOut">
              <a:rPr lang="en-GB" smtClean="0"/>
              <a:t>13/03/2024</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779D8EE4-15AA-4FAF-BD09-09E77FF156DB}" type="slidenum">
              <a:rPr lang="en-GB" smtClean="0"/>
              <a:t>‹#›</a:t>
            </a:fld>
            <a:endParaRPr lang="en-GB"/>
          </a:p>
        </p:txBody>
      </p:sp>
    </p:spTree>
    <p:extLst>
      <p:ext uri="{BB962C8B-B14F-4D97-AF65-F5344CB8AC3E}">
        <p14:creationId xmlns:p14="http://schemas.microsoft.com/office/powerpoint/2010/main" val="1276730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7"/>
          <p:cNvSpPr>
            <a:spLocks noGrp="1"/>
          </p:cNvSpPr>
          <p:nvPr>
            <p:ph type="dt" sz="half" idx="10"/>
          </p:nvPr>
        </p:nvSpPr>
        <p:spPr/>
        <p:txBody>
          <a:bodyPr/>
          <a:lstStyle/>
          <a:p>
            <a:fld id="{2682FC64-6FF6-4190-BC2E-759A4A6152DA}" type="datetimeFigureOut">
              <a:rPr lang="en-GB" smtClean="0"/>
              <a:t>13/03/2024</a:t>
            </a:fld>
            <a:endParaRPr lang="en-GB"/>
          </a:p>
        </p:txBody>
      </p:sp>
      <p:sp>
        <p:nvSpPr>
          <p:cNvPr id="9" name="Footer Placeholder 8"/>
          <p:cNvSpPr>
            <a:spLocks noGrp="1"/>
          </p:cNvSpPr>
          <p:nvPr>
            <p:ph type="ftr" sz="quarter" idx="11"/>
          </p:nvPr>
        </p:nvSpPr>
        <p:spPr>
          <a:xfrm>
            <a:off x="3499101" y="6356350"/>
            <a:ext cx="5911517" cy="365125"/>
          </a:xfrm>
        </p:spPr>
        <p:txBody>
          <a:bodyPr/>
          <a:lstStyle/>
          <a:p>
            <a:endParaRPr lang="en-GB"/>
          </a:p>
        </p:txBody>
      </p:sp>
      <p:sp>
        <p:nvSpPr>
          <p:cNvPr id="10" name="Slide Number Placeholder 9"/>
          <p:cNvSpPr>
            <a:spLocks noGrp="1"/>
          </p:cNvSpPr>
          <p:nvPr>
            <p:ph type="sldNum" sz="quarter" idx="12"/>
          </p:nvPr>
        </p:nvSpPr>
        <p:spPr/>
        <p:txBody>
          <a:bodyPr/>
          <a:lstStyle/>
          <a:p>
            <a:fld id="{779D8EE4-15AA-4FAF-BD09-09E77FF156DB}" type="slidenum">
              <a:rPr lang="en-GB" smtClean="0"/>
              <a:t>‹#›</a:t>
            </a:fld>
            <a:endParaRPr lang="en-GB"/>
          </a:p>
        </p:txBody>
      </p:sp>
    </p:spTree>
    <p:extLst>
      <p:ext uri="{BB962C8B-B14F-4D97-AF65-F5344CB8AC3E}">
        <p14:creationId xmlns:p14="http://schemas.microsoft.com/office/powerpoint/2010/main" val="4087452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2682FC64-6FF6-4190-BC2E-759A4A6152DA}" type="datetimeFigureOut">
              <a:rPr lang="en-GB" smtClean="0"/>
              <a:t>13/03/2024</a:t>
            </a:fld>
            <a:endParaRPr lang="en-GB"/>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779D8EE4-15AA-4FAF-BD09-09E77FF156DB}" type="slidenum">
              <a:rPr lang="en-GB" smtClean="0"/>
              <a:t>‹#›</a:t>
            </a:fld>
            <a:endParaRPr lang="en-GB"/>
          </a:p>
        </p:txBody>
      </p:sp>
    </p:spTree>
    <p:extLst>
      <p:ext uri="{BB962C8B-B14F-4D97-AF65-F5344CB8AC3E}">
        <p14:creationId xmlns:p14="http://schemas.microsoft.com/office/powerpoint/2010/main" val="277627281"/>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search.electoralcommission.org.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electoralcommission.org.uk/i-am-a/voter/voter-id/accepted-forms-photo-id"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infoengland@electoralcommission.org.uk"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mailto:elections@nottinghamcity.gov.uk" TargetMode="External"/><Relationship Id="rId4" Type="http://schemas.openxmlformats.org/officeDocument/2006/relationships/hyperlink" Target="mailto:pef@electoralcommission.org.u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03F93-EF26-C02F-C32B-A9F2A7E67992}"/>
              </a:ext>
            </a:extLst>
          </p:cNvPr>
          <p:cNvSpPr>
            <a:spLocks noGrp="1"/>
          </p:cNvSpPr>
          <p:nvPr>
            <p:ph type="ctrTitle"/>
          </p:nvPr>
        </p:nvSpPr>
        <p:spPr>
          <a:xfrm>
            <a:off x="1200150" y="4080317"/>
            <a:ext cx="11114139" cy="2134216"/>
          </a:xfrm>
        </p:spPr>
        <p:txBody>
          <a:bodyPr>
            <a:normAutofit fontScale="90000"/>
          </a:bodyPr>
          <a:lstStyle/>
          <a:p>
            <a:br>
              <a:rPr lang="en-US" sz="3600" dirty="0">
                <a:latin typeface="Cabin" charset="0"/>
                <a:ea typeface="Cabin" charset="0"/>
                <a:cs typeface="Cabin" charset="0"/>
              </a:rPr>
            </a:br>
            <a:br>
              <a:rPr lang="en-US" sz="3600" dirty="0">
                <a:latin typeface="Cabin" charset="0"/>
                <a:ea typeface="Cabin" charset="0"/>
                <a:cs typeface="Cabin" charset="0"/>
              </a:rPr>
            </a:br>
            <a:br>
              <a:rPr lang="en-US" sz="3600" dirty="0">
                <a:latin typeface="Cabin" charset="0"/>
                <a:ea typeface="Cabin" charset="0"/>
                <a:cs typeface="Cabin" charset="0"/>
              </a:rPr>
            </a:br>
            <a:r>
              <a:rPr lang="en-US" sz="3600" dirty="0">
                <a:solidFill>
                  <a:schemeClr val="bg1"/>
                </a:solidFill>
                <a:latin typeface="Cabin" charset="0"/>
                <a:ea typeface="Cabin" charset="0"/>
                <a:cs typeface="Cabin" charset="0"/>
              </a:rPr>
              <a:t>Election of Mayor for the East Midlands - 2 May 2024</a:t>
            </a:r>
            <a:br>
              <a:rPr lang="en-US" sz="3600" dirty="0">
                <a:solidFill>
                  <a:schemeClr val="bg1"/>
                </a:solidFill>
                <a:latin typeface="Cabin" charset="0"/>
                <a:ea typeface="Cabin" charset="0"/>
                <a:cs typeface="Cabin" charset="0"/>
              </a:rPr>
            </a:br>
            <a:r>
              <a:rPr lang="en-US" sz="3600" dirty="0">
                <a:solidFill>
                  <a:schemeClr val="bg1"/>
                </a:solidFill>
                <a:latin typeface="Cabin" charset="0"/>
                <a:ea typeface="Cabin" charset="0"/>
                <a:cs typeface="Cabin" charset="0"/>
              </a:rPr>
              <a:t>Briefing for prospective candidates</a:t>
            </a:r>
            <a:br>
              <a:rPr lang="en-US" sz="6600" dirty="0">
                <a:solidFill>
                  <a:schemeClr val="bg1"/>
                </a:solidFill>
                <a:latin typeface="Cabin" charset="0"/>
                <a:ea typeface="Cabin" charset="0"/>
                <a:cs typeface="Cabin" charset="0"/>
              </a:rPr>
            </a:br>
            <a:endParaRPr lang="en-GB" sz="6600" dirty="0">
              <a:solidFill>
                <a:schemeClr val="bg1"/>
              </a:solidFill>
            </a:endParaRPr>
          </a:p>
        </p:txBody>
      </p:sp>
      <p:sp>
        <p:nvSpPr>
          <p:cNvPr id="3" name="Subtitle 2">
            <a:extLst>
              <a:ext uri="{FF2B5EF4-FFF2-40B4-BE49-F238E27FC236}">
                <a16:creationId xmlns:a16="http://schemas.microsoft.com/office/drawing/2014/main" id="{78B12145-89FB-7ED6-D033-A8696CB5D1C9}"/>
              </a:ext>
            </a:extLst>
          </p:cNvPr>
          <p:cNvSpPr>
            <a:spLocks noGrp="1"/>
          </p:cNvSpPr>
          <p:nvPr>
            <p:ph type="subTitle" idx="1"/>
          </p:nvPr>
        </p:nvSpPr>
        <p:spPr>
          <a:xfrm>
            <a:off x="1200150" y="5696566"/>
            <a:ext cx="9499600" cy="752475"/>
          </a:xfrm>
        </p:spPr>
        <p:txBody>
          <a:bodyPr>
            <a:normAutofit fontScale="62500" lnSpcReduction="20000"/>
          </a:bodyPr>
          <a:lstStyle/>
          <a:p>
            <a:r>
              <a:rPr lang="en-US" sz="4500" dirty="0">
                <a:solidFill>
                  <a:schemeClr val="bg1"/>
                </a:solidFill>
                <a:latin typeface="Cabin" charset="0"/>
                <a:ea typeface="Cabin" charset="0"/>
                <a:cs typeface="Cabin" charset="0"/>
              </a:rPr>
              <a:t>Presented by: Melbourne Barrett - Combined County Authority Returning Officer</a:t>
            </a:r>
          </a:p>
          <a:p>
            <a:endParaRPr lang="en-GB" dirty="0">
              <a:solidFill>
                <a:srgbClr val="FFFFFF"/>
              </a:solidFill>
            </a:endParaRPr>
          </a:p>
        </p:txBody>
      </p:sp>
      <p:pic>
        <p:nvPicPr>
          <p:cNvPr id="4" name="Picture 3" descr="A logo with text and blue and black text&#10;&#10;Description automatically generated">
            <a:extLst>
              <a:ext uri="{FF2B5EF4-FFF2-40B4-BE49-F238E27FC236}">
                <a16:creationId xmlns:a16="http://schemas.microsoft.com/office/drawing/2014/main" id="{FA0F3BDA-CC7D-CB8A-AE8A-0F78506C83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292131" y="643467"/>
            <a:ext cx="9573870" cy="3590205"/>
          </a:xfrm>
          <a:prstGeom prst="rect">
            <a:avLst/>
          </a:prstGeom>
          <a:noFill/>
        </p:spPr>
      </p:pic>
    </p:spTree>
    <p:extLst>
      <p:ext uri="{BB962C8B-B14F-4D97-AF65-F5344CB8AC3E}">
        <p14:creationId xmlns:p14="http://schemas.microsoft.com/office/powerpoint/2010/main" val="2516212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18721-8C7E-01EF-77E4-96536891E46A}"/>
              </a:ext>
            </a:extLst>
          </p:cNvPr>
          <p:cNvSpPr>
            <a:spLocks noGrp="1"/>
          </p:cNvSpPr>
          <p:nvPr>
            <p:ph type="title"/>
          </p:nvPr>
        </p:nvSpPr>
        <p:spPr/>
        <p:txBody>
          <a:bodyPr/>
          <a:lstStyle/>
          <a:p>
            <a:r>
              <a:rPr lang="en-US" sz="3600" dirty="0">
                <a:solidFill>
                  <a:schemeClr val="bg1"/>
                </a:solidFill>
                <a:latin typeface="Cabin" charset="0"/>
                <a:ea typeface="Cabin" charset="0"/>
                <a:cs typeface="Cabin" charset="0"/>
              </a:rPr>
              <a:t>Nominations – </a:t>
            </a:r>
            <a:br>
              <a:rPr lang="en-US" sz="3600" dirty="0">
                <a:solidFill>
                  <a:schemeClr val="bg1"/>
                </a:solidFill>
                <a:latin typeface="Cabin" charset="0"/>
                <a:ea typeface="Cabin" charset="0"/>
                <a:cs typeface="Cabin" charset="0"/>
              </a:rPr>
            </a:br>
            <a:r>
              <a:rPr lang="en-US" sz="3600" dirty="0">
                <a:solidFill>
                  <a:schemeClr val="bg1"/>
                </a:solidFill>
                <a:latin typeface="Cabin" charset="0"/>
                <a:ea typeface="Cabin" charset="0"/>
                <a:cs typeface="Cabin" charset="0"/>
              </a:rPr>
              <a:t>to be submitted by no later than 4pm on 5 April</a:t>
            </a:r>
            <a:br>
              <a:rPr lang="en-US" sz="3600" dirty="0">
                <a:solidFill>
                  <a:schemeClr val="bg1"/>
                </a:solidFill>
                <a:latin typeface="Cabin" charset="0"/>
                <a:ea typeface="Cabin" charset="0"/>
                <a:cs typeface="Cabin" charset="0"/>
              </a:rPr>
            </a:br>
            <a:endParaRPr lang="en-GB" dirty="0">
              <a:solidFill>
                <a:schemeClr val="bg1"/>
              </a:solidFill>
            </a:endParaRPr>
          </a:p>
        </p:txBody>
      </p:sp>
      <p:sp>
        <p:nvSpPr>
          <p:cNvPr id="3" name="Content Placeholder 2">
            <a:extLst>
              <a:ext uri="{FF2B5EF4-FFF2-40B4-BE49-F238E27FC236}">
                <a16:creationId xmlns:a16="http://schemas.microsoft.com/office/drawing/2014/main" id="{1ABDCCAC-9348-68D2-5BCC-33DFFCD5558B}"/>
              </a:ext>
            </a:extLst>
          </p:cNvPr>
          <p:cNvSpPr>
            <a:spLocks noGrp="1"/>
          </p:cNvSpPr>
          <p:nvPr>
            <p:ph idx="1"/>
          </p:nvPr>
        </p:nvSpPr>
        <p:spPr>
          <a:xfrm>
            <a:off x="3869268" y="864108"/>
            <a:ext cx="7315200" cy="5467244"/>
          </a:xfrm>
        </p:spPr>
        <p:txBody>
          <a:bodyPr>
            <a:normAutofit/>
          </a:bodyPr>
          <a:lstStyle/>
          <a:p>
            <a:pPr marL="0" indent="0">
              <a:buNone/>
            </a:pPr>
            <a:r>
              <a:rPr lang="en-US" sz="2100" b="1" dirty="0">
                <a:solidFill>
                  <a:srgbClr val="009CA6"/>
                </a:solidFill>
                <a:latin typeface="Cabin"/>
                <a:ea typeface="Cabin" charset="0"/>
                <a:cs typeface="Cabin" charset="0"/>
              </a:rPr>
              <a:t>Nomination Papers</a:t>
            </a:r>
          </a:p>
          <a:p>
            <a:pPr marL="0" indent="0">
              <a:buNone/>
            </a:pPr>
            <a:r>
              <a:rPr lang="en-GB" altLang="en-US" sz="1900" dirty="0">
                <a:latin typeface="Cabin"/>
              </a:rPr>
              <a:t>Nomination papers comprise of three separate documents :</a:t>
            </a:r>
            <a:endParaRPr lang="en-GB" altLang="en-US" sz="1900" dirty="0">
              <a:solidFill>
                <a:srgbClr val="FF0000"/>
              </a:solidFill>
              <a:latin typeface="Cabin"/>
            </a:endParaRPr>
          </a:p>
          <a:p>
            <a:pPr lvl="1"/>
            <a:r>
              <a:rPr lang="en-GB" altLang="en-US" sz="1900" dirty="0">
                <a:latin typeface="Cabin"/>
              </a:rPr>
              <a:t>the </a:t>
            </a:r>
            <a:r>
              <a:rPr lang="en-GB" altLang="en-US" sz="1900" b="1" dirty="0">
                <a:latin typeface="Cabin"/>
              </a:rPr>
              <a:t>nomination form</a:t>
            </a:r>
          </a:p>
          <a:p>
            <a:pPr lvl="1"/>
            <a:r>
              <a:rPr lang="en-GB" altLang="en-US" sz="1900" dirty="0">
                <a:latin typeface="Cabin"/>
              </a:rPr>
              <a:t>the </a:t>
            </a:r>
            <a:r>
              <a:rPr lang="en-GB" altLang="en-US" sz="1900" b="1" dirty="0">
                <a:latin typeface="Cabin"/>
              </a:rPr>
              <a:t>home address form</a:t>
            </a:r>
          </a:p>
          <a:p>
            <a:pPr lvl="1"/>
            <a:r>
              <a:rPr lang="en-GB" altLang="en-US" sz="1900" dirty="0">
                <a:latin typeface="Cabin"/>
              </a:rPr>
              <a:t>the </a:t>
            </a:r>
            <a:r>
              <a:rPr lang="en-GB" altLang="en-US" sz="1900" b="1" dirty="0">
                <a:latin typeface="Cabin"/>
              </a:rPr>
              <a:t>consent to nomination</a:t>
            </a:r>
          </a:p>
          <a:p>
            <a:pPr marL="0" indent="0">
              <a:buNone/>
            </a:pPr>
            <a:r>
              <a:rPr lang="en-GB" altLang="en-US" sz="1900" dirty="0">
                <a:latin typeface="Cabin"/>
              </a:rPr>
              <a:t>All three must be submitted by no later than </a:t>
            </a:r>
            <a:r>
              <a:rPr lang="en-GB" altLang="en-US" sz="1900" b="1" dirty="0">
                <a:latin typeface="Cabin"/>
              </a:rPr>
              <a:t>4pm –  5 April </a:t>
            </a:r>
            <a:r>
              <a:rPr lang="en-GB" altLang="en-US" sz="1900" dirty="0">
                <a:latin typeface="Cabin"/>
              </a:rPr>
              <a:t>together with the deposit of £5,000</a:t>
            </a:r>
          </a:p>
          <a:p>
            <a:pPr marL="0" indent="0">
              <a:buNone/>
            </a:pPr>
            <a:r>
              <a:rPr lang="en-GB" altLang="en-US" sz="1900" b="1" dirty="0">
                <a:latin typeface="Cabin"/>
              </a:rPr>
              <a:t>These must be delivered by hand – original documents only</a:t>
            </a:r>
          </a:p>
          <a:p>
            <a:pPr marL="0" indent="0">
              <a:buNone/>
            </a:pPr>
            <a:r>
              <a:rPr lang="en-GB" altLang="en-US" sz="1900" dirty="0">
                <a:latin typeface="Cabin"/>
              </a:rPr>
              <a:t>Candidates standing for a political party will also need to submit, at</a:t>
            </a:r>
            <a:r>
              <a:rPr lang="en-GB" altLang="en-US" sz="1900" b="1" dirty="0">
                <a:latin typeface="Cabin"/>
              </a:rPr>
              <a:t> the same time</a:t>
            </a:r>
            <a:endParaRPr lang="en-GB" altLang="en-US" sz="1900" b="1" dirty="0">
              <a:solidFill>
                <a:srgbClr val="FF0000"/>
              </a:solidFill>
              <a:latin typeface="Cabin"/>
            </a:endParaRPr>
          </a:p>
          <a:p>
            <a:pPr lvl="1"/>
            <a:r>
              <a:rPr lang="en-GB" altLang="en-US" sz="1900" dirty="0">
                <a:latin typeface="Cabin"/>
              </a:rPr>
              <a:t>a certificate authorising you to use a particular description and signed by (or on behalf of) the party’s nominating officer </a:t>
            </a:r>
            <a:endParaRPr lang="en-GB" altLang="en-US" sz="1900" b="1" dirty="0">
              <a:latin typeface="Cabin"/>
            </a:endParaRPr>
          </a:p>
          <a:p>
            <a:pPr lvl="1"/>
            <a:r>
              <a:rPr lang="en-GB" altLang="en-US" sz="1900" b="1" dirty="0">
                <a:latin typeface="Cabin"/>
              </a:rPr>
              <a:t>And</a:t>
            </a:r>
            <a:r>
              <a:rPr lang="en-GB" altLang="en-US" sz="1900" dirty="0">
                <a:latin typeface="Cabin"/>
              </a:rPr>
              <a:t> if you want to use a party emblem on the ballot paper - a written request signed by you </a:t>
            </a:r>
          </a:p>
          <a:p>
            <a:pPr marL="0" indent="0">
              <a:buNone/>
            </a:pPr>
            <a:r>
              <a:rPr lang="en-GB" altLang="en-US" sz="1900" b="1" dirty="0">
                <a:latin typeface="Cabin"/>
              </a:rPr>
              <a:t>These can be delivered by hand or post but must be original documents only – cannot be sent electronically </a:t>
            </a:r>
            <a:endParaRPr lang="en-GB" sz="1900" dirty="0">
              <a:latin typeface="Cabin"/>
            </a:endParaRPr>
          </a:p>
        </p:txBody>
      </p:sp>
    </p:spTree>
    <p:extLst>
      <p:ext uri="{BB962C8B-B14F-4D97-AF65-F5344CB8AC3E}">
        <p14:creationId xmlns:p14="http://schemas.microsoft.com/office/powerpoint/2010/main" val="1504636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0AE6E-3C9B-DDDA-A9E7-181BDFC8B674}"/>
              </a:ext>
            </a:extLst>
          </p:cNvPr>
          <p:cNvSpPr>
            <a:spLocks noGrp="1"/>
          </p:cNvSpPr>
          <p:nvPr>
            <p:ph type="title"/>
          </p:nvPr>
        </p:nvSpPr>
        <p:spPr/>
        <p:txBody>
          <a:bodyPr/>
          <a:lstStyle/>
          <a:p>
            <a:r>
              <a:rPr lang="en-US" sz="3600" dirty="0">
                <a:solidFill>
                  <a:schemeClr val="bg1"/>
                </a:solidFill>
                <a:latin typeface="Cabin" charset="0"/>
                <a:ea typeface="Cabin" charset="0"/>
                <a:cs typeface="Cabin" charset="0"/>
              </a:rPr>
              <a:t>The Nomination </a:t>
            </a:r>
            <a:r>
              <a:rPr lang="en-US" dirty="0">
                <a:solidFill>
                  <a:schemeClr val="bg1"/>
                </a:solidFill>
                <a:latin typeface="Cabin" charset="0"/>
                <a:ea typeface="Cabin" charset="0"/>
                <a:cs typeface="Cabin" charset="0"/>
              </a:rPr>
              <a:t>P</a:t>
            </a:r>
            <a:r>
              <a:rPr lang="en-US" sz="3600" dirty="0">
                <a:solidFill>
                  <a:schemeClr val="bg1"/>
                </a:solidFill>
                <a:latin typeface="Cabin" charset="0"/>
                <a:ea typeface="Cabin" charset="0"/>
                <a:cs typeface="Cabin" charset="0"/>
              </a:rPr>
              <a:t>apers</a:t>
            </a:r>
            <a:br>
              <a:rPr lang="en-US" sz="3600" dirty="0">
                <a:solidFill>
                  <a:schemeClr val="bg1"/>
                </a:solidFill>
                <a:latin typeface="Cabin" charset="0"/>
                <a:ea typeface="Cabin" charset="0"/>
                <a:cs typeface="Cabin" charset="0"/>
              </a:rPr>
            </a:br>
            <a:endParaRPr lang="en-GB" dirty="0">
              <a:solidFill>
                <a:schemeClr val="bg1"/>
              </a:solidFill>
            </a:endParaRPr>
          </a:p>
        </p:txBody>
      </p:sp>
      <p:sp>
        <p:nvSpPr>
          <p:cNvPr id="3" name="Content Placeholder 2">
            <a:extLst>
              <a:ext uri="{FF2B5EF4-FFF2-40B4-BE49-F238E27FC236}">
                <a16:creationId xmlns:a16="http://schemas.microsoft.com/office/drawing/2014/main" id="{2388E81F-FA9F-AE94-BFF0-43164F01AB81}"/>
              </a:ext>
            </a:extLst>
          </p:cNvPr>
          <p:cNvSpPr>
            <a:spLocks noGrp="1"/>
          </p:cNvSpPr>
          <p:nvPr>
            <p:ph idx="1"/>
          </p:nvPr>
        </p:nvSpPr>
        <p:spPr>
          <a:xfrm>
            <a:off x="3475728" y="1008090"/>
            <a:ext cx="7315200" cy="5120640"/>
          </a:xfrm>
        </p:spPr>
        <p:txBody>
          <a:bodyPr>
            <a:normAutofit lnSpcReduction="10000"/>
          </a:bodyPr>
          <a:lstStyle/>
          <a:p>
            <a:pPr>
              <a:defRPr/>
            </a:pPr>
            <a:r>
              <a:rPr lang="en-GB" altLang="en-US" sz="2000" b="1" dirty="0">
                <a:solidFill>
                  <a:schemeClr val="accent1">
                    <a:lumMod val="75000"/>
                  </a:schemeClr>
                </a:solidFill>
                <a:latin typeface="Cabin"/>
              </a:rPr>
              <a:t>Good Practice</a:t>
            </a:r>
          </a:p>
          <a:p>
            <a:pPr>
              <a:defRPr/>
            </a:pPr>
            <a:r>
              <a:rPr lang="en-GB" altLang="en-US" sz="2000" dirty="0">
                <a:latin typeface="Cabin"/>
              </a:rPr>
              <a:t>Take care when completing your nomination papers, as mistakes may invalidate your nomination.</a:t>
            </a:r>
          </a:p>
          <a:p>
            <a:pPr>
              <a:defRPr/>
            </a:pPr>
            <a:endParaRPr lang="en-GB" altLang="en-US" sz="2000" dirty="0">
              <a:latin typeface="Cabin"/>
            </a:endParaRPr>
          </a:p>
          <a:p>
            <a:pPr>
              <a:defRPr/>
            </a:pPr>
            <a:r>
              <a:rPr lang="en-GB" altLang="en-US" sz="2000" dirty="0">
                <a:latin typeface="Cabin"/>
              </a:rPr>
              <a:t>Read the  Electoral Commission guidance and before arranging to deliver the papers, go through the checklist provided with the nomination paper to double-check.</a:t>
            </a:r>
          </a:p>
          <a:p>
            <a:pPr>
              <a:defRPr/>
            </a:pPr>
            <a:endParaRPr lang="en-GB" altLang="en-US" sz="2000" dirty="0">
              <a:latin typeface="Cabin"/>
            </a:endParaRPr>
          </a:p>
          <a:p>
            <a:pPr>
              <a:defRPr/>
            </a:pPr>
            <a:r>
              <a:rPr lang="en-GB" altLang="en-US" sz="2000" dirty="0">
                <a:latin typeface="Cabin"/>
              </a:rPr>
              <a:t>Complete nomination papers early and contact us to make an appointment for an informal check/delivery appointment. Contact details are in the nomination pack and at the end of this presentation. </a:t>
            </a:r>
          </a:p>
          <a:p>
            <a:pPr>
              <a:defRPr/>
            </a:pPr>
            <a:endParaRPr lang="en-GB" altLang="en-US" sz="2000" dirty="0">
              <a:latin typeface="Cabin"/>
            </a:endParaRPr>
          </a:p>
          <a:p>
            <a:pPr>
              <a:defRPr/>
            </a:pPr>
            <a:r>
              <a:rPr lang="en-GB" altLang="en-US" sz="2000" dirty="0">
                <a:latin typeface="Cabin"/>
              </a:rPr>
              <a:t>The nomination form, home address form and consent to nomination must be delivered by hand and cannot be submitted by post, fax, email or other electronic means.</a:t>
            </a:r>
          </a:p>
          <a:p>
            <a:endParaRPr lang="en-GB" dirty="0"/>
          </a:p>
        </p:txBody>
      </p:sp>
    </p:spTree>
    <p:extLst>
      <p:ext uri="{BB962C8B-B14F-4D97-AF65-F5344CB8AC3E}">
        <p14:creationId xmlns:p14="http://schemas.microsoft.com/office/powerpoint/2010/main" val="4140144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9A757-55D3-2E0E-9898-ECE49D6D21E8}"/>
              </a:ext>
            </a:extLst>
          </p:cNvPr>
          <p:cNvSpPr>
            <a:spLocks noGrp="1"/>
          </p:cNvSpPr>
          <p:nvPr>
            <p:ph type="title"/>
          </p:nvPr>
        </p:nvSpPr>
        <p:spPr/>
        <p:txBody>
          <a:bodyPr/>
          <a:lstStyle/>
          <a:p>
            <a:r>
              <a:rPr lang="en-US" sz="3600" dirty="0">
                <a:solidFill>
                  <a:schemeClr val="bg1"/>
                </a:solidFill>
                <a:latin typeface="Cabin" charset="0"/>
                <a:ea typeface="Cabin" charset="0"/>
                <a:cs typeface="Cabin" charset="0"/>
              </a:rPr>
              <a:t>The Deposit</a:t>
            </a:r>
            <a:br>
              <a:rPr lang="en-US" sz="3600" dirty="0">
                <a:solidFill>
                  <a:srgbClr val="009CA6"/>
                </a:solidFill>
                <a:latin typeface="Cabin" charset="0"/>
                <a:ea typeface="Cabin" charset="0"/>
                <a:cs typeface="Cabin" charset="0"/>
              </a:rPr>
            </a:br>
            <a:endParaRPr lang="en-GB" dirty="0"/>
          </a:p>
        </p:txBody>
      </p:sp>
      <p:sp>
        <p:nvSpPr>
          <p:cNvPr id="3" name="Content Placeholder 2">
            <a:extLst>
              <a:ext uri="{FF2B5EF4-FFF2-40B4-BE49-F238E27FC236}">
                <a16:creationId xmlns:a16="http://schemas.microsoft.com/office/drawing/2014/main" id="{B5D03C9A-D14F-34B3-4F1B-628AE540AA9E}"/>
              </a:ext>
            </a:extLst>
          </p:cNvPr>
          <p:cNvSpPr>
            <a:spLocks noGrp="1"/>
          </p:cNvSpPr>
          <p:nvPr>
            <p:ph idx="1"/>
          </p:nvPr>
        </p:nvSpPr>
        <p:spPr>
          <a:xfrm>
            <a:off x="3869267" y="864107"/>
            <a:ext cx="7531795" cy="5582991"/>
          </a:xfrm>
        </p:spPr>
        <p:txBody>
          <a:bodyPr>
            <a:normAutofit/>
          </a:bodyPr>
          <a:lstStyle/>
          <a:p>
            <a:pPr>
              <a:defRPr/>
            </a:pPr>
            <a:r>
              <a:rPr lang="en-GB" altLang="en-US" sz="1900" dirty="0">
                <a:solidFill>
                  <a:schemeClr val="tx1"/>
                </a:solidFill>
                <a:latin typeface="Cabin"/>
              </a:rPr>
              <a:t>Each candidate must deposit £5,000 with the CCARO at the same time as  submitting the nomination papers in order for them to be valid.</a:t>
            </a:r>
          </a:p>
          <a:p>
            <a:pPr>
              <a:defRPr/>
            </a:pPr>
            <a:r>
              <a:rPr lang="en-GB" altLang="en-US" sz="1900" dirty="0">
                <a:solidFill>
                  <a:schemeClr val="tx1"/>
                </a:solidFill>
                <a:latin typeface="Cabin"/>
              </a:rPr>
              <a:t>This can be made using:</a:t>
            </a:r>
          </a:p>
          <a:p>
            <a:pPr lvl="1">
              <a:buFont typeface="Arial" panose="020B0604020202020204" pitchFamily="34" charset="0"/>
              <a:buChar char="•"/>
              <a:defRPr/>
            </a:pPr>
            <a:r>
              <a:rPr lang="en-GB" altLang="en-US" sz="1900" dirty="0">
                <a:solidFill>
                  <a:schemeClr val="tx1"/>
                </a:solidFill>
                <a:latin typeface="Cabin"/>
              </a:rPr>
              <a:t>	Cash (legal tender)</a:t>
            </a:r>
          </a:p>
          <a:p>
            <a:pPr lvl="1">
              <a:buFont typeface="Arial" panose="020B0604020202020204" pitchFamily="34" charset="0"/>
              <a:buChar char="•"/>
              <a:defRPr/>
            </a:pPr>
            <a:r>
              <a:rPr lang="en-GB" altLang="en-US" sz="1900" dirty="0">
                <a:solidFill>
                  <a:schemeClr val="tx1"/>
                </a:solidFill>
                <a:latin typeface="Cabin"/>
              </a:rPr>
              <a:t>	UK banker’s draft</a:t>
            </a:r>
          </a:p>
          <a:p>
            <a:pPr lvl="1">
              <a:buFont typeface="Arial" panose="020B0604020202020204" pitchFamily="34" charset="0"/>
              <a:buChar char="•"/>
              <a:defRPr/>
            </a:pPr>
            <a:r>
              <a:rPr lang="en-GB" altLang="en-US" sz="1900" dirty="0">
                <a:solidFill>
                  <a:schemeClr val="tx1"/>
                </a:solidFill>
                <a:latin typeface="Cabin"/>
              </a:rPr>
              <a:t>	Bank or Building  Society cheque (not a personal/business cheque)</a:t>
            </a:r>
          </a:p>
          <a:p>
            <a:pPr lvl="1">
              <a:buFont typeface="Arial" panose="020B0604020202020204" pitchFamily="34" charset="0"/>
              <a:buChar char="•"/>
              <a:defRPr/>
            </a:pPr>
            <a:r>
              <a:rPr lang="en-GB" altLang="en-US" sz="1900" dirty="0">
                <a:solidFill>
                  <a:schemeClr val="tx1"/>
                </a:solidFill>
                <a:latin typeface="Cabin"/>
              </a:rPr>
              <a:t>	Bank Transfer </a:t>
            </a:r>
          </a:p>
          <a:p>
            <a:pPr lvl="1">
              <a:buFont typeface="Arial" panose="020B0604020202020204" pitchFamily="34" charset="0"/>
              <a:buChar char="•"/>
              <a:defRPr/>
            </a:pPr>
            <a:r>
              <a:rPr lang="en-GB" altLang="en-US" sz="1900" dirty="0">
                <a:solidFill>
                  <a:schemeClr val="tx1"/>
                </a:solidFill>
                <a:latin typeface="Cabin"/>
              </a:rPr>
              <a:t>	Debit/Credit *</a:t>
            </a:r>
          </a:p>
          <a:p>
            <a:pPr marL="502920" lvl="1" indent="0">
              <a:buNone/>
              <a:defRPr/>
            </a:pPr>
            <a:r>
              <a:rPr lang="en-GB" altLang="en-US" sz="1900" dirty="0">
                <a:solidFill>
                  <a:schemeClr val="tx1"/>
                </a:solidFill>
                <a:latin typeface="Cabin"/>
              </a:rPr>
              <a:t>For more information on how to pay the deposit, please contact the CCARO’s office.</a:t>
            </a:r>
          </a:p>
          <a:p>
            <a:pPr>
              <a:defRPr/>
            </a:pPr>
            <a:r>
              <a:rPr lang="en-GB" altLang="en-US" sz="1900" dirty="0">
                <a:solidFill>
                  <a:schemeClr val="tx1"/>
                </a:solidFill>
                <a:latin typeface="Cabin"/>
              </a:rPr>
              <a:t>Deposits will be returned to candidate who poll at least 5% of the valid votes across the combined county authority area</a:t>
            </a:r>
          </a:p>
          <a:p>
            <a:pPr marL="0" indent="0">
              <a:buNone/>
            </a:pPr>
            <a:r>
              <a:rPr lang="en-GB" sz="1800" dirty="0">
                <a:solidFill>
                  <a:schemeClr val="tx1"/>
                </a:solidFill>
                <a:latin typeface="Cabin"/>
              </a:rPr>
              <a:t>* </a:t>
            </a:r>
            <a:r>
              <a:rPr lang="en-GB" sz="1600" dirty="0">
                <a:solidFill>
                  <a:schemeClr val="tx1"/>
                </a:solidFill>
                <a:latin typeface="Cabin"/>
              </a:rPr>
              <a:t>Please note a fee may be charged </a:t>
            </a:r>
            <a:r>
              <a:rPr lang="en-GB" sz="1600" i="0" dirty="0">
                <a:solidFill>
                  <a:schemeClr val="tx1"/>
                </a:solidFill>
                <a:effectLst/>
                <a:latin typeface="Cabin"/>
              </a:rPr>
              <a:t>by the bank or credit card company for card payments</a:t>
            </a:r>
            <a:r>
              <a:rPr lang="en-GB" sz="1600" dirty="0">
                <a:solidFill>
                  <a:schemeClr val="tx1"/>
                </a:solidFill>
                <a:latin typeface="Cabin"/>
              </a:rPr>
              <a:t> </a:t>
            </a:r>
          </a:p>
        </p:txBody>
      </p:sp>
    </p:spTree>
    <p:extLst>
      <p:ext uri="{BB962C8B-B14F-4D97-AF65-F5344CB8AC3E}">
        <p14:creationId xmlns:p14="http://schemas.microsoft.com/office/powerpoint/2010/main" val="28807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5B1A1-2E15-E70E-5FC6-CE5E9D756037}"/>
              </a:ext>
            </a:extLst>
          </p:cNvPr>
          <p:cNvSpPr>
            <a:spLocks noGrp="1"/>
          </p:cNvSpPr>
          <p:nvPr>
            <p:ph type="title"/>
          </p:nvPr>
        </p:nvSpPr>
        <p:spPr/>
        <p:txBody>
          <a:bodyPr/>
          <a:lstStyle/>
          <a:p>
            <a:r>
              <a:rPr lang="en-US" sz="3600" dirty="0">
                <a:solidFill>
                  <a:schemeClr val="bg1"/>
                </a:solidFill>
                <a:latin typeface="Cabin" charset="0"/>
                <a:ea typeface="Cabin" charset="0"/>
                <a:cs typeface="Cabin" charset="0"/>
              </a:rPr>
              <a:t>The Nomination </a:t>
            </a:r>
            <a:r>
              <a:rPr lang="en-US" dirty="0">
                <a:solidFill>
                  <a:schemeClr val="bg1"/>
                </a:solidFill>
                <a:latin typeface="Cabin" charset="0"/>
                <a:ea typeface="Cabin" charset="0"/>
                <a:cs typeface="Cabin" charset="0"/>
              </a:rPr>
              <a:t>F</a:t>
            </a:r>
            <a:r>
              <a:rPr lang="en-US" sz="3600" dirty="0">
                <a:solidFill>
                  <a:schemeClr val="bg1"/>
                </a:solidFill>
                <a:latin typeface="Cabin" charset="0"/>
                <a:ea typeface="Cabin" charset="0"/>
                <a:cs typeface="Cabin" charset="0"/>
              </a:rPr>
              <a:t>orm</a:t>
            </a:r>
            <a:br>
              <a:rPr lang="en-US" sz="3600" dirty="0">
                <a:solidFill>
                  <a:srgbClr val="009CA6"/>
                </a:solidFill>
                <a:latin typeface="Cabin" charset="0"/>
                <a:ea typeface="Cabin" charset="0"/>
                <a:cs typeface="Cabin" charset="0"/>
              </a:rPr>
            </a:br>
            <a:r>
              <a:rPr lang="en-US" sz="3600" dirty="0">
                <a:solidFill>
                  <a:schemeClr val="bg1"/>
                </a:solidFill>
                <a:latin typeface="Cabin" charset="0"/>
                <a:ea typeface="Cabin" charset="0"/>
                <a:cs typeface="Cabin" charset="0"/>
              </a:rPr>
              <a:t>(Form 1a)</a:t>
            </a:r>
            <a:endParaRPr lang="en-GB" dirty="0">
              <a:solidFill>
                <a:schemeClr val="bg1"/>
              </a:solidFill>
            </a:endParaRPr>
          </a:p>
        </p:txBody>
      </p:sp>
      <p:sp>
        <p:nvSpPr>
          <p:cNvPr id="3" name="Content Placeholder 2">
            <a:extLst>
              <a:ext uri="{FF2B5EF4-FFF2-40B4-BE49-F238E27FC236}">
                <a16:creationId xmlns:a16="http://schemas.microsoft.com/office/drawing/2014/main" id="{47989F7B-94D4-4F76-6A4A-4C434B83BE50}"/>
              </a:ext>
            </a:extLst>
          </p:cNvPr>
          <p:cNvSpPr>
            <a:spLocks noGrp="1"/>
          </p:cNvSpPr>
          <p:nvPr>
            <p:ph idx="1"/>
          </p:nvPr>
        </p:nvSpPr>
        <p:spPr>
          <a:xfrm>
            <a:off x="3383131" y="1412890"/>
            <a:ext cx="8110530" cy="4601184"/>
          </a:xfrm>
        </p:spPr>
        <p:txBody>
          <a:bodyPr>
            <a:normAutofit/>
          </a:bodyPr>
          <a:lstStyle/>
          <a:p>
            <a:pPr lvl="1">
              <a:buFont typeface="Arial" panose="020B0604020202020204" pitchFamily="34" charset="0"/>
              <a:buChar char="•"/>
              <a:defRPr/>
            </a:pPr>
            <a:r>
              <a:rPr lang="en-GB" altLang="en-US" dirty="0">
                <a:latin typeface="Cabin"/>
              </a:rPr>
              <a:t>Include your </a:t>
            </a:r>
            <a:r>
              <a:rPr lang="en-GB" altLang="en-US" b="1" dirty="0">
                <a:latin typeface="Cabin"/>
              </a:rPr>
              <a:t>full name </a:t>
            </a:r>
          </a:p>
          <a:p>
            <a:pPr lvl="1">
              <a:defRPr/>
            </a:pPr>
            <a:endParaRPr lang="en-GB" altLang="en-US" dirty="0">
              <a:latin typeface="Cabin"/>
            </a:endParaRPr>
          </a:p>
          <a:p>
            <a:pPr lvl="1">
              <a:buFont typeface="Arial" panose="020B0604020202020204" pitchFamily="34" charset="0"/>
              <a:buChar char="•"/>
              <a:defRPr/>
            </a:pPr>
            <a:r>
              <a:rPr lang="en-GB" altLang="en-US" b="1" dirty="0">
                <a:latin typeface="Cabin"/>
              </a:rPr>
              <a:t>Commonly used  name (optional) </a:t>
            </a:r>
            <a:r>
              <a:rPr lang="en-GB" altLang="en-US" dirty="0">
                <a:latin typeface="Cabin"/>
              </a:rPr>
              <a:t>– </a:t>
            </a:r>
            <a:r>
              <a:rPr lang="en-GB" altLang="en-US" b="1" dirty="0">
                <a:solidFill>
                  <a:schemeClr val="accent1">
                    <a:lumMod val="75000"/>
                  </a:schemeClr>
                </a:solidFill>
                <a:latin typeface="Cabin"/>
              </a:rPr>
              <a:t>Changes for elections on or after 2 May </a:t>
            </a:r>
          </a:p>
          <a:p>
            <a:pPr marL="960120" lvl="2" indent="0">
              <a:buNone/>
              <a:defRPr/>
            </a:pPr>
            <a:r>
              <a:rPr lang="en-GB" sz="1800" b="0" i="0" dirty="0">
                <a:effectLst/>
                <a:latin typeface="Cabin"/>
              </a:rPr>
              <a:t>In addition to using a commonly used name different to their actual name, candidates can now use a commonly used forename or surname if they use one or more of their names in a different way to their actual name </a:t>
            </a:r>
            <a:r>
              <a:rPr lang="en-GB" sz="1800" b="0" i="0" dirty="0" err="1">
                <a:effectLst/>
                <a:latin typeface="Cabin"/>
              </a:rPr>
              <a:t>e.g</a:t>
            </a:r>
            <a:r>
              <a:rPr lang="en-GB" sz="1800" b="0" i="0" dirty="0">
                <a:effectLst/>
                <a:latin typeface="Cabin"/>
              </a:rPr>
              <a:t> supressing a first name or middle name or reordering a name</a:t>
            </a:r>
          </a:p>
          <a:p>
            <a:pPr marL="960120" lvl="2" indent="0">
              <a:buNone/>
              <a:defRPr/>
            </a:pPr>
            <a:endParaRPr lang="en-GB" altLang="en-US" sz="1800" dirty="0">
              <a:latin typeface="Cabin"/>
            </a:endParaRPr>
          </a:p>
          <a:p>
            <a:pPr lvl="1">
              <a:defRPr/>
            </a:pPr>
            <a:r>
              <a:rPr lang="en-GB" b="1" dirty="0">
                <a:latin typeface="Cabin"/>
              </a:rPr>
              <a:t>Candidates Description</a:t>
            </a:r>
          </a:p>
          <a:p>
            <a:pPr lvl="1">
              <a:defRPr/>
            </a:pPr>
            <a:endParaRPr lang="en-GB" dirty="0">
              <a:latin typeface="Cabin"/>
            </a:endParaRPr>
          </a:p>
          <a:p>
            <a:pPr marL="960120" lvl="2" indent="0">
              <a:buNone/>
              <a:defRPr/>
            </a:pPr>
            <a:r>
              <a:rPr lang="en-GB" sz="1800" dirty="0">
                <a:latin typeface="Cabin"/>
              </a:rPr>
              <a:t>if you are a party candidate</a:t>
            </a:r>
          </a:p>
          <a:p>
            <a:pPr lvl="2">
              <a:defRPr/>
            </a:pPr>
            <a:r>
              <a:rPr lang="en-GB" sz="1800" dirty="0">
                <a:latin typeface="Cabin"/>
              </a:rPr>
              <a:t>registered party name or registered description (exactly as authorised by the  certificate of authorisation)</a:t>
            </a:r>
          </a:p>
          <a:p>
            <a:pPr marL="960120" lvl="2" indent="0">
              <a:buNone/>
              <a:defRPr/>
            </a:pPr>
            <a:r>
              <a:rPr lang="en-GB" sz="1800" dirty="0">
                <a:latin typeface="Cabin"/>
              </a:rPr>
              <a:t>if you are an independent</a:t>
            </a:r>
          </a:p>
          <a:p>
            <a:pPr lvl="2">
              <a:defRPr/>
            </a:pPr>
            <a:r>
              <a:rPr lang="en-GB" sz="1800" dirty="0">
                <a:latin typeface="Cabin"/>
              </a:rPr>
              <a:t>the description ‘Independent’ </a:t>
            </a:r>
            <a:r>
              <a:rPr lang="en-GB" altLang="en-US" sz="1800" dirty="0">
                <a:latin typeface="Cabin"/>
              </a:rPr>
              <a:t>(or you may stand without a description)</a:t>
            </a:r>
            <a:endParaRPr lang="en-GB" sz="1800" dirty="0">
              <a:latin typeface="Cabin"/>
            </a:endParaRPr>
          </a:p>
          <a:p>
            <a:endParaRPr lang="en-GB" dirty="0"/>
          </a:p>
        </p:txBody>
      </p:sp>
    </p:spTree>
    <p:extLst>
      <p:ext uri="{BB962C8B-B14F-4D97-AF65-F5344CB8AC3E}">
        <p14:creationId xmlns:p14="http://schemas.microsoft.com/office/powerpoint/2010/main" val="1621673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BDA02-03E6-7630-E64A-012127F7A151}"/>
              </a:ext>
            </a:extLst>
          </p:cNvPr>
          <p:cNvSpPr>
            <a:spLocks noGrp="1"/>
          </p:cNvSpPr>
          <p:nvPr>
            <p:ph type="title"/>
          </p:nvPr>
        </p:nvSpPr>
        <p:spPr/>
        <p:txBody>
          <a:bodyPr/>
          <a:lstStyle/>
          <a:p>
            <a:r>
              <a:rPr lang="en-US" sz="3600" dirty="0">
                <a:solidFill>
                  <a:schemeClr val="bg1"/>
                </a:solidFill>
                <a:latin typeface="Cabin" charset="0"/>
                <a:ea typeface="Cabin" charset="0"/>
                <a:cs typeface="Cabin" charset="0"/>
              </a:rPr>
              <a:t>The Nomination </a:t>
            </a:r>
            <a:r>
              <a:rPr lang="en-US" dirty="0">
                <a:solidFill>
                  <a:schemeClr val="bg1"/>
                </a:solidFill>
                <a:latin typeface="Cabin" charset="0"/>
                <a:ea typeface="Cabin" charset="0"/>
                <a:cs typeface="Cabin" charset="0"/>
              </a:rPr>
              <a:t>F</a:t>
            </a:r>
            <a:r>
              <a:rPr lang="en-US" sz="3600" dirty="0">
                <a:solidFill>
                  <a:schemeClr val="bg1"/>
                </a:solidFill>
                <a:latin typeface="Cabin" charset="0"/>
                <a:ea typeface="Cabin" charset="0"/>
                <a:cs typeface="Cabin" charset="0"/>
              </a:rPr>
              <a:t>orm</a:t>
            </a:r>
            <a:br>
              <a:rPr lang="en-US" sz="3600" dirty="0">
                <a:solidFill>
                  <a:srgbClr val="009CA6"/>
                </a:solidFill>
                <a:latin typeface="Cabin" charset="0"/>
                <a:ea typeface="Cabin" charset="0"/>
                <a:cs typeface="Cabin" charset="0"/>
              </a:rPr>
            </a:br>
            <a:r>
              <a:rPr lang="en-US" sz="3600" dirty="0">
                <a:solidFill>
                  <a:schemeClr val="bg1"/>
                </a:solidFill>
                <a:latin typeface="Cabin" charset="0"/>
                <a:ea typeface="Cabin" charset="0"/>
                <a:cs typeface="Cabin" charset="0"/>
              </a:rPr>
              <a:t>(Form 1a)</a:t>
            </a:r>
            <a:endParaRPr lang="en-GB" dirty="0"/>
          </a:p>
        </p:txBody>
      </p:sp>
      <p:pic>
        <p:nvPicPr>
          <p:cNvPr id="5" name="Content Placeholder 4">
            <a:extLst>
              <a:ext uri="{FF2B5EF4-FFF2-40B4-BE49-F238E27FC236}">
                <a16:creationId xmlns:a16="http://schemas.microsoft.com/office/drawing/2014/main" id="{E1F57AED-B5F8-952A-9AC3-0B60F98EEB81}"/>
              </a:ext>
            </a:extLst>
          </p:cNvPr>
          <p:cNvPicPr>
            <a:picLocks noGrp="1" noChangeAspect="1"/>
          </p:cNvPicPr>
          <p:nvPr>
            <p:ph idx="1"/>
          </p:nvPr>
        </p:nvPicPr>
        <p:blipFill>
          <a:blip r:embed="rId3"/>
          <a:stretch>
            <a:fillRect/>
          </a:stretch>
        </p:blipFill>
        <p:spPr>
          <a:xfrm>
            <a:off x="5719707" y="863600"/>
            <a:ext cx="3613261" cy="5121275"/>
          </a:xfrm>
        </p:spPr>
      </p:pic>
      <p:sp>
        <p:nvSpPr>
          <p:cNvPr id="6" name="Right Arrow 16">
            <a:extLst>
              <a:ext uri="{FF2B5EF4-FFF2-40B4-BE49-F238E27FC236}">
                <a16:creationId xmlns:a16="http://schemas.microsoft.com/office/drawing/2014/main" id="{FB8DF039-4C71-356A-57DC-D1F4C8F48EE3}"/>
              </a:ext>
            </a:extLst>
          </p:cNvPr>
          <p:cNvSpPr>
            <a:spLocks noChangeArrowheads="1"/>
          </p:cNvSpPr>
          <p:nvPr/>
        </p:nvSpPr>
        <p:spPr bwMode="auto">
          <a:xfrm>
            <a:off x="4945384" y="1449448"/>
            <a:ext cx="687387" cy="407988"/>
          </a:xfrm>
          <a:prstGeom prst="rightArrow">
            <a:avLst>
              <a:gd name="adj1" fmla="val 50000"/>
              <a:gd name="adj2" fmla="val 49905"/>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a:p>
        </p:txBody>
      </p:sp>
      <p:sp>
        <p:nvSpPr>
          <p:cNvPr id="7" name="Left Arrow 11">
            <a:extLst>
              <a:ext uri="{FF2B5EF4-FFF2-40B4-BE49-F238E27FC236}">
                <a16:creationId xmlns:a16="http://schemas.microsoft.com/office/drawing/2014/main" id="{8BE2F4CB-93E8-F5A7-92A0-0FAE16E1E41A}"/>
              </a:ext>
            </a:extLst>
          </p:cNvPr>
          <p:cNvSpPr>
            <a:spLocks noChangeArrowheads="1"/>
          </p:cNvSpPr>
          <p:nvPr/>
        </p:nvSpPr>
        <p:spPr bwMode="auto">
          <a:xfrm>
            <a:off x="9332968" y="1653442"/>
            <a:ext cx="738188" cy="400050"/>
          </a:xfrm>
          <a:prstGeom prst="leftArrow">
            <a:avLst>
              <a:gd name="adj1" fmla="val 50000"/>
              <a:gd name="adj2" fmla="val 50163"/>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a:p>
        </p:txBody>
      </p:sp>
      <p:sp>
        <p:nvSpPr>
          <p:cNvPr id="8" name="Right Arrow 18">
            <a:extLst>
              <a:ext uri="{FF2B5EF4-FFF2-40B4-BE49-F238E27FC236}">
                <a16:creationId xmlns:a16="http://schemas.microsoft.com/office/drawing/2014/main" id="{53FBD1F1-51BA-F20C-8D47-A05763A6CEED}"/>
              </a:ext>
            </a:extLst>
          </p:cNvPr>
          <p:cNvSpPr>
            <a:spLocks noChangeArrowheads="1"/>
          </p:cNvSpPr>
          <p:nvPr/>
        </p:nvSpPr>
        <p:spPr bwMode="auto">
          <a:xfrm>
            <a:off x="4987264" y="2369033"/>
            <a:ext cx="688975" cy="407988"/>
          </a:xfrm>
          <a:prstGeom prst="rightArrow">
            <a:avLst>
              <a:gd name="adj1" fmla="val 50000"/>
              <a:gd name="adj2" fmla="val 50020"/>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a:p>
        </p:txBody>
      </p:sp>
      <p:sp>
        <p:nvSpPr>
          <p:cNvPr id="10" name="TextBox 9">
            <a:extLst>
              <a:ext uri="{FF2B5EF4-FFF2-40B4-BE49-F238E27FC236}">
                <a16:creationId xmlns:a16="http://schemas.microsoft.com/office/drawing/2014/main" id="{71A048B6-3F9C-F87B-B296-6501576CA054}"/>
              </a:ext>
            </a:extLst>
          </p:cNvPr>
          <p:cNvSpPr txBox="1"/>
          <p:nvPr/>
        </p:nvSpPr>
        <p:spPr>
          <a:xfrm>
            <a:off x="3475503" y="2076682"/>
            <a:ext cx="1484893" cy="923330"/>
          </a:xfrm>
          <a:prstGeom prst="rect">
            <a:avLst/>
          </a:prstGeom>
          <a:noFill/>
        </p:spPr>
        <p:txBody>
          <a:bodyPr wrap="square">
            <a:spAutoFit/>
          </a:bodyPr>
          <a:lstStyle/>
          <a:p>
            <a:r>
              <a:rPr lang="en-GB" altLang="en-US" sz="1800" dirty="0">
                <a:solidFill>
                  <a:srgbClr val="000000"/>
                </a:solidFill>
                <a:latin typeface="Cabin"/>
              </a:rPr>
              <a:t>Enter </a:t>
            </a:r>
            <a:r>
              <a:rPr lang="en-GB" altLang="en-US" sz="1800" b="1" dirty="0">
                <a:solidFill>
                  <a:schemeClr val="tx1"/>
                </a:solidFill>
                <a:latin typeface="Cabin"/>
              </a:rPr>
              <a:t>surname</a:t>
            </a:r>
          </a:p>
          <a:p>
            <a:r>
              <a:rPr lang="en-GB" altLang="en-US" sz="1800" b="1" dirty="0">
                <a:solidFill>
                  <a:schemeClr val="tx1"/>
                </a:solidFill>
                <a:latin typeface="Cabin"/>
              </a:rPr>
              <a:t>in full</a:t>
            </a:r>
            <a:endParaRPr lang="en-GB" b="1" dirty="0">
              <a:latin typeface="Cabin"/>
            </a:endParaRPr>
          </a:p>
        </p:txBody>
      </p:sp>
      <p:sp>
        <p:nvSpPr>
          <p:cNvPr id="12" name="TextBox 11">
            <a:extLst>
              <a:ext uri="{FF2B5EF4-FFF2-40B4-BE49-F238E27FC236}">
                <a16:creationId xmlns:a16="http://schemas.microsoft.com/office/drawing/2014/main" id="{FA104BE5-E07D-6E18-E05A-FB02A7A651DA}"/>
              </a:ext>
            </a:extLst>
          </p:cNvPr>
          <p:cNvSpPr txBox="1"/>
          <p:nvPr/>
        </p:nvSpPr>
        <p:spPr>
          <a:xfrm>
            <a:off x="10071156" y="1632905"/>
            <a:ext cx="1781118" cy="923330"/>
          </a:xfrm>
          <a:prstGeom prst="rect">
            <a:avLst/>
          </a:prstGeom>
          <a:noFill/>
        </p:spPr>
        <p:txBody>
          <a:bodyPr wrap="square">
            <a:spAutoFit/>
          </a:bodyPr>
          <a:lstStyle/>
          <a:p>
            <a:pPr>
              <a:spcBef>
                <a:spcPct val="0"/>
              </a:spcBef>
              <a:buFontTx/>
              <a:buNone/>
            </a:pPr>
            <a:r>
              <a:rPr lang="en-GB" altLang="en-US" sz="1800" dirty="0">
                <a:latin typeface="Cabin"/>
              </a:rPr>
              <a:t>Enter </a:t>
            </a:r>
            <a:r>
              <a:rPr lang="en-GB" altLang="en-US" b="1" dirty="0">
                <a:latin typeface="Cabin"/>
              </a:rPr>
              <a:t>2 May 2024</a:t>
            </a:r>
            <a:endParaRPr lang="en-GB" altLang="en-US" sz="1800" b="1" dirty="0">
              <a:latin typeface="Cabin"/>
            </a:endParaRPr>
          </a:p>
          <a:p>
            <a:pPr>
              <a:spcBef>
                <a:spcPct val="0"/>
              </a:spcBef>
              <a:buFontTx/>
              <a:buNone/>
            </a:pPr>
            <a:endParaRPr lang="en-GB" altLang="en-US" sz="1800" dirty="0"/>
          </a:p>
        </p:txBody>
      </p:sp>
      <p:sp>
        <p:nvSpPr>
          <p:cNvPr id="14" name="TextBox 13">
            <a:extLst>
              <a:ext uri="{FF2B5EF4-FFF2-40B4-BE49-F238E27FC236}">
                <a16:creationId xmlns:a16="http://schemas.microsoft.com/office/drawing/2014/main" id="{56DD9C8B-E62E-DFEE-746A-A42028ADA690}"/>
              </a:ext>
            </a:extLst>
          </p:cNvPr>
          <p:cNvSpPr txBox="1"/>
          <p:nvPr/>
        </p:nvSpPr>
        <p:spPr>
          <a:xfrm>
            <a:off x="3458904" y="1438438"/>
            <a:ext cx="1260688" cy="646331"/>
          </a:xfrm>
          <a:prstGeom prst="rect">
            <a:avLst/>
          </a:prstGeom>
          <a:noFill/>
        </p:spPr>
        <p:txBody>
          <a:bodyPr wrap="square">
            <a:spAutoFit/>
          </a:bodyPr>
          <a:lstStyle/>
          <a:p>
            <a:r>
              <a:rPr lang="en-GB" altLang="en-US" sz="1800" dirty="0">
                <a:latin typeface="Cabin"/>
              </a:rPr>
              <a:t>Enter </a:t>
            </a:r>
            <a:r>
              <a:rPr lang="en-GB" altLang="en-US" sz="1800" b="1" dirty="0">
                <a:latin typeface="Cabin"/>
              </a:rPr>
              <a:t>East</a:t>
            </a:r>
          </a:p>
          <a:p>
            <a:r>
              <a:rPr lang="en-GB" altLang="en-US" sz="1800" b="1" dirty="0">
                <a:latin typeface="Cabin"/>
              </a:rPr>
              <a:t>Midlands</a:t>
            </a:r>
            <a:endParaRPr lang="en-GB" b="1" dirty="0">
              <a:latin typeface="Cabin"/>
            </a:endParaRPr>
          </a:p>
        </p:txBody>
      </p:sp>
      <p:sp>
        <p:nvSpPr>
          <p:cNvPr id="15" name="Left Arrow 15">
            <a:extLst>
              <a:ext uri="{FF2B5EF4-FFF2-40B4-BE49-F238E27FC236}">
                <a16:creationId xmlns:a16="http://schemas.microsoft.com/office/drawing/2014/main" id="{1354D779-628F-0AC6-46D9-0EF6F33C429B}"/>
              </a:ext>
            </a:extLst>
          </p:cNvPr>
          <p:cNvSpPr>
            <a:spLocks noChangeArrowheads="1"/>
          </p:cNvSpPr>
          <p:nvPr/>
        </p:nvSpPr>
        <p:spPr bwMode="auto">
          <a:xfrm>
            <a:off x="9332968" y="2597053"/>
            <a:ext cx="736600" cy="401637"/>
          </a:xfrm>
          <a:prstGeom prst="leftArrow">
            <a:avLst>
              <a:gd name="adj1" fmla="val 50000"/>
              <a:gd name="adj2" fmla="val 49857"/>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a:p>
        </p:txBody>
      </p:sp>
      <p:sp>
        <p:nvSpPr>
          <p:cNvPr id="17" name="TextBox 16">
            <a:extLst>
              <a:ext uri="{FF2B5EF4-FFF2-40B4-BE49-F238E27FC236}">
                <a16:creationId xmlns:a16="http://schemas.microsoft.com/office/drawing/2014/main" id="{D82EC887-B459-7356-F93C-69C1AA754D8E}"/>
              </a:ext>
            </a:extLst>
          </p:cNvPr>
          <p:cNvSpPr txBox="1"/>
          <p:nvPr/>
        </p:nvSpPr>
        <p:spPr>
          <a:xfrm>
            <a:off x="10069568" y="2303232"/>
            <a:ext cx="1613095" cy="923330"/>
          </a:xfrm>
          <a:prstGeom prst="rect">
            <a:avLst/>
          </a:prstGeom>
          <a:noFill/>
        </p:spPr>
        <p:txBody>
          <a:bodyPr wrap="square">
            <a:spAutoFit/>
          </a:bodyPr>
          <a:lstStyle/>
          <a:p>
            <a:pPr>
              <a:spcBef>
                <a:spcPct val="0"/>
              </a:spcBef>
              <a:buFontTx/>
              <a:buNone/>
            </a:pPr>
            <a:r>
              <a:rPr lang="en-GB" altLang="en-US" sz="1800" dirty="0">
                <a:latin typeface="Cabin"/>
              </a:rPr>
              <a:t>Enter </a:t>
            </a:r>
          </a:p>
          <a:p>
            <a:pPr>
              <a:spcBef>
                <a:spcPct val="0"/>
              </a:spcBef>
              <a:buFontTx/>
              <a:buNone/>
            </a:pPr>
            <a:r>
              <a:rPr lang="en-GB" altLang="en-US" sz="1800" b="1" dirty="0">
                <a:latin typeface="Cabin"/>
              </a:rPr>
              <a:t>forename(s) </a:t>
            </a:r>
          </a:p>
          <a:p>
            <a:pPr>
              <a:spcBef>
                <a:spcPct val="0"/>
              </a:spcBef>
              <a:buFontTx/>
              <a:buNone/>
            </a:pPr>
            <a:r>
              <a:rPr lang="en-GB" altLang="en-US" sz="1800" b="1" dirty="0">
                <a:latin typeface="Cabin"/>
              </a:rPr>
              <a:t>in full</a:t>
            </a:r>
          </a:p>
        </p:txBody>
      </p:sp>
      <p:sp>
        <p:nvSpPr>
          <p:cNvPr id="18" name="Right Arrow 21">
            <a:extLst>
              <a:ext uri="{FF2B5EF4-FFF2-40B4-BE49-F238E27FC236}">
                <a16:creationId xmlns:a16="http://schemas.microsoft.com/office/drawing/2014/main" id="{BCED46A5-1E79-52E6-7E53-DC7A77F25581}"/>
              </a:ext>
            </a:extLst>
          </p:cNvPr>
          <p:cNvSpPr>
            <a:spLocks noChangeArrowheads="1"/>
          </p:cNvSpPr>
          <p:nvPr/>
        </p:nvSpPr>
        <p:spPr bwMode="auto">
          <a:xfrm>
            <a:off x="4976996" y="2941879"/>
            <a:ext cx="688975" cy="407988"/>
          </a:xfrm>
          <a:prstGeom prst="rightArrow">
            <a:avLst>
              <a:gd name="adj1" fmla="val 50000"/>
              <a:gd name="adj2" fmla="val 50020"/>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a:p>
        </p:txBody>
      </p:sp>
      <p:sp>
        <p:nvSpPr>
          <p:cNvPr id="20" name="TextBox 19">
            <a:extLst>
              <a:ext uri="{FF2B5EF4-FFF2-40B4-BE49-F238E27FC236}">
                <a16:creationId xmlns:a16="http://schemas.microsoft.com/office/drawing/2014/main" id="{ACEB3708-6F4D-E276-561D-AA283865B5FD}"/>
              </a:ext>
            </a:extLst>
          </p:cNvPr>
          <p:cNvSpPr txBox="1"/>
          <p:nvPr/>
        </p:nvSpPr>
        <p:spPr>
          <a:xfrm>
            <a:off x="3458903" y="2942780"/>
            <a:ext cx="2173868" cy="923330"/>
          </a:xfrm>
          <a:prstGeom prst="rect">
            <a:avLst/>
          </a:prstGeom>
          <a:noFill/>
        </p:spPr>
        <p:txBody>
          <a:bodyPr wrap="square">
            <a:spAutoFit/>
          </a:bodyPr>
          <a:lstStyle/>
          <a:p>
            <a:pPr>
              <a:spcBef>
                <a:spcPct val="0"/>
              </a:spcBef>
              <a:buFontTx/>
              <a:buNone/>
            </a:pPr>
            <a:r>
              <a:rPr lang="en-GB" altLang="en-US" sz="1800" dirty="0">
                <a:latin typeface="Cabin"/>
              </a:rPr>
              <a:t>Enter </a:t>
            </a:r>
          </a:p>
          <a:p>
            <a:pPr>
              <a:spcBef>
                <a:spcPct val="0"/>
              </a:spcBef>
              <a:buFontTx/>
              <a:buNone/>
            </a:pPr>
            <a:r>
              <a:rPr lang="en-GB" altLang="en-US" sz="1800" b="1" dirty="0">
                <a:latin typeface="Cabin"/>
              </a:rPr>
              <a:t>commonly used</a:t>
            </a:r>
          </a:p>
          <a:p>
            <a:pPr>
              <a:spcBef>
                <a:spcPct val="0"/>
              </a:spcBef>
              <a:buFontTx/>
              <a:buNone/>
            </a:pPr>
            <a:r>
              <a:rPr lang="en-GB" altLang="en-US" sz="1800" b="1" dirty="0">
                <a:latin typeface="Cabin"/>
              </a:rPr>
              <a:t>name </a:t>
            </a:r>
            <a:r>
              <a:rPr lang="en-GB" altLang="en-US" sz="1800" dirty="0">
                <a:latin typeface="Cabin"/>
              </a:rPr>
              <a:t>(if necessary)</a:t>
            </a:r>
          </a:p>
        </p:txBody>
      </p:sp>
      <p:sp>
        <p:nvSpPr>
          <p:cNvPr id="21" name="Left Arrow 20">
            <a:extLst>
              <a:ext uri="{FF2B5EF4-FFF2-40B4-BE49-F238E27FC236}">
                <a16:creationId xmlns:a16="http://schemas.microsoft.com/office/drawing/2014/main" id="{3048C88A-00CE-40DF-E8F4-9485F5B0FAE1}"/>
              </a:ext>
            </a:extLst>
          </p:cNvPr>
          <p:cNvSpPr>
            <a:spLocks noChangeArrowheads="1"/>
          </p:cNvSpPr>
          <p:nvPr/>
        </p:nvSpPr>
        <p:spPr bwMode="auto">
          <a:xfrm>
            <a:off x="9331381" y="3242062"/>
            <a:ext cx="738187" cy="400050"/>
          </a:xfrm>
          <a:prstGeom prst="leftArrow">
            <a:avLst>
              <a:gd name="adj1" fmla="val 50000"/>
              <a:gd name="adj2" fmla="val 50163"/>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a:p>
        </p:txBody>
      </p:sp>
      <p:sp>
        <p:nvSpPr>
          <p:cNvPr id="25" name="TextBox 24">
            <a:extLst>
              <a:ext uri="{FF2B5EF4-FFF2-40B4-BE49-F238E27FC236}">
                <a16:creationId xmlns:a16="http://schemas.microsoft.com/office/drawing/2014/main" id="{B1CC7C0D-01F6-1678-D9B1-DC879CB722D0}"/>
              </a:ext>
            </a:extLst>
          </p:cNvPr>
          <p:cNvSpPr txBox="1"/>
          <p:nvPr/>
        </p:nvSpPr>
        <p:spPr>
          <a:xfrm>
            <a:off x="10069568" y="3347095"/>
            <a:ext cx="1524204" cy="1200329"/>
          </a:xfrm>
          <a:prstGeom prst="rect">
            <a:avLst/>
          </a:prstGeom>
          <a:noFill/>
        </p:spPr>
        <p:txBody>
          <a:bodyPr wrap="square">
            <a:spAutoFit/>
          </a:bodyPr>
          <a:lstStyle/>
          <a:p>
            <a:pPr>
              <a:spcBef>
                <a:spcPct val="0"/>
              </a:spcBef>
              <a:buFontTx/>
              <a:buNone/>
            </a:pPr>
            <a:r>
              <a:rPr lang="en-GB" altLang="en-US" sz="1800" dirty="0">
                <a:latin typeface="Cabin"/>
              </a:rPr>
              <a:t>Enter </a:t>
            </a:r>
            <a:r>
              <a:rPr lang="en-GB" altLang="en-US" sz="1800" b="1" dirty="0">
                <a:latin typeface="Cabin"/>
              </a:rPr>
              <a:t>party</a:t>
            </a:r>
          </a:p>
          <a:p>
            <a:pPr>
              <a:spcBef>
                <a:spcPct val="0"/>
              </a:spcBef>
              <a:buFontTx/>
              <a:buNone/>
            </a:pPr>
            <a:r>
              <a:rPr lang="en-GB" altLang="en-US" sz="1800" b="1" dirty="0">
                <a:latin typeface="Cabin"/>
              </a:rPr>
              <a:t>name,</a:t>
            </a:r>
          </a:p>
          <a:p>
            <a:pPr>
              <a:spcBef>
                <a:spcPct val="0"/>
              </a:spcBef>
              <a:buFontTx/>
              <a:buNone/>
            </a:pPr>
            <a:r>
              <a:rPr lang="en-GB" altLang="en-US" sz="1800" b="1" dirty="0">
                <a:latin typeface="Cabin"/>
              </a:rPr>
              <a:t>Independent </a:t>
            </a:r>
          </a:p>
          <a:p>
            <a:pPr>
              <a:spcBef>
                <a:spcPct val="0"/>
              </a:spcBef>
              <a:buFontTx/>
              <a:buNone/>
            </a:pPr>
            <a:r>
              <a:rPr lang="en-GB" altLang="en-US" sz="1800" b="1" dirty="0">
                <a:latin typeface="Cabin"/>
              </a:rPr>
              <a:t>or blank</a:t>
            </a:r>
          </a:p>
        </p:txBody>
      </p:sp>
      <p:sp>
        <p:nvSpPr>
          <p:cNvPr id="26" name="Right Arrow 23">
            <a:extLst>
              <a:ext uri="{FF2B5EF4-FFF2-40B4-BE49-F238E27FC236}">
                <a16:creationId xmlns:a16="http://schemas.microsoft.com/office/drawing/2014/main" id="{7672A0D8-6FF8-68F7-1EF4-3073D8D09348}"/>
              </a:ext>
            </a:extLst>
          </p:cNvPr>
          <p:cNvSpPr>
            <a:spLocks noChangeArrowheads="1"/>
          </p:cNvSpPr>
          <p:nvPr/>
        </p:nvSpPr>
        <p:spPr bwMode="auto">
          <a:xfrm>
            <a:off x="4943796" y="4038560"/>
            <a:ext cx="688975" cy="407987"/>
          </a:xfrm>
          <a:prstGeom prst="rightArrow">
            <a:avLst>
              <a:gd name="adj1" fmla="val 50000"/>
              <a:gd name="adj2" fmla="val 50020"/>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a:p>
        </p:txBody>
      </p:sp>
      <p:sp>
        <p:nvSpPr>
          <p:cNvPr id="28" name="TextBox 27">
            <a:extLst>
              <a:ext uri="{FF2B5EF4-FFF2-40B4-BE49-F238E27FC236}">
                <a16:creationId xmlns:a16="http://schemas.microsoft.com/office/drawing/2014/main" id="{C9774FCE-EA1A-2890-9D23-6DC89B906724}"/>
              </a:ext>
            </a:extLst>
          </p:cNvPr>
          <p:cNvSpPr txBox="1"/>
          <p:nvPr/>
        </p:nvSpPr>
        <p:spPr>
          <a:xfrm>
            <a:off x="3458903" y="4038560"/>
            <a:ext cx="2260804" cy="1754326"/>
          </a:xfrm>
          <a:prstGeom prst="rect">
            <a:avLst/>
          </a:prstGeom>
          <a:noFill/>
        </p:spPr>
        <p:txBody>
          <a:bodyPr wrap="square">
            <a:spAutoFit/>
          </a:bodyPr>
          <a:lstStyle/>
          <a:p>
            <a:pPr>
              <a:spcBef>
                <a:spcPct val="0"/>
              </a:spcBef>
              <a:buFontTx/>
              <a:buNone/>
            </a:pPr>
            <a:r>
              <a:rPr lang="en-GB" altLang="en-US" sz="1800" b="1" dirty="0">
                <a:latin typeface="Cabin"/>
              </a:rPr>
              <a:t>Wet ink </a:t>
            </a:r>
          </a:p>
          <a:p>
            <a:pPr>
              <a:spcBef>
                <a:spcPct val="0"/>
              </a:spcBef>
              <a:buFontTx/>
              <a:buNone/>
            </a:pPr>
            <a:r>
              <a:rPr lang="en-GB" altLang="en-US" sz="1800" b="1" dirty="0">
                <a:latin typeface="Cabin"/>
              </a:rPr>
              <a:t>Signatures from </a:t>
            </a:r>
          </a:p>
          <a:p>
            <a:pPr>
              <a:spcBef>
                <a:spcPct val="0"/>
              </a:spcBef>
              <a:buFontTx/>
              <a:buNone/>
            </a:pPr>
            <a:r>
              <a:rPr lang="en-GB" altLang="en-US" sz="1800" b="1" dirty="0">
                <a:latin typeface="Cabin"/>
              </a:rPr>
              <a:t>Proposer, Seconder </a:t>
            </a:r>
          </a:p>
          <a:p>
            <a:pPr>
              <a:spcBef>
                <a:spcPct val="0"/>
              </a:spcBef>
              <a:buFontTx/>
              <a:buNone/>
            </a:pPr>
            <a:r>
              <a:rPr lang="en-GB" altLang="en-US" b="1" dirty="0">
                <a:latin typeface="Cabin"/>
              </a:rPr>
              <a:t>a</a:t>
            </a:r>
            <a:r>
              <a:rPr lang="en-GB" altLang="en-US" sz="1800" b="1" dirty="0">
                <a:latin typeface="Cabin"/>
              </a:rPr>
              <a:t>nd 98 other local</a:t>
            </a:r>
          </a:p>
          <a:p>
            <a:pPr>
              <a:spcBef>
                <a:spcPct val="0"/>
              </a:spcBef>
              <a:buFontTx/>
              <a:buNone/>
            </a:pPr>
            <a:r>
              <a:rPr lang="en-GB" altLang="en-US" sz="1800" b="1" dirty="0">
                <a:latin typeface="Cabin"/>
              </a:rPr>
              <a:t>government electors</a:t>
            </a:r>
          </a:p>
          <a:p>
            <a:pPr>
              <a:spcBef>
                <a:spcPct val="0"/>
              </a:spcBef>
              <a:buFontTx/>
              <a:buNone/>
            </a:pPr>
            <a:r>
              <a:rPr lang="en-GB" altLang="en-US" sz="1800" dirty="0">
                <a:latin typeface="Cabin"/>
              </a:rPr>
              <a:t>and print as signed</a:t>
            </a:r>
          </a:p>
        </p:txBody>
      </p:sp>
      <p:sp>
        <p:nvSpPr>
          <p:cNvPr id="29" name="Left Arrow 25">
            <a:extLst>
              <a:ext uri="{FF2B5EF4-FFF2-40B4-BE49-F238E27FC236}">
                <a16:creationId xmlns:a16="http://schemas.microsoft.com/office/drawing/2014/main" id="{E76E8B03-EB7E-8A9F-ADFC-96C092EBB229}"/>
              </a:ext>
            </a:extLst>
          </p:cNvPr>
          <p:cNvSpPr>
            <a:spLocks noChangeArrowheads="1"/>
          </p:cNvSpPr>
          <p:nvPr/>
        </p:nvSpPr>
        <p:spPr bwMode="auto">
          <a:xfrm>
            <a:off x="9331381" y="4977565"/>
            <a:ext cx="738188" cy="401637"/>
          </a:xfrm>
          <a:prstGeom prst="leftArrow">
            <a:avLst>
              <a:gd name="adj1" fmla="val 50000"/>
              <a:gd name="adj2" fmla="val 53964"/>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a:p>
        </p:txBody>
      </p:sp>
      <p:sp>
        <p:nvSpPr>
          <p:cNvPr id="31" name="TextBox 30">
            <a:extLst>
              <a:ext uri="{FF2B5EF4-FFF2-40B4-BE49-F238E27FC236}">
                <a16:creationId xmlns:a16="http://schemas.microsoft.com/office/drawing/2014/main" id="{4BCC862C-C01D-13EB-CADB-9E34620A5386}"/>
              </a:ext>
            </a:extLst>
          </p:cNvPr>
          <p:cNvSpPr txBox="1"/>
          <p:nvPr/>
        </p:nvSpPr>
        <p:spPr>
          <a:xfrm>
            <a:off x="9654523" y="4920227"/>
            <a:ext cx="2197751" cy="1477328"/>
          </a:xfrm>
          <a:prstGeom prst="rect">
            <a:avLst/>
          </a:prstGeom>
          <a:noFill/>
        </p:spPr>
        <p:txBody>
          <a:bodyPr wrap="square">
            <a:spAutoFit/>
          </a:bodyPr>
          <a:lstStyle/>
          <a:p>
            <a:pPr>
              <a:spcBef>
                <a:spcPct val="0"/>
              </a:spcBef>
              <a:buFontTx/>
              <a:buNone/>
            </a:pPr>
            <a:r>
              <a:rPr lang="en-GB" altLang="en-US" sz="1800" dirty="0"/>
              <a:t>         </a:t>
            </a:r>
            <a:r>
              <a:rPr lang="en-GB" altLang="en-US" sz="1800" dirty="0">
                <a:latin typeface="Cabin"/>
              </a:rPr>
              <a:t>Enter </a:t>
            </a:r>
            <a:r>
              <a:rPr lang="en-GB" altLang="en-US" sz="1800" b="1" dirty="0">
                <a:latin typeface="Cabin"/>
              </a:rPr>
              <a:t>Local </a:t>
            </a:r>
          </a:p>
          <a:p>
            <a:pPr>
              <a:spcBef>
                <a:spcPct val="0"/>
              </a:spcBef>
              <a:buFontTx/>
              <a:buNone/>
            </a:pPr>
            <a:r>
              <a:rPr lang="en-GB" altLang="en-US" b="1" dirty="0">
                <a:latin typeface="Cabin"/>
              </a:rPr>
              <a:t>        Authority name</a:t>
            </a:r>
          </a:p>
          <a:p>
            <a:pPr>
              <a:spcBef>
                <a:spcPct val="0"/>
              </a:spcBef>
              <a:buFontTx/>
              <a:buNone/>
            </a:pPr>
            <a:r>
              <a:rPr lang="en-GB" altLang="en-US" b="1" dirty="0">
                <a:latin typeface="Cabin"/>
              </a:rPr>
              <a:t>        </a:t>
            </a:r>
            <a:r>
              <a:rPr lang="en-GB" altLang="en-US" sz="1800" b="1" dirty="0">
                <a:latin typeface="Cabin"/>
              </a:rPr>
              <a:t>Polling District</a:t>
            </a:r>
          </a:p>
          <a:p>
            <a:pPr>
              <a:spcBef>
                <a:spcPct val="0"/>
              </a:spcBef>
              <a:buFontTx/>
              <a:buNone/>
            </a:pPr>
            <a:r>
              <a:rPr lang="en-GB" altLang="en-US" b="1" dirty="0">
                <a:latin typeface="Cabin"/>
              </a:rPr>
              <a:t>        </a:t>
            </a:r>
            <a:r>
              <a:rPr lang="en-GB" altLang="en-US" sz="1800" b="1" dirty="0">
                <a:latin typeface="Cabin"/>
              </a:rPr>
              <a:t>code &amp; elector</a:t>
            </a:r>
          </a:p>
          <a:p>
            <a:pPr>
              <a:spcBef>
                <a:spcPct val="0"/>
              </a:spcBef>
              <a:buFontTx/>
              <a:buNone/>
            </a:pPr>
            <a:r>
              <a:rPr lang="en-GB" altLang="en-US" b="1" dirty="0">
                <a:latin typeface="Cabin"/>
              </a:rPr>
              <a:t>       </a:t>
            </a:r>
            <a:r>
              <a:rPr lang="en-GB" altLang="en-US" sz="1800" b="1" dirty="0">
                <a:latin typeface="Cabin"/>
              </a:rPr>
              <a:t> number</a:t>
            </a:r>
          </a:p>
        </p:txBody>
      </p:sp>
      <p:sp>
        <p:nvSpPr>
          <p:cNvPr id="3" name="TextBox 2">
            <a:extLst>
              <a:ext uri="{FF2B5EF4-FFF2-40B4-BE49-F238E27FC236}">
                <a16:creationId xmlns:a16="http://schemas.microsoft.com/office/drawing/2014/main" id="{A73F00D6-7179-923A-9BD0-3E4A17D1071E}"/>
              </a:ext>
            </a:extLst>
          </p:cNvPr>
          <p:cNvSpPr txBox="1"/>
          <p:nvPr/>
        </p:nvSpPr>
        <p:spPr>
          <a:xfrm>
            <a:off x="5077326" y="6112247"/>
            <a:ext cx="5149516" cy="369332"/>
          </a:xfrm>
          <a:prstGeom prst="rect">
            <a:avLst/>
          </a:prstGeom>
          <a:noFill/>
        </p:spPr>
        <p:txBody>
          <a:bodyPr wrap="square" rtlCol="0">
            <a:spAutoFit/>
          </a:bodyPr>
          <a:lstStyle/>
          <a:p>
            <a:pPr algn="ctr"/>
            <a:r>
              <a:rPr lang="en-GB" b="1" dirty="0"/>
              <a:t>To be submitted by hand</a:t>
            </a:r>
          </a:p>
        </p:txBody>
      </p:sp>
    </p:spTree>
    <p:extLst>
      <p:ext uri="{BB962C8B-B14F-4D97-AF65-F5344CB8AC3E}">
        <p14:creationId xmlns:p14="http://schemas.microsoft.com/office/powerpoint/2010/main" val="325027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1000"/>
                                        <p:tgtEl>
                                          <p:spTgt spid="20"/>
                                        </p:tgtEl>
                                      </p:cBhvr>
                                    </p:animEffect>
                                    <p:anim calcmode="lin" valueType="num">
                                      <p:cBhvr>
                                        <p:cTn id="66" dur="1000" fill="hold"/>
                                        <p:tgtEl>
                                          <p:spTgt spid="20"/>
                                        </p:tgtEl>
                                        <p:attrNameLst>
                                          <p:attrName>ppt_x</p:attrName>
                                        </p:attrNameLst>
                                      </p:cBhvr>
                                      <p:tavLst>
                                        <p:tav tm="0">
                                          <p:val>
                                            <p:strVal val="#ppt_x"/>
                                          </p:val>
                                        </p:tav>
                                        <p:tav tm="100000">
                                          <p:val>
                                            <p:strVal val="#ppt_x"/>
                                          </p:val>
                                        </p:tav>
                                      </p:tavLst>
                                    </p:anim>
                                    <p:anim calcmode="lin" valueType="num">
                                      <p:cBhvr>
                                        <p:cTn id="6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fill="hold"/>
                                        <p:tgtEl>
                                          <p:spTgt spid="21"/>
                                        </p:tgtEl>
                                        <p:attrNameLst>
                                          <p:attrName>ppt_x</p:attrName>
                                        </p:attrNameLst>
                                      </p:cBhvr>
                                      <p:tavLst>
                                        <p:tav tm="0">
                                          <p:val>
                                            <p:strVal val="#ppt_x"/>
                                          </p:val>
                                        </p:tav>
                                        <p:tav tm="100000">
                                          <p:val>
                                            <p:strVal val="#ppt_x"/>
                                          </p:val>
                                        </p:tav>
                                      </p:tavLst>
                                    </p:anim>
                                    <p:anim calcmode="lin" valueType="num">
                                      <p:cBhvr additive="base">
                                        <p:cTn id="7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500" fill="hold"/>
                                        <p:tgtEl>
                                          <p:spTgt spid="26"/>
                                        </p:tgtEl>
                                        <p:attrNameLst>
                                          <p:attrName>ppt_x</p:attrName>
                                        </p:attrNameLst>
                                      </p:cBhvr>
                                      <p:tavLst>
                                        <p:tav tm="0">
                                          <p:val>
                                            <p:strVal val="#ppt_x"/>
                                          </p:val>
                                        </p:tav>
                                        <p:tav tm="100000">
                                          <p:val>
                                            <p:strVal val="#ppt_x"/>
                                          </p:val>
                                        </p:tav>
                                      </p:tavLst>
                                    </p:anim>
                                    <p:anim calcmode="lin" valueType="num">
                                      <p:cBhvr additive="base">
                                        <p:cTn id="8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1000"/>
                                        <p:tgtEl>
                                          <p:spTgt spid="28"/>
                                        </p:tgtEl>
                                      </p:cBhvr>
                                    </p:animEffect>
                                    <p:anim calcmode="lin" valueType="num">
                                      <p:cBhvr>
                                        <p:cTn id="92" dur="1000" fill="hold"/>
                                        <p:tgtEl>
                                          <p:spTgt spid="28"/>
                                        </p:tgtEl>
                                        <p:attrNameLst>
                                          <p:attrName>ppt_x</p:attrName>
                                        </p:attrNameLst>
                                      </p:cBhvr>
                                      <p:tavLst>
                                        <p:tav tm="0">
                                          <p:val>
                                            <p:strVal val="#ppt_x"/>
                                          </p:val>
                                        </p:tav>
                                        <p:tav tm="100000">
                                          <p:val>
                                            <p:strVal val="#ppt_x"/>
                                          </p:val>
                                        </p:tav>
                                      </p:tavLst>
                                    </p:anim>
                                    <p:anim calcmode="lin" valueType="num">
                                      <p:cBhvr>
                                        <p:cTn id="9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nodeType="clickEffect">
                                  <p:stCondLst>
                                    <p:cond delay="0"/>
                                  </p:stCondLst>
                                  <p:childTnLst>
                                    <p:set>
                                      <p:cBhvr>
                                        <p:cTn id="97" dur="1" fill="hold">
                                          <p:stCondLst>
                                            <p:cond delay="0"/>
                                          </p:stCondLst>
                                        </p:cTn>
                                        <p:tgtEl>
                                          <p:spTgt spid="29"/>
                                        </p:tgtEl>
                                        <p:attrNameLst>
                                          <p:attrName>style.visibility</p:attrName>
                                        </p:attrNameLst>
                                      </p:cBhvr>
                                      <p:to>
                                        <p:strVal val="visible"/>
                                      </p:to>
                                    </p:set>
                                    <p:anim calcmode="lin" valueType="num">
                                      <p:cBhvr additive="base">
                                        <p:cTn id="98" dur="500" fill="hold"/>
                                        <p:tgtEl>
                                          <p:spTgt spid="29"/>
                                        </p:tgtEl>
                                        <p:attrNameLst>
                                          <p:attrName>ppt_x</p:attrName>
                                        </p:attrNameLst>
                                      </p:cBhvr>
                                      <p:tavLst>
                                        <p:tav tm="0">
                                          <p:val>
                                            <p:strVal val="#ppt_x"/>
                                          </p:val>
                                        </p:tav>
                                        <p:tav tm="100000">
                                          <p:val>
                                            <p:strVal val="#ppt_x"/>
                                          </p:val>
                                        </p:tav>
                                      </p:tavLst>
                                    </p:anim>
                                    <p:anim calcmode="lin" valueType="num">
                                      <p:cBhvr additive="base">
                                        <p:cTn id="9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fade">
                                      <p:cBhvr>
                                        <p:cTn id="104" dur="1000"/>
                                        <p:tgtEl>
                                          <p:spTgt spid="31"/>
                                        </p:tgtEl>
                                      </p:cBhvr>
                                    </p:animEffect>
                                    <p:anim calcmode="lin" valueType="num">
                                      <p:cBhvr>
                                        <p:cTn id="105" dur="1000" fill="hold"/>
                                        <p:tgtEl>
                                          <p:spTgt spid="31"/>
                                        </p:tgtEl>
                                        <p:attrNameLst>
                                          <p:attrName>ppt_x</p:attrName>
                                        </p:attrNameLst>
                                      </p:cBhvr>
                                      <p:tavLst>
                                        <p:tav tm="0">
                                          <p:val>
                                            <p:strVal val="#ppt_x"/>
                                          </p:val>
                                        </p:tav>
                                        <p:tav tm="100000">
                                          <p:val>
                                            <p:strVal val="#ppt_x"/>
                                          </p:val>
                                        </p:tav>
                                      </p:tavLst>
                                    </p:anim>
                                    <p:anim calcmode="lin" valueType="num">
                                      <p:cBhvr>
                                        <p:cTn id="10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p:bldP spid="12" grpId="0"/>
      <p:bldP spid="14" grpId="0"/>
      <p:bldP spid="15" grpId="0" animBg="1"/>
      <p:bldP spid="17" grpId="0"/>
      <p:bldP spid="18" grpId="0" animBg="1"/>
      <p:bldP spid="20" grpId="0"/>
      <p:bldP spid="21" grpId="0" animBg="1"/>
      <p:bldP spid="25" grpId="0"/>
      <p:bldP spid="26" grpId="0" animBg="1"/>
      <p:bldP spid="28" grpId="0"/>
      <p:bldP spid="29" grpId="0" animBg="1"/>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2B12A-9480-8727-CF2E-1B4A04B7C7B6}"/>
              </a:ext>
            </a:extLst>
          </p:cNvPr>
          <p:cNvSpPr>
            <a:spLocks noGrp="1"/>
          </p:cNvSpPr>
          <p:nvPr>
            <p:ph type="title"/>
          </p:nvPr>
        </p:nvSpPr>
        <p:spPr/>
        <p:txBody>
          <a:bodyPr/>
          <a:lstStyle/>
          <a:p>
            <a:r>
              <a:rPr lang="en-US" sz="3600" dirty="0">
                <a:solidFill>
                  <a:schemeClr val="bg1"/>
                </a:solidFill>
                <a:latin typeface="Cabin" charset="0"/>
                <a:ea typeface="Cabin" charset="0"/>
                <a:cs typeface="Cabin" charset="0"/>
              </a:rPr>
              <a:t>The nomination form</a:t>
            </a:r>
            <a:br>
              <a:rPr lang="en-US" sz="3600" dirty="0">
                <a:solidFill>
                  <a:srgbClr val="009CA6"/>
                </a:solidFill>
                <a:latin typeface="Cabin" charset="0"/>
                <a:ea typeface="Cabin" charset="0"/>
                <a:cs typeface="Cabin" charset="0"/>
              </a:rPr>
            </a:br>
            <a:endParaRPr lang="en-GB" dirty="0"/>
          </a:p>
        </p:txBody>
      </p:sp>
      <p:sp>
        <p:nvSpPr>
          <p:cNvPr id="3" name="Content Placeholder 2">
            <a:extLst>
              <a:ext uri="{FF2B5EF4-FFF2-40B4-BE49-F238E27FC236}">
                <a16:creationId xmlns:a16="http://schemas.microsoft.com/office/drawing/2014/main" id="{753BDD5B-284A-CC97-60E3-2FD506D7E464}"/>
              </a:ext>
            </a:extLst>
          </p:cNvPr>
          <p:cNvSpPr>
            <a:spLocks noGrp="1"/>
          </p:cNvSpPr>
          <p:nvPr>
            <p:ph idx="1"/>
          </p:nvPr>
        </p:nvSpPr>
        <p:spPr>
          <a:xfrm>
            <a:off x="3200401" y="1123837"/>
            <a:ext cx="7315200" cy="5120640"/>
          </a:xfrm>
        </p:spPr>
        <p:txBody>
          <a:bodyPr>
            <a:normAutofit/>
          </a:bodyPr>
          <a:lstStyle/>
          <a:p>
            <a:pPr lvl="2">
              <a:defRPr/>
            </a:pPr>
            <a:r>
              <a:rPr lang="en-GB" sz="1800" dirty="0">
                <a:latin typeface="Cabin"/>
              </a:rPr>
              <a:t>Required number of subscribers is 100 - with at least 10 subscribers from each constituent council</a:t>
            </a:r>
          </a:p>
          <a:p>
            <a:pPr lvl="2">
              <a:defRPr/>
            </a:pPr>
            <a:endParaRPr lang="en-GB" sz="1800" dirty="0">
              <a:latin typeface="Cabin"/>
            </a:endParaRPr>
          </a:p>
          <a:p>
            <a:pPr lvl="2">
              <a:defRPr/>
            </a:pPr>
            <a:r>
              <a:rPr lang="en-GB" sz="1800" dirty="0">
                <a:latin typeface="Cabin"/>
              </a:rPr>
              <a:t>Must sign and print their names - check their details in the electoral registers -  they must be included in the register on 1 March 2024</a:t>
            </a:r>
          </a:p>
          <a:p>
            <a:pPr lvl="2">
              <a:defRPr/>
            </a:pPr>
            <a:endParaRPr lang="en-GB" sz="1800" dirty="0">
              <a:latin typeface="Cabin"/>
            </a:endParaRPr>
          </a:p>
          <a:p>
            <a:pPr lvl="2">
              <a:defRPr/>
            </a:pPr>
            <a:r>
              <a:rPr lang="en-GB" sz="1800" dirty="0">
                <a:latin typeface="Cabin"/>
              </a:rPr>
              <a:t>The Local Authority Name and correct electoral number (including polling district letters) is required </a:t>
            </a:r>
          </a:p>
          <a:p>
            <a:pPr lvl="2">
              <a:defRPr/>
            </a:pPr>
            <a:endParaRPr lang="en-GB" sz="1800" dirty="0">
              <a:latin typeface="Cabin"/>
            </a:endParaRPr>
          </a:p>
          <a:p>
            <a:pPr lvl="2">
              <a:defRPr/>
            </a:pPr>
            <a:r>
              <a:rPr lang="en-GB" sz="1800" dirty="0">
                <a:latin typeface="Cabin"/>
              </a:rPr>
              <a:t>Only ask subscribers to sign after completing the name and description fields on the form.</a:t>
            </a:r>
          </a:p>
          <a:p>
            <a:pPr lvl="2">
              <a:defRPr/>
            </a:pPr>
            <a:endParaRPr lang="en-US" sz="1800" dirty="0">
              <a:latin typeface="Cabin"/>
            </a:endParaRPr>
          </a:p>
          <a:p>
            <a:pPr lvl="2">
              <a:defRPr/>
            </a:pPr>
            <a:r>
              <a:rPr lang="en-US" sz="1800" dirty="0">
                <a:latin typeface="Cabin"/>
              </a:rPr>
              <a:t>Data protection requirements – make sure subscribers know what their personal data will be used for - their names must be included in the Notice of Poll</a:t>
            </a:r>
          </a:p>
          <a:p>
            <a:pPr lvl="2">
              <a:defRPr/>
            </a:pPr>
            <a:endParaRPr lang="en-US" sz="1800" dirty="0">
              <a:latin typeface="Cabin"/>
            </a:endParaRPr>
          </a:p>
          <a:p>
            <a:endParaRPr lang="en-GB" dirty="0"/>
          </a:p>
        </p:txBody>
      </p:sp>
    </p:spTree>
    <p:extLst>
      <p:ext uri="{BB962C8B-B14F-4D97-AF65-F5344CB8AC3E}">
        <p14:creationId xmlns:p14="http://schemas.microsoft.com/office/powerpoint/2010/main" val="801263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42B95-C115-642C-6C6C-78EC8BE7981A}"/>
              </a:ext>
            </a:extLst>
          </p:cNvPr>
          <p:cNvSpPr>
            <a:spLocks noGrp="1"/>
          </p:cNvSpPr>
          <p:nvPr>
            <p:ph type="title"/>
          </p:nvPr>
        </p:nvSpPr>
        <p:spPr>
          <a:xfrm>
            <a:off x="289638" y="1123837"/>
            <a:ext cx="2947482" cy="4601183"/>
          </a:xfrm>
        </p:spPr>
        <p:txBody>
          <a:bodyPr/>
          <a:lstStyle/>
          <a:p>
            <a:r>
              <a:rPr lang="en-GB" dirty="0">
                <a:latin typeface="Cabin"/>
              </a:rPr>
              <a:t>Home Address Form </a:t>
            </a:r>
            <a:br>
              <a:rPr lang="en-GB" dirty="0">
                <a:latin typeface="Cabin"/>
              </a:rPr>
            </a:br>
            <a:r>
              <a:rPr lang="en-GB" dirty="0">
                <a:latin typeface="Cabin"/>
              </a:rPr>
              <a:t>(Form 1b – </a:t>
            </a:r>
            <a:br>
              <a:rPr lang="en-GB" dirty="0">
                <a:latin typeface="Cabin"/>
              </a:rPr>
            </a:br>
            <a:r>
              <a:rPr lang="en-GB" dirty="0">
                <a:latin typeface="Cabin"/>
              </a:rPr>
              <a:t>Part 1)</a:t>
            </a:r>
          </a:p>
        </p:txBody>
      </p:sp>
      <p:pic>
        <p:nvPicPr>
          <p:cNvPr id="5" name="Content Placeholder 4">
            <a:extLst>
              <a:ext uri="{FF2B5EF4-FFF2-40B4-BE49-F238E27FC236}">
                <a16:creationId xmlns:a16="http://schemas.microsoft.com/office/drawing/2014/main" id="{9F22303C-F4FC-D5A2-79B4-CD2E76CDEE20}"/>
              </a:ext>
            </a:extLst>
          </p:cNvPr>
          <p:cNvPicPr>
            <a:picLocks noGrp="1" noChangeAspect="1"/>
          </p:cNvPicPr>
          <p:nvPr>
            <p:ph idx="1"/>
          </p:nvPr>
        </p:nvPicPr>
        <p:blipFill>
          <a:blip r:embed="rId3"/>
          <a:stretch>
            <a:fillRect/>
          </a:stretch>
        </p:blipFill>
        <p:spPr>
          <a:xfrm>
            <a:off x="5640516" y="881513"/>
            <a:ext cx="3771643" cy="5121275"/>
          </a:xfrm>
        </p:spPr>
      </p:pic>
      <p:sp>
        <p:nvSpPr>
          <p:cNvPr id="7" name="TextBox 6">
            <a:extLst>
              <a:ext uri="{FF2B5EF4-FFF2-40B4-BE49-F238E27FC236}">
                <a16:creationId xmlns:a16="http://schemas.microsoft.com/office/drawing/2014/main" id="{1D60FEA2-0FEC-B253-B032-D2C6A76ADFE9}"/>
              </a:ext>
            </a:extLst>
          </p:cNvPr>
          <p:cNvSpPr txBox="1"/>
          <p:nvPr/>
        </p:nvSpPr>
        <p:spPr>
          <a:xfrm>
            <a:off x="3632308" y="1123837"/>
            <a:ext cx="2008208" cy="830997"/>
          </a:xfrm>
          <a:prstGeom prst="rect">
            <a:avLst/>
          </a:prstGeom>
          <a:noFill/>
        </p:spPr>
        <p:txBody>
          <a:bodyPr wrap="square">
            <a:spAutoFit/>
          </a:bodyPr>
          <a:lstStyle/>
          <a:p>
            <a:pPr>
              <a:spcBef>
                <a:spcPct val="0"/>
              </a:spcBef>
              <a:buFontTx/>
              <a:buNone/>
            </a:pPr>
            <a:r>
              <a:rPr lang="en-GB" altLang="en-US" sz="1600" b="1" dirty="0">
                <a:latin typeface="Cabin"/>
              </a:rPr>
              <a:t>Complete the top</a:t>
            </a:r>
          </a:p>
          <a:p>
            <a:pPr>
              <a:spcBef>
                <a:spcPct val="0"/>
              </a:spcBef>
              <a:buFontTx/>
              <a:buNone/>
            </a:pPr>
            <a:r>
              <a:rPr lang="en-GB" altLang="en-US" sz="1600" b="1" dirty="0">
                <a:latin typeface="Cabin"/>
              </a:rPr>
              <a:t>section the same</a:t>
            </a:r>
          </a:p>
          <a:p>
            <a:pPr>
              <a:spcBef>
                <a:spcPct val="0"/>
              </a:spcBef>
              <a:buFontTx/>
              <a:buNone/>
            </a:pPr>
            <a:r>
              <a:rPr lang="en-GB" altLang="en-US" sz="1600" b="1" dirty="0">
                <a:latin typeface="Cabin"/>
              </a:rPr>
              <a:t>as Form 1a</a:t>
            </a:r>
          </a:p>
        </p:txBody>
      </p:sp>
      <p:sp>
        <p:nvSpPr>
          <p:cNvPr id="8" name="Left Arrow 16">
            <a:extLst>
              <a:ext uri="{FF2B5EF4-FFF2-40B4-BE49-F238E27FC236}">
                <a16:creationId xmlns:a16="http://schemas.microsoft.com/office/drawing/2014/main" id="{CBB2BE97-B1CA-03A1-7F4F-54ED2C4E8563}"/>
              </a:ext>
            </a:extLst>
          </p:cNvPr>
          <p:cNvSpPr>
            <a:spLocks noChangeArrowheads="1"/>
          </p:cNvSpPr>
          <p:nvPr/>
        </p:nvSpPr>
        <p:spPr bwMode="auto">
          <a:xfrm>
            <a:off x="9393463" y="2408049"/>
            <a:ext cx="736600" cy="401637"/>
          </a:xfrm>
          <a:prstGeom prst="leftArrow">
            <a:avLst>
              <a:gd name="adj1" fmla="val 50000"/>
              <a:gd name="adj2" fmla="val 49857"/>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a:p>
        </p:txBody>
      </p:sp>
      <p:sp>
        <p:nvSpPr>
          <p:cNvPr id="9" name="TextBox 17">
            <a:extLst>
              <a:ext uri="{FF2B5EF4-FFF2-40B4-BE49-F238E27FC236}">
                <a16:creationId xmlns:a16="http://schemas.microsoft.com/office/drawing/2014/main" id="{5125AE4F-24F4-78B3-979F-F46D9BC719D4}"/>
              </a:ext>
            </a:extLst>
          </p:cNvPr>
          <p:cNvSpPr txBox="1">
            <a:spLocks noChangeArrowheads="1"/>
          </p:cNvSpPr>
          <p:nvPr/>
        </p:nvSpPr>
        <p:spPr bwMode="auto">
          <a:xfrm>
            <a:off x="10130063" y="2431294"/>
            <a:ext cx="14597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600" dirty="0">
                <a:latin typeface="Cabin"/>
              </a:rPr>
              <a:t>Enter full name</a:t>
            </a:r>
          </a:p>
        </p:txBody>
      </p:sp>
      <p:sp>
        <p:nvSpPr>
          <p:cNvPr id="11" name="Right Arrow 15">
            <a:extLst>
              <a:ext uri="{FF2B5EF4-FFF2-40B4-BE49-F238E27FC236}">
                <a16:creationId xmlns:a16="http://schemas.microsoft.com/office/drawing/2014/main" id="{D417D3A7-0381-6544-0FF9-4E1190D30E18}"/>
              </a:ext>
            </a:extLst>
          </p:cNvPr>
          <p:cNvSpPr>
            <a:spLocks noChangeArrowheads="1"/>
          </p:cNvSpPr>
          <p:nvPr/>
        </p:nvSpPr>
        <p:spPr bwMode="auto">
          <a:xfrm>
            <a:off x="4976874" y="5202730"/>
            <a:ext cx="688975" cy="407987"/>
          </a:xfrm>
          <a:prstGeom prst="rightArrow">
            <a:avLst>
              <a:gd name="adj1" fmla="val 50000"/>
              <a:gd name="adj2" fmla="val 50020"/>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a:p>
        </p:txBody>
      </p:sp>
      <p:sp>
        <p:nvSpPr>
          <p:cNvPr id="12" name="TextBox 18">
            <a:extLst>
              <a:ext uri="{FF2B5EF4-FFF2-40B4-BE49-F238E27FC236}">
                <a16:creationId xmlns:a16="http://schemas.microsoft.com/office/drawing/2014/main" id="{F266B423-BBEE-DA3F-08A8-70352E8B8556}"/>
              </a:ext>
            </a:extLst>
          </p:cNvPr>
          <p:cNvSpPr txBox="1">
            <a:spLocks noChangeArrowheads="1"/>
          </p:cNvSpPr>
          <p:nvPr/>
        </p:nvSpPr>
        <p:spPr bwMode="auto">
          <a:xfrm>
            <a:off x="3463683" y="2715962"/>
            <a:ext cx="14709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600" dirty="0">
                <a:latin typeface="Cabin"/>
              </a:rPr>
              <a:t>Enter full home</a:t>
            </a:r>
          </a:p>
          <a:p>
            <a:pPr>
              <a:spcBef>
                <a:spcPct val="0"/>
              </a:spcBef>
              <a:buFontTx/>
              <a:buNone/>
            </a:pPr>
            <a:r>
              <a:rPr lang="en-GB" altLang="en-US" sz="1600" dirty="0">
                <a:latin typeface="Cabin"/>
              </a:rPr>
              <a:t>address</a:t>
            </a:r>
          </a:p>
        </p:txBody>
      </p:sp>
      <p:sp>
        <p:nvSpPr>
          <p:cNvPr id="13" name="Right Arrow 19">
            <a:extLst>
              <a:ext uri="{FF2B5EF4-FFF2-40B4-BE49-F238E27FC236}">
                <a16:creationId xmlns:a16="http://schemas.microsoft.com/office/drawing/2014/main" id="{A53AD1B2-EC49-F530-9D8B-DB26FAB51932}"/>
              </a:ext>
            </a:extLst>
          </p:cNvPr>
          <p:cNvSpPr>
            <a:spLocks noChangeArrowheads="1"/>
          </p:cNvSpPr>
          <p:nvPr/>
        </p:nvSpPr>
        <p:spPr bwMode="auto">
          <a:xfrm>
            <a:off x="4976874" y="3973811"/>
            <a:ext cx="688975" cy="407988"/>
          </a:xfrm>
          <a:prstGeom prst="rightArrow">
            <a:avLst>
              <a:gd name="adj1" fmla="val 50000"/>
              <a:gd name="adj2" fmla="val 50020"/>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a:p>
        </p:txBody>
      </p:sp>
      <p:sp>
        <p:nvSpPr>
          <p:cNvPr id="14" name="TextBox 22">
            <a:extLst>
              <a:ext uri="{FF2B5EF4-FFF2-40B4-BE49-F238E27FC236}">
                <a16:creationId xmlns:a16="http://schemas.microsoft.com/office/drawing/2014/main" id="{8BE361EA-4B30-558B-4857-2D7F6F4583FC}"/>
              </a:ext>
            </a:extLst>
          </p:cNvPr>
          <p:cNvSpPr txBox="1">
            <a:spLocks noChangeArrowheads="1"/>
          </p:cNvSpPr>
          <p:nvPr/>
        </p:nvSpPr>
        <p:spPr bwMode="auto">
          <a:xfrm>
            <a:off x="3453415" y="3773353"/>
            <a:ext cx="21018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600" dirty="0">
                <a:latin typeface="Cabin"/>
              </a:rPr>
              <a:t>Tick the box for</a:t>
            </a:r>
          </a:p>
          <a:p>
            <a:pPr>
              <a:spcBef>
                <a:spcPct val="0"/>
              </a:spcBef>
              <a:buFontTx/>
              <a:buNone/>
            </a:pPr>
            <a:r>
              <a:rPr lang="en-GB" altLang="en-US" sz="1600" dirty="0">
                <a:latin typeface="Cabin"/>
              </a:rPr>
              <a:t>any of these that </a:t>
            </a:r>
          </a:p>
          <a:p>
            <a:pPr>
              <a:spcBef>
                <a:spcPct val="0"/>
              </a:spcBef>
              <a:buFontTx/>
              <a:buNone/>
            </a:pPr>
            <a:r>
              <a:rPr lang="en-GB" altLang="en-US" sz="1600" dirty="0">
                <a:latin typeface="Cabin"/>
              </a:rPr>
              <a:t>apply and enter the</a:t>
            </a:r>
          </a:p>
          <a:p>
            <a:pPr>
              <a:spcBef>
                <a:spcPct val="0"/>
              </a:spcBef>
              <a:buFontTx/>
              <a:buNone/>
            </a:pPr>
            <a:r>
              <a:rPr lang="en-GB" altLang="en-US" sz="1600" dirty="0">
                <a:latin typeface="Cabin"/>
              </a:rPr>
              <a:t>full address in each</a:t>
            </a:r>
          </a:p>
          <a:p>
            <a:pPr>
              <a:spcBef>
                <a:spcPct val="0"/>
              </a:spcBef>
              <a:buFontTx/>
              <a:buNone/>
            </a:pPr>
            <a:r>
              <a:rPr lang="en-GB" altLang="en-US" sz="1600" dirty="0">
                <a:latin typeface="Cabin"/>
              </a:rPr>
              <a:t>case. </a:t>
            </a:r>
          </a:p>
        </p:txBody>
      </p:sp>
      <p:sp>
        <p:nvSpPr>
          <p:cNvPr id="15" name="Left Arrow 23">
            <a:extLst>
              <a:ext uri="{FF2B5EF4-FFF2-40B4-BE49-F238E27FC236}">
                <a16:creationId xmlns:a16="http://schemas.microsoft.com/office/drawing/2014/main" id="{72D8A825-F23C-3F1C-A97B-A4536407BADE}"/>
              </a:ext>
            </a:extLst>
          </p:cNvPr>
          <p:cNvSpPr>
            <a:spLocks noChangeArrowheads="1"/>
          </p:cNvSpPr>
          <p:nvPr/>
        </p:nvSpPr>
        <p:spPr bwMode="auto">
          <a:xfrm>
            <a:off x="9412159" y="3414012"/>
            <a:ext cx="738188" cy="401637"/>
          </a:xfrm>
          <a:prstGeom prst="leftArrow">
            <a:avLst>
              <a:gd name="adj1" fmla="val 50000"/>
              <a:gd name="adj2" fmla="val 49965"/>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a:p>
        </p:txBody>
      </p:sp>
      <p:sp>
        <p:nvSpPr>
          <p:cNvPr id="16" name="TextBox 24">
            <a:extLst>
              <a:ext uri="{FF2B5EF4-FFF2-40B4-BE49-F238E27FC236}">
                <a16:creationId xmlns:a16="http://schemas.microsoft.com/office/drawing/2014/main" id="{34357316-307D-2001-BF58-2FD5A26C5BAF}"/>
              </a:ext>
            </a:extLst>
          </p:cNvPr>
          <p:cNvSpPr txBox="1">
            <a:spLocks noChangeArrowheads="1"/>
          </p:cNvSpPr>
          <p:nvPr/>
        </p:nvSpPr>
        <p:spPr bwMode="auto">
          <a:xfrm>
            <a:off x="9412159" y="2765017"/>
            <a:ext cx="32620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600" b="1" dirty="0">
                <a:latin typeface="Cabin"/>
              </a:rPr>
              <a:t>Enter full address within the</a:t>
            </a:r>
          </a:p>
          <a:p>
            <a:pPr>
              <a:spcBef>
                <a:spcPct val="0"/>
              </a:spcBef>
              <a:buFontTx/>
              <a:buNone/>
            </a:pPr>
            <a:r>
              <a:rPr lang="en-GB" altLang="en-US" sz="1600" b="1" dirty="0">
                <a:latin typeface="Cabin"/>
              </a:rPr>
              <a:t>combined authority where: </a:t>
            </a:r>
          </a:p>
        </p:txBody>
      </p:sp>
      <p:sp>
        <p:nvSpPr>
          <p:cNvPr id="17" name="Left Arrow 26">
            <a:extLst>
              <a:ext uri="{FF2B5EF4-FFF2-40B4-BE49-F238E27FC236}">
                <a16:creationId xmlns:a16="http://schemas.microsoft.com/office/drawing/2014/main" id="{D038909C-5461-6463-C3B2-6D44D6E25CF7}"/>
              </a:ext>
            </a:extLst>
          </p:cNvPr>
          <p:cNvSpPr>
            <a:spLocks noChangeArrowheads="1"/>
          </p:cNvSpPr>
          <p:nvPr/>
        </p:nvSpPr>
        <p:spPr bwMode="auto">
          <a:xfrm>
            <a:off x="9438656" y="4380295"/>
            <a:ext cx="736600" cy="401637"/>
          </a:xfrm>
          <a:prstGeom prst="leftArrow">
            <a:avLst>
              <a:gd name="adj1" fmla="val 50000"/>
              <a:gd name="adj2" fmla="val 49857"/>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sz="1400"/>
          </a:p>
        </p:txBody>
      </p:sp>
      <p:sp>
        <p:nvSpPr>
          <p:cNvPr id="18" name="TextBox 25">
            <a:extLst>
              <a:ext uri="{FF2B5EF4-FFF2-40B4-BE49-F238E27FC236}">
                <a16:creationId xmlns:a16="http://schemas.microsoft.com/office/drawing/2014/main" id="{C6305081-BBE2-FC61-36E6-17AD3153D9EB}"/>
              </a:ext>
            </a:extLst>
          </p:cNvPr>
          <p:cNvSpPr txBox="1">
            <a:spLocks noChangeArrowheads="1"/>
          </p:cNvSpPr>
          <p:nvPr/>
        </p:nvSpPr>
        <p:spPr bwMode="auto">
          <a:xfrm>
            <a:off x="10170285" y="4388387"/>
            <a:ext cx="17843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600" dirty="0">
                <a:latin typeface="Cabin"/>
              </a:rPr>
              <a:t>c) principal or </a:t>
            </a:r>
          </a:p>
          <a:p>
            <a:pPr>
              <a:spcBef>
                <a:spcPct val="0"/>
              </a:spcBef>
              <a:buFontTx/>
              <a:buNone/>
            </a:pPr>
            <a:r>
              <a:rPr lang="en-GB" altLang="en-US" sz="1600" dirty="0">
                <a:latin typeface="Cabin"/>
              </a:rPr>
              <a:t>only place of work</a:t>
            </a:r>
          </a:p>
        </p:txBody>
      </p:sp>
      <p:sp>
        <p:nvSpPr>
          <p:cNvPr id="21" name="Left Arrow 23">
            <a:extLst>
              <a:ext uri="{FF2B5EF4-FFF2-40B4-BE49-F238E27FC236}">
                <a16:creationId xmlns:a16="http://schemas.microsoft.com/office/drawing/2014/main" id="{12A636DA-1D50-BD83-B860-C5ACE6B854C7}"/>
              </a:ext>
            </a:extLst>
          </p:cNvPr>
          <p:cNvSpPr>
            <a:spLocks noChangeArrowheads="1"/>
          </p:cNvSpPr>
          <p:nvPr/>
        </p:nvSpPr>
        <p:spPr bwMode="auto">
          <a:xfrm>
            <a:off x="9432097" y="3844690"/>
            <a:ext cx="738188" cy="401637"/>
          </a:xfrm>
          <a:prstGeom prst="leftArrow">
            <a:avLst>
              <a:gd name="adj1" fmla="val 50000"/>
              <a:gd name="adj2" fmla="val 49965"/>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a:p>
        </p:txBody>
      </p:sp>
      <p:sp>
        <p:nvSpPr>
          <p:cNvPr id="22" name="TextBox 25">
            <a:extLst>
              <a:ext uri="{FF2B5EF4-FFF2-40B4-BE49-F238E27FC236}">
                <a16:creationId xmlns:a16="http://schemas.microsoft.com/office/drawing/2014/main" id="{7121626A-A525-DB0F-C20E-2B1BC4136E8D}"/>
              </a:ext>
            </a:extLst>
          </p:cNvPr>
          <p:cNvSpPr txBox="1">
            <a:spLocks noChangeArrowheads="1"/>
          </p:cNvSpPr>
          <p:nvPr/>
        </p:nvSpPr>
        <p:spPr bwMode="auto">
          <a:xfrm>
            <a:off x="10188981" y="3372567"/>
            <a:ext cx="17843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600" dirty="0">
                <a:latin typeface="Cabin"/>
              </a:rPr>
              <a:t>a) registered to vote </a:t>
            </a:r>
          </a:p>
        </p:txBody>
      </p:sp>
      <p:sp>
        <p:nvSpPr>
          <p:cNvPr id="23" name="TextBox 25">
            <a:extLst>
              <a:ext uri="{FF2B5EF4-FFF2-40B4-BE49-F238E27FC236}">
                <a16:creationId xmlns:a16="http://schemas.microsoft.com/office/drawing/2014/main" id="{B4920805-1B78-E377-027A-3FE7EB36061F}"/>
              </a:ext>
            </a:extLst>
          </p:cNvPr>
          <p:cNvSpPr txBox="1">
            <a:spLocks noChangeArrowheads="1"/>
          </p:cNvSpPr>
          <p:nvPr/>
        </p:nvSpPr>
        <p:spPr bwMode="auto">
          <a:xfrm>
            <a:off x="10170285" y="3916899"/>
            <a:ext cx="22359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600" dirty="0">
                <a:latin typeface="Cabin"/>
              </a:rPr>
              <a:t>b) owner/ tenant </a:t>
            </a:r>
          </a:p>
          <a:p>
            <a:pPr>
              <a:spcBef>
                <a:spcPct val="0"/>
              </a:spcBef>
              <a:buFontTx/>
              <a:buNone/>
            </a:pPr>
            <a:r>
              <a:rPr lang="en-GB" altLang="en-US" sz="1600" dirty="0">
                <a:latin typeface="Cabin"/>
              </a:rPr>
              <a:t>of land/premises</a:t>
            </a:r>
          </a:p>
        </p:txBody>
      </p:sp>
      <p:sp>
        <p:nvSpPr>
          <p:cNvPr id="24" name="Left Arrow 26">
            <a:extLst>
              <a:ext uri="{FF2B5EF4-FFF2-40B4-BE49-F238E27FC236}">
                <a16:creationId xmlns:a16="http://schemas.microsoft.com/office/drawing/2014/main" id="{BC39ECD3-68F8-E5F5-B80E-47AD5667D669}"/>
              </a:ext>
            </a:extLst>
          </p:cNvPr>
          <p:cNvSpPr>
            <a:spLocks noChangeArrowheads="1"/>
          </p:cNvSpPr>
          <p:nvPr/>
        </p:nvSpPr>
        <p:spPr bwMode="auto">
          <a:xfrm>
            <a:off x="9438656" y="4868161"/>
            <a:ext cx="736600" cy="401637"/>
          </a:xfrm>
          <a:prstGeom prst="leftArrow">
            <a:avLst>
              <a:gd name="adj1" fmla="val 50000"/>
              <a:gd name="adj2" fmla="val 49857"/>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sz="1400"/>
          </a:p>
        </p:txBody>
      </p:sp>
      <p:sp>
        <p:nvSpPr>
          <p:cNvPr id="25" name="Right Arrow 15">
            <a:extLst>
              <a:ext uri="{FF2B5EF4-FFF2-40B4-BE49-F238E27FC236}">
                <a16:creationId xmlns:a16="http://schemas.microsoft.com/office/drawing/2014/main" id="{93897E26-08E1-895E-1889-7E1290481B38}"/>
              </a:ext>
            </a:extLst>
          </p:cNvPr>
          <p:cNvSpPr>
            <a:spLocks noChangeArrowheads="1"/>
          </p:cNvSpPr>
          <p:nvPr/>
        </p:nvSpPr>
        <p:spPr bwMode="auto">
          <a:xfrm>
            <a:off x="4908915" y="2663084"/>
            <a:ext cx="688975" cy="407987"/>
          </a:xfrm>
          <a:prstGeom prst="rightArrow">
            <a:avLst>
              <a:gd name="adj1" fmla="val 50000"/>
              <a:gd name="adj2" fmla="val 50020"/>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a:p>
        </p:txBody>
      </p:sp>
      <p:sp>
        <p:nvSpPr>
          <p:cNvPr id="26" name="TextBox 27">
            <a:extLst>
              <a:ext uri="{FF2B5EF4-FFF2-40B4-BE49-F238E27FC236}">
                <a16:creationId xmlns:a16="http://schemas.microsoft.com/office/drawing/2014/main" id="{9162C0C4-F9F6-4291-5134-BC1AF0E2C1FE}"/>
              </a:ext>
            </a:extLst>
          </p:cNvPr>
          <p:cNvSpPr txBox="1">
            <a:spLocks noChangeArrowheads="1"/>
          </p:cNvSpPr>
          <p:nvPr/>
        </p:nvSpPr>
        <p:spPr bwMode="auto">
          <a:xfrm>
            <a:off x="3463683" y="5202730"/>
            <a:ext cx="18113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600" dirty="0">
                <a:latin typeface="Cabin"/>
              </a:rPr>
              <a:t>Full name and address of person witnessing, same as on consent to nomination form</a:t>
            </a:r>
          </a:p>
        </p:txBody>
      </p:sp>
      <p:sp>
        <p:nvSpPr>
          <p:cNvPr id="27" name="TextBox 26">
            <a:extLst>
              <a:ext uri="{FF2B5EF4-FFF2-40B4-BE49-F238E27FC236}">
                <a16:creationId xmlns:a16="http://schemas.microsoft.com/office/drawing/2014/main" id="{50DF8155-26D6-9DFD-42A3-9A0395170178}"/>
              </a:ext>
            </a:extLst>
          </p:cNvPr>
          <p:cNvSpPr txBox="1"/>
          <p:nvPr/>
        </p:nvSpPr>
        <p:spPr>
          <a:xfrm>
            <a:off x="10170285" y="4932719"/>
            <a:ext cx="1747554" cy="584775"/>
          </a:xfrm>
          <a:prstGeom prst="rect">
            <a:avLst/>
          </a:prstGeom>
          <a:noFill/>
        </p:spPr>
        <p:txBody>
          <a:bodyPr wrap="square" rtlCol="0">
            <a:spAutoFit/>
          </a:bodyPr>
          <a:lstStyle/>
          <a:p>
            <a:pPr>
              <a:spcBef>
                <a:spcPct val="0"/>
              </a:spcBef>
              <a:buFontTx/>
              <a:buNone/>
            </a:pPr>
            <a:r>
              <a:rPr lang="en-GB" altLang="en-US" sz="1600" dirty="0">
                <a:latin typeface="Cabin"/>
              </a:rPr>
              <a:t>d) resided in the last 12 months  </a:t>
            </a:r>
          </a:p>
        </p:txBody>
      </p:sp>
      <p:sp>
        <p:nvSpPr>
          <p:cNvPr id="28" name="TextBox 27">
            <a:extLst>
              <a:ext uri="{FF2B5EF4-FFF2-40B4-BE49-F238E27FC236}">
                <a16:creationId xmlns:a16="http://schemas.microsoft.com/office/drawing/2014/main" id="{6BDDB465-F4D0-973D-5035-746040362011}"/>
              </a:ext>
            </a:extLst>
          </p:cNvPr>
          <p:cNvSpPr txBox="1"/>
          <p:nvPr/>
        </p:nvSpPr>
        <p:spPr>
          <a:xfrm>
            <a:off x="5077326" y="6112247"/>
            <a:ext cx="5149516" cy="369332"/>
          </a:xfrm>
          <a:prstGeom prst="rect">
            <a:avLst/>
          </a:prstGeom>
          <a:noFill/>
        </p:spPr>
        <p:txBody>
          <a:bodyPr wrap="square" rtlCol="0">
            <a:spAutoFit/>
          </a:bodyPr>
          <a:lstStyle/>
          <a:p>
            <a:pPr algn="ctr"/>
            <a:r>
              <a:rPr lang="en-GB" b="1" dirty="0"/>
              <a:t>To be submitted by hand</a:t>
            </a:r>
          </a:p>
        </p:txBody>
      </p:sp>
      <p:sp>
        <p:nvSpPr>
          <p:cNvPr id="3" name="Right Arrow 15">
            <a:extLst>
              <a:ext uri="{FF2B5EF4-FFF2-40B4-BE49-F238E27FC236}">
                <a16:creationId xmlns:a16="http://schemas.microsoft.com/office/drawing/2014/main" id="{20DB79A0-7259-C9A9-9B43-CCDCCC8D9193}"/>
              </a:ext>
            </a:extLst>
          </p:cNvPr>
          <p:cNvSpPr>
            <a:spLocks noChangeArrowheads="1"/>
          </p:cNvSpPr>
          <p:nvPr/>
        </p:nvSpPr>
        <p:spPr bwMode="auto">
          <a:xfrm>
            <a:off x="4899219" y="1610231"/>
            <a:ext cx="688975" cy="407987"/>
          </a:xfrm>
          <a:prstGeom prst="rightArrow">
            <a:avLst>
              <a:gd name="adj1" fmla="val 50000"/>
              <a:gd name="adj2" fmla="val 50020"/>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a:p>
        </p:txBody>
      </p:sp>
    </p:spTree>
    <p:extLst>
      <p:ext uri="{BB962C8B-B14F-4D97-AF65-F5344CB8AC3E}">
        <p14:creationId xmlns:p14="http://schemas.microsoft.com/office/powerpoint/2010/main" val="239163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500" fill="hold"/>
                                        <p:tgtEl>
                                          <p:spTgt spid="18"/>
                                        </p:tgtEl>
                                        <p:attrNameLst>
                                          <p:attrName>ppt_x</p:attrName>
                                        </p:attrNameLst>
                                      </p:cBhvr>
                                      <p:tavLst>
                                        <p:tav tm="0">
                                          <p:val>
                                            <p:strVal val="#ppt_x"/>
                                          </p:val>
                                        </p:tav>
                                        <p:tav tm="100000">
                                          <p:val>
                                            <p:strVal val="#ppt_x"/>
                                          </p:val>
                                        </p:tav>
                                      </p:tavLst>
                                    </p:anim>
                                    <p:anim calcmode="lin" valueType="num">
                                      <p:cBhvr additive="base">
                                        <p:cTn id="9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additive="base">
                                        <p:cTn id="97" dur="500" fill="hold"/>
                                        <p:tgtEl>
                                          <p:spTgt spid="24"/>
                                        </p:tgtEl>
                                        <p:attrNameLst>
                                          <p:attrName>ppt_x</p:attrName>
                                        </p:attrNameLst>
                                      </p:cBhvr>
                                      <p:tavLst>
                                        <p:tav tm="0">
                                          <p:val>
                                            <p:strVal val="#ppt_x"/>
                                          </p:val>
                                        </p:tav>
                                        <p:tav tm="100000">
                                          <p:val>
                                            <p:strVal val="#ppt_x"/>
                                          </p:val>
                                        </p:tav>
                                      </p:tavLst>
                                    </p:anim>
                                    <p:anim calcmode="lin" valueType="num">
                                      <p:cBhvr additive="base">
                                        <p:cTn id="9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additive="base">
                                        <p:cTn id="103" dur="500" fill="hold"/>
                                        <p:tgtEl>
                                          <p:spTgt spid="27"/>
                                        </p:tgtEl>
                                        <p:attrNameLst>
                                          <p:attrName>ppt_x</p:attrName>
                                        </p:attrNameLst>
                                      </p:cBhvr>
                                      <p:tavLst>
                                        <p:tav tm="0">
                                          <p:val>
                                            <p:strVal val="#ppt_x"/>
                                          </p:val>
                                        </p:tav>
                                        <p:tav tm="100000">
                                          <p:val>
                                            <p:strVal val="#ppt_x"/>
                                          </p:val>
                                        </p:tav>
                                      </p:tavLst>
                                    </p:anim>
                                    <p:anim calcmode="lin" valueType="num">
                                      <p:cBhvr additive="base">
                                        <p:cTn id="10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11"/>
                                        </p:tgtEl>
                                        <p:attrNameLst>
                                          <p:attrName>style.visibility</p:attrName>
                                        </p:attrNameLst>
                                      </p:cBhvr>
                                      <p:to>
                                        <p:strVal val="visible"/>
                                      </p:to>
                                    </p:set>
                                    <p:anim calcmode="lin" valueType="num">
                                      <p:cBhvr additive="base">
                                        <p:cTn id="109" dur="500" fill="hold"/>
                                        <p:tgtEl>
                                          <p:spTgt spid="11"/>
                                        </p:tgtEl>
                                        <p:attrNameLst>
                                          <p:attrName>ppt_x</p:attrName>
                                        </p:attrNameLst>
                                      </p:cBhvr>
                                      <p:tavLst>
                                        <p:tav tm="0">
                                          <p:val>
                                            <p:strVal val="#ppt_x"/>
                                          </p:val>
                                        </p:tav>
                                        <p:tav tm="100000">
                                          <p:val>
                                            <p:strVal val="#ppt_x"/>
                                          </p:val>
                                        </p:tav>
                                      </p:tavLst>
                                    </p:anim>
                                    <p:anim calcmode="lin" valueType="num">
                                      <p:cBhvr additive="base">
                                        <p:cTn id="11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additive="base">
                                        <p:cTn id="115" dur="500" fill="hold"/>
                                        <p:tgtEl>
                                          <p:spTgt spid="26"/>
                                        </p:tgtEl>
                                        <p:attrNameLst>
                                          <p:attrName>ppt_x</p:attrName>
                                        </p:attrNameLst>
                                      </p:cBhvr>
                                      <p:tavLst>
                                        <p:tav tm="0">
                                          <p:val>
                                            <p:strVal val="#ppt_x"/>
                                          </p:val>
                                        </p:tav>
                                        <p:tav tm="100000">
                                          <p:val>
                                            <p:strVal val="#ppt_x"/>
                                          </p:val>
                                        </p:tav>
                                      </p:tavLst>
                                    </p:anim>
                                    <p:anim calcmode="lin" valueType="num">
                                      <p:cBhvr additive="base">
                                        <p:cTn id="11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1" grpId="0" animBg="1"/>
      <p:bldP spid="12" grpId="0"/>
      <p:bldP spid="13" grpId="0" animBg="1"/>
      <p:bldP spid="14" grpId="0"/>
      <p:bldP spid="15" grpId="0" animBg="1"/>
      <p:bldP spid="16" grpId="0"/>
      <p:bldP spid="17" grpId="0" animBg="1"/>
      <p:bldP spid="18" grpId="0"/>
      <p:bldP spid="21" grpId="0" animBg="1"/>
      <p:bldP spid="22" grpId="0"/>
      <p:bldP spid="23" grpId="0"/>
      <p:bldP spid="24" grpId="0" animBg="1"/>
      <p:bldP spid="25" grpId="0" animBg="1"/>
      <p:bldP spid="26" grpId="0"/>
      <p:bldP spid="27"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BE51F-8864-1769-A035-F1604F16E3E1}"/>
              </a:ext>
            </a:extLst>
          </p:cNvPr>
          <p:cNvSpPr>
            <a:spLocks noGrp="1"/>
          </p:cNvSpPr>
          <p:nvPr>
            <p:ph type="title"/>
          </p:nvPr>
        </p:nvSpPr>
        <p:spPr/>
        <p:txBody>
          <a:bodyPr/>
          <a:lstStyle/>
          <a:p>
            <a:r>
              <a:rPr lang="en-GB" dirty="0"/>
              <a:t>Home Address Form </a:t>
            </a:r>
            <a:br>
              <a:rPr lang="en-GB" dirty="0"/>
            </a:br>
            <a:r>
              <a:rPr lang="en-GB" dirty="0"/>
              <a:t>(Form 1b – Part 2)</a:t>
            </a:r>
          </a:p>
        </p:txBody>
      </p:sp>
      <p:pic>
        <p:nvPicPr>
          <p:cNvPr id="5" name="Content Placeholder 4">
            <a:extLst>
              <a:ext uri="{FF2B5EF4-FFF2-40B4-BE49-F238E27FC236}">
                <a16:creationId xmlns:a16="http://schemas.microsoft.com/office/drawing/2014/main" id="{8120AE19-ED94-5FDB-7E78-E444D691A3EC}"/>
              </a:ext>
            </a:extLst>
          </p:cNvPr>
          <p:cNvPicPr>
            <a:picLocks noGrp="1" noChangeAspect="1"/>
          </p:cNvPicPr>
          <p:nvPr>
            <p:ph idx="1"/>
          </p:nvPr>
        </p:nvPicPr>
        <p:blipFill>
          <a:blip r:embed="rId3"/>
          <a:stretch>
            <a:fillRect/>
          </a:stretch>
        </p:blipFill>
        <p:spPr>
          <a:xfrm>
            <a:off x="5654190" y="863600"/>
            <a:ext cx="3744296" cy="5121275"/>
          </a:xfrm>
        </p:spPr>
      </p:pic>
      <p:sp>
        <p:nvSpPr>
          <p:cNvPr id="6" name="Right Arrow 11">
            <a:extLst>
              <a:ext uri="{FF2B5EF4-FFF2-40B4-BE49-F238E27FC236}">
                <a16:creationId xmlns:a16="http://schemas.microsoft.com/office/drawing/2014/main" id="{DC078D08-DAA2-9D49-B11B-4218BFCB6C0E}"/>
              </a:ext>
            </a:extLst>
          </p:cNvPr>
          <p:cNvSpPr>
            <a:spLocks noChangeArrowheads="1"/>
          </p:cNvSpPr>
          <p:nvPr/>
        </p:nvSpPr>
        <p:spPr bwMode="auto">
          <a:xfrm>
            <a:off x="4965215" y="2039456"/>
            <a:ext cx="688975" cy="407987"/>
          </a:xfrm>
          <a:prstGeom prst="rightArrow">
            <a:avLst>
              <a:gd name="adj1" fmla="val 50000"/>
              <a:gd name="adj2" fmla="val 50020"/>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a:p>
        </p:txBody>
      </p:sp>
      <p:sp>
        <p:nvSpPr>
          <p:cNvPr id="7" name="Title 1">
            <a:extLst>
              <a:ext uri="{FF2B5EF4-FFF2-40B4-BE49-F238E27FC236}">
                <a16:creationId xmlns:a16="http://schemas.microsoft.com/office/drawing/2014/main" id="{EA3F2BD8-C58E-A9E0-7636-B29A0B74CE2F}"/>
              </a:ext>
            </a:extLst>
          </p:cNvPr>
          <p:cNvSpPr txBox="1">
            <a:spLocks/>
          </p:cNvSpPr>
          <p:nvPr/>
        </p:nvSpPr>
        <p:spPr>
          <a:xfrm>
            <a:off x="3454885" y="1290155"/>
            <a:ext cx="1617663" cy="190658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GB" altLang="en-US" sz="1600" dirty="0">
                <a:solidFill>
                  <a:schemeClr val="tx1"/>
                </a:solidFill>
                <a:latin typeface="Cabin"/>
              </a:rPr>
              <a:t>Enter the name of the district your home address is situated i.e. </a:t>
            </a:r>
            <a:r>
              <a:rPr lang="en-GB" altLang="en-US" sz="1600" b="1" dirty="0">
                <a:solidFill>
                  <a:schemeClr val="tx1"/>
                </a:solidFill>
                <a:latin typeface="Cabin"/>
              </a:rPr>
              <a:t>Nottingham City </a:t>
            </a:r>
            <a:r>
              <a:rPr lang="en-GB" altLang="en-US" sz="1600" dirty="0">
                <a:solidFill>
                  <a:schemeClr val="tx1"/>
                </a:solidFill>
                <a:latin typeface="Cabin"/>
              </a:rPr>
              <a:t>(if your home address is in the UK)</a:t>
            </a:r>
            <a:br>
              <a:rPr lang="en-GB" altLang="en-US" sz="1600" dirty="0">
                <a:solidFill>
                  <a:schemeClr val="tx1"/>
                </a:solidFill>
                <a:latin typeface="Cabin"/>
              </a:rPr>
            </a:br>
            <a:endParaRPr lang="en-GB" altLang="en-US" sz="1600" dirty="0">
              <a:solidFill>
                <a:schemeClr val="tx1"/>
              </a:solidFill>
              <a:latin typeface="Cabin"/>
            </a:endParaRPr>
          </a:p>
        </p:txBody>
      </p:sp>
      <p:sp>
        <p:nvSpPr>
          <p:cNvPr id="8" name="Left Arrow 6">
            <a:extLst>
              <a:ext uri="{FF2B5EF4-FFF2-40B4-BE49-F238E27FC236}">
                <a16:creationId xmlns:a16="http://schemas.microsoft.com/office/drawing/2014/main" id="{99B4EB48-26DB-9492-4C40-5ED31771FEC2}"/>
              </a:ext>
            </a:extLst>
          </p:cNvPr>
          <p:cNvSpPr>
            <a:spLocks noChangeArrowheads="1"/>
          </p:cNvSpPr>
          <p:nvPr/>
        </p:nvSpPr>
        <p:spPr bwMode="auto">
          <a:xfrm>
            <a:off x="9398486" y="2606464"/>
            <a:ext cx="738188" cy="400050"/>
          </a:xfrm>
          <a:prstGeom prst="leftArrow">
            <a:avLst>
              <a:gd name="adj1" fmla="val 50000"/>
              <a:gd name="adj2" fmla="val 50163"/>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a:p>
        </p:txBody>
      </p:sp>
      <p:sp>
        <p:nvSpPr>
          <p:cNvPr id="9" name="TextBox 10">
            <a:extLst>
              <a:ext uri="{FF2B5EF4-FFF2-40B4-BE49-F238E27FC236}">
                <a16:creationId xmlns:a16="http://schemas.microsoft.com/office/drawing/2014/main" id="{748ACA9D-E6B9-E74D-BF82-04D75B8A8CFF}"/>
              </a:ext>
            </a:extLst>
          </p:cNvPr>
          <p:cNvSpPr txBox="1">
            <a:spLocks noChangeArrowheads="1"/>
          </p:cNvSpPr>
          <p:nvPr/>
        </p:nvSpPr>
        <p:spPr bwMode="auto">
          <a:xfrm>
            <a:off x="10318750" y="2039456"/>
            <a:ext cx="153352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600" dirty="0">
                <a:latin typeface="Cabin"/>
              </a:rPr>
              <a:t>Or enter the name of the country in which your home address is situated (if you live outside the UK)</a:t>
            </a:r>
          </a:p>
        </p:txBody>
      </p:sp>
      <p:sp>
        <p:nvSpPr>
          <p:cNvPr id="10" name="Right Arrow 5">
            <a:extLst>
              <a:ext uri="{FF2B5EF4-FFF2-40B4-BE49-F238E27FC236}">
                <a16:creationId xmlns:a16="http://schemas.microsoft.com/office/drawing/2014/main" id="{55E1F52D-02E5-9FA3-420E-3C924556FF77}"/>
              </a:ext>
            </a:extLst>
          </p:cNvPr>
          <p:cNvSpPr>
            <a:spLocks noChangeArrowheads="1"/>
          </p:cNvSpPr>
          <p:nvPr/>
        </p:nvSpPr>
        <p:spPr bwMode="auto">
          <a:xfrm>
            <a:off x="4965214" y="3151770"/>
            <a:ext cx="688975" cy="407988"/>
          </a:xfrm>
          <a:prstGeom prst="rightArrow">
            <a:avLst>
              <a:gd name="adj1" fmla="val 50000"/>
              <a:gd name="adj2" fmla="val 50020"/>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a:p>
        </p:txBody>
      </p:sp>
      <p:sp>
        <p:nvSpPr>
          <p:cNvPr id="11" name="TextBox 12">
            <a:extLst>
              <a:ext uri="{FF2B5EF4-FFF2-40B4-BE49-F238E27FC236}">
                <a16:creationId xmlns:a16="http://schemas.microsoft.com/office/drawing/2014/main" id="{A6046D08-96E9-DC3A-250B-87B28BF24B58}"/>
              </a:ext>
            </a:extLst>
          </p:cNvPr>
          <p:cNvSpPr txBox="1">
            <a:spLocks noChangeArrowheads="1"/>
          </p:cNvSpPr>
          <p:nvPr/>
        </p:nvSpPr>
        <p:spPr bwMode="auto">
          <a:xfrm>
            <a:off x="3454884" y="3023646"/>
            <a:ext cx="15033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600" dirty="0">
                <a:latin typeface="Cabin"/>
              </a:rPr>
              <a:t>Candidate signs and dates (wet ink signature)</a:t>
            </a:r>
          </a:p>
        </p:txBody>
      </p:sp>
      <p:sp>
        <p:nvSpPr>
          <p:cNvPr id="12" name="TextBox 11">
            <a:extLst>
              <a:ext uri="{FF2B5EF4-FFF2-40B4-BE49-F238E27FC236}">
                <a16:creationId xmlns:a16="http://schemas.microsoft.com/office/drawing/2014/main" id="{776D4016-1595-9D12-6E43-F92D131A178E}"/>
              </a:ext>
            </a:extLst>
          </p:cNvPr>
          <p:cNvSpPr txBox="1"/>
          <p:nvPr/>
        </p:nvSpPr>
        <p:spPr>
          <a:xfrm>
            <a:off x="5077326" y="6112247"/>
            <a:ext cx="5149516" cy="369332"/>
          </a:xfrm>
          <a:prstGeom prst="rect">
            <a:avLst/>
          </a:prstGeom>
          <a:noFill/>
        </p:spPr>
        <p:txBody>
          <a:bodyPr wrap="square" rtlCol="0">
            <a:spAutoFit/>
          </a:bodyPr>
          <a:lstStyle/>
          <a:p>
            <a:pPr algn="ctr"/>
            <a:r>
              <a:rPr lang="en-GB" b="1" dirty="0"/>
              <a:t>To be submitted by hand (even if not completed)</a:t>
            </a:r>
          </a:p>
        </p:txBody>
      </p:sp>
    </p:spTree>
    <p:extLst>
      <p:ext uri="{BB962C8B-B14F-4D97-AF65-F5344CB8AC3E}">
        <p14:creationId xmlns:p14="http://schemas.microsoft.com/office/powerpoint/2010/main" val="374473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1"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9" grpId="1"/>
      <p:bldP spid="10" grpId="0" animBg="1"/>
      <p:bldP spid="11" grpId="0"/>
      <p:bldP spid="11"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B7F79-3CD3-7BD6-C72D-618F6DC06E47}"/>
              </a:ext>
            </a:extLst>
          </p:cNvPr>
          <p:cNvSpPr>
            <a:spLocks noGrp="1"/>
          </p:cNvSpPr>
          <p:nvPr>
            <p:ph type="title"/>
          </p:nvPr>
        </p:nvSpPr>
        <p:spPr/>
        <p:txBody>
          <a:bodyPr/>
          <a:lstStyle/>
          <a:p>
            <a:r>
              <a:rPr lang="en-GB" dirty="0">
                <a:latin typeface="Cabin"/>
              </a:rPr>
              <a:t>Consent to Nomination</a:t>
            </a:r>
            <a:br>
              <a:rPr lang="en-GB" dirty="0">
                <a:latin typeface="Cabin"/>
              </a:rPr>
            </a:br>
            <a:r>
              <a:rPr lang="en-GB" dirty="0">
                <a:latin typeface="Cabin"/>
              </a:rPr>
              <a:t>Form 1c </a:t>
            </a:r>
          </a:p>
        </p:txBody>
      </p:sp>
      <p:pic>
        <p:nvPicPr>
          <p:cNvPr id="5" name="Content Placeholder 4">
            <a:extLst>
              <a:ext uri="{FF2B5EF4-FFF2-40B4-BE49-F238E27FC236}">
                <a16:creationId xmlns:a16="http://schemas.microsoft.com/office/drawing/2014/main" id="{783878D2-B8EA-7133-2FE2-A1A20614DC91}"/>
              </a:ext>
            </a:extLst>
          </p:cNvPr>
          <p:cNvPicPr>
            <a:picLocks noGrp="1" noChangeAspect="1"/>
          </p:cNvPicPr>
          <p:nvPr>
            <p:ph idx="1"/>
          </p:nvPr>
        </p:nvPicPr>
        <p:blipFill>
          <a:blip r:embed="rId3"/>
          <a:stretch>
            <a:fillRect/>
          </a:stretch>
        </p:blipFill>
        <p:spPr>
          <a:xfrm>
            <a:off x="5815335" y="863791"/>
            <a:ext cx="3422006" cy="5097172"/>
          </a:xfrm>
        </p:spPr>
      </p:pic>
      <p:sp>
        <p:nvSpPr>
          <p:cNvPr id="6" name="Left Arrow 4">
            <a:extLst>
              <a:ext uri="{FF2B5EF4-FFF2-40B4-BE49-F238E27FC236}">
                <a16:creationId xmlns:a16="http://schemas.microsoft.com/office/drawing/2014/main" id="{110736F5-D8FC-480A-2DB5-D43D7172C34E}"/>
              </a:ext>
            </a:extLst>
          </p:cNvPr>
          <p:cNvSpPr>
            <a:spLocks noChangeArrowheads="1"/>
          </p:cNvSpPr>
          <p:nvPr/>
        </p:nvSpPr>
        <p:spPr bwMode="auto">
          <a:xfrm>
            <a:off x="9237341" y="1786118"/>
            <a:ext cx="738188" cy="400050"/>
          </a:xfrm>
          <a:prstGeom prst="leftArrow">
            <a:avLst>
              <a:gd name="adj1" fmla="val 50000"/>
              <a:gd name="adj2" fmla="val 50163"/>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a:p>
        </p:txBody>
      </p:sp>
      <p:sp>
        <p:nvSpPr>
          <p:cNvPr id="7" name="TextBox 6">
            <a:extLst>
              <a:ext uri="{FF2B5EF4-FFF2-40B4-BE49-F238E27FC236}">
                <a16:creationId xmlns:a16="http://schemas.microsoft.com/office/drawing/2014/main" id="{74AE9BC0-7364-18ED-55D4-B46BFC5EECD0}"/>
              </a:ext>
            </a:extLst>
          </p:cNvPr>
          <p:cNvSpPr txBox="1">
            <a:spLocks noChangeArrowheads="1"/>
          </p:cNvSpPr>
          <p:nvPr/>
        </p:nvSpPr>
        <p:spPr bwMode="auto">
          <a:xfrm>
            <a:off x="9973947" y="1627237"/>
            <a:ext cx="135255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600" dirty="0">
                <a:latin typeface="Cabin"/>
              </a:rPr>
              <a:t>Complete this section as before including </a:t>
            </a:r>
            <a:r>
              <a:rPr lang="en-GB" altLang="en-US" sz="1600" u="sng" dirty="0">
                <a:latin typeface="Cabin"/>
              </a:rPr>
              <a:t>full </a:t>
            </a:r>
            <a:r>
              <a:rPr lang="en-GB" altLang="en-US" sz="1600" dirty="0">
                <a:latin typeface="Cabin"/>
              </a:rPr>
              <a:t>name</a:t>
            </a:r>
          </a:p>
        </p:txBody>
      </p:sp>
      <p:sp>
        <p:nvSpPr>
          <p:cNvPr id="8" name="Right Arrow 8">
            <a:extLst>
              <a:ext uri="{FF2B5EF4-FFF2-40B4-BE49-F238E27FC236}">
                <a16:creationId xmlns:a16="http://schemas.microsoft.com/office/drawing/2014/main" id="{80681225-89C8-57E5-F148-1A435674BAB9}"/>
              </a:ext>
            </a:extLst>
          </p:cNvPr>
          <p:cNvSpPr>
            <a:spLocks noChangeArrowheads="1"/>
          </p:cNvSpPr>
          <p:nvPr/>
        </p:nvSpPr>
        <p:spPr bwMode="auto">
          <a:xfrm>
            <a:off x="5126360" y="2949676"/>
            <a:ext cx="688975" cy="407988"/>
          </a:xfrm>
          <a:prstGeom prst="rightArrow">
            <a:avLst>
              <a:gd name="adj1" fmla="val 50000"/>
              <a:gd name="adj2" fmla="val 50020"/>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a:p>
        </p:txBody>
      </p:sp>
      <p:sp>
        <p:nvSpPr>
          <p:cNvPr id="10" name="Title 1">
            <a:extLst>
              <a:ext uri="{FF2B5EF4-FFF2-40B4-BE49-F238E27FC236}">
                <a16:creationId xmlns:a16="http://schemas.microsoft.com/office/drawing/2014/main" id="{26CC9D27-2487-4DD2-5217-5CDE33159E29}"/>
              </a:ext>
            </a:extLst>
          </p:cNvPr>
          <p:cNvSpPr txBox="1">
            <a:spLocks/>
          </p:cNvSpPr>
          <p:nvPr/>
        </p:nvSpPr>
        <p:spPr>
          <a:xfrm>
            <a:off x="3551234" y="2186168"/>
            <a:ext cx="1595437" cy="2212975"/>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GB" altLang="en-US" sz="2100" dirty="0">
                <a:solidFill>
                  <a:schemeClr val="tx1"/>
                </a:solidFill>
                <a:latin typeface="Cabin"/>
              </a:rPr>
              <a:t>Strike through any qualifications that do not apply.</a:t>
            </a:r>
            <a:br>
              <a:rPr lang="en-GB" altLang="en-US" sz="2100" dirty="0">
                <a:solidFill>
                  <a:schemeClr val="tx1"/>
                </a:solidFill>
                <a:latin typeface="Cabin"/>
              </a:rPr>
            </a:br>
            <a:br>
              <a:rPr lang="en-GB" altLang="en-US" sz="2100" dirty="0">
                <a:solidFill>
                  <a:schemeClr val="tx1"/>
                </a:solidFill>
                <a:latin typeface="Cabin"/>
              </a:rPr>
            </a:br>
            <a:r>
              <a:rPr lang="en-GB" altLang="en-US" sz="2100" dirty="0">
                <a:solidFill>
                  <a:schemeClr val="tx1"/>
                </a:solidFill>
                <a:latin typeface="Cabin"/>
              </a:rPr>
              <a:t>The qualifications that you use here MUST match those in part 1 on form 1b</a:t>
            </a:r>
            <a:br>
              <a:rPr lang="en-GB" altLang="en-US" sz="1700" dirty="0">
                <a:solidFill>
                  <a:schemeClr val="tx1"/>
                </a:solidFill>
                <a:latin typeface="Cabin"/>
              </a:rPr>
            </a:br>
            <a:br>
              <a:rPr lang="en-GB" altLang="en-US" sz="1700" dirty="0">
                <a:solidFill>
                  <a:schemeClr val="tx1"/>
                </a:solidFill>
                <a:latin typeface="Cabin"/>
              </a:rPr>
            </a:br>
            <a:br>
              <a:rPr lang="en-GB" altLang="en-US" sz="1700" dirty="0">
                <a:solidFill>
                  <a:srgbClr val="000000"/>
                </a:solidFill>
                <a:latin typeface="Cabin"/>
              </a:rPr>
            </a:br>
            <a:br>
              <a:rPr lang="en-GB" altLang="en-US" sz="1600" dirty="0">
                <a:solidFill>
                  <a:srgbClr val="000000"/>
                </a:solidFill>
              </a:rPr>
            </a:br>
            <a:endParaRPr lang="en-GB" altLang="en-US" sz="1600" dirty="0">
              <a:solidFill>
                <a:srgbClr val="000000"/>
              </a:solidFill>
            </a:endParaRPr>
          </a:p>
        </p:txBody>
      </p:sp>
      <p:sp>
        <p:nvSpPr>
          <p:cNvPr id="11" name="Right Arrow 8">
            <a:extLst>
              <a:ext uri="{FF2B5EF4-FFF2-40B4-BE49-F238E27FC236}">
                <a16:creationId xmlns:a16="http://schemas.microsoft.com/office/drawing/2014/main" id="{4599C37B-835E-6B48-739E-C438AF55F9B4}"/>
              </a:ext>
            </a:extLst>
          </p:cNvPr>
          <p:cNvSpPr>
            <a:spLocks noChangeArrowheads="1"/>
          </p:cNvSpPr>
          <p:nvPr/>
        </p:nvSpPr>
        <p:spPr bwMode="auto">
          <a:xfrm>
            <a:off x="5119467" y="4618359"/>
            <a:ext cx="688975" cy="407988"/>
          </a:xfrm>
          <a:prstGeom prst="rightArrow">
            <a:avLst>
              <a:gd name="adj1" fmla="val 50000"/>
              <a:gd name="adj2" fmla="val 50020"/>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a:p>
        </p:txBody>
      </p:sp>
      <p:sp>
        <p:nvSpPr>
          <p:cNvPr id="12" name="TextBox 11">
            <a:extLst>
              <a:ext uri="{FF2B5EF4-FFF2-40B4-BE49-F238E27FC236}">
                <a16:creationId xmlns:a16="http://schemas.microsoft.com/office/drawing/2014/main" id="{61CA0486-883E-E188-299A-19F3CA2EA01E}"/>
              </a:ext>
            </a:extLst>
          </p:cNvPr>
          <p:cNvSpPr txBox="1">
            <a:spLocks noChangeArrowheads="1"/>
          </p:cNvSpPr>
          <p:nvPr/>
        </p:nvSpPr>
        <p:spPr bwMode="auto">
          <a:xfrm>
            <a:off x="3490344" y="4487390"/>
            <a:ext cx="14795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600" dirty="0">
                <a:latin typeface="Cabin"/>
              </a:rPr>
              <a:t>Candidate must be over 18 on the day of submission </a:t>
            </a:r>
          </a:p>
        </p:txBody>
      </p:sp>
      <p:sp>
        <p:nvSpPr>
          <p:cNvPr id="13" name="Left Arrow 4">
            <a:extLst>
              <a:ext uri="{FF2B5EF4-FFF2-40B4-BE49-F238E27FC236}">
                <a16:creationId xmlns:a16="http://schemas.microsoft.com/office/drawing/2014/main" id="{85EB62E0-1775-D0D1-DC49-1D467FCCF117}"/>
              </a:ext>
            </a:extLst>
          </p:cNvPr>
          <p:cNvSpPr>
            <a:spLocks noChangeArrowheads="1"/>
          </p:cNvSpPr>
          <p:nvPr/>
        </p:nvSpPr>
        <p:spPr bwMode="auto">
          <a:xfrm>
            <a:off x="9240779" y="4671833"/>
            <a:ext cx="738188" cy="400050"/>
          </a:xfrm>
          <a:prstGeom prst="leftArrow">
            <a:avLst>
              <a:gd name="adj1" fmla="val 50000"/>
              <a:gd name="adj2" fmla="val 50163"/>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a:p>
        </p:txBody>
      </p:sp>
      <p:sp>
        <p:nvSpPr>
          <p:cNvPr id="15" name="TextBox 14">
            <a:extLst>
              <a:ext uri="{FF2B5EF4-FFF2-40B4-BE49-F238E27FC236}">
                <a16:creationId xmlns:a16="http://schemas.microsoft.com/office/drawing/2014/main" id="{2BDB913E-99E5-E298-88D5-A2CFD28699F8}"/>
              </a:ext>
            </a:extLst>
          </p:cNvPr>
          <p:cNvSpPr txBox="1"/>
          <p:nvPr/>
        </p:nvSpPr>
        <p:spPr>
          <a:xfrm>
            <a:off x="9973947" y="3713082"/>
            <a:ext cx="1668191" cy="1569660"/>
          </a:xfrm>
          <a:prstGeom prst="rect">
            <a:avLst/>
          </a:prstGeom>
          <a:noFill/>
        </p:spPr>
        <p:txBody>
          <a:bodyPr wrap="square">
            <a:spAutoFit/>
          </a:bodyPr>
          <a:lstStyle/>
          <a:p>
            <a:pPr>
              <a:spcBef>
                <a:spcPct val="0"/>
              </a:spcBef>
              <a:buFontTx/>
              <a:buNone/>
            </a:pPr>
            <a:r>
              <a:rPr lang="en-GB" altLang="en-US" sz="1600" dirty="0">
                <a:latin typeface="Cabin"/>
              </a:rPr>
              <a:t>Sign and date. </a:t>
            </a:r>
          </a:p>
          <a:p>
            <a:pPr>
              <a:spcBef>
                <a:spcPct val="0"/>
              </a:spcBef>
              <a:buFontTx/>
              <a:buNone/>
            </a:pPr>
            <a:r>
              <a:rPr lang="en-GB" altLang="en-US" sz="1600" dirty="0">
                <a:latin typeface="Cabin"/>
              </a:rPr>
              <a:t>Date cannot be</a:t>
            </a:r>
          </a:p>
          <a:p>
            <a:pPr>
              <a:spcBef>
                <a:spcPct val="0"/>
              </a:spcBef>
              <a:buFontTx/>
              <a:buNone/>
            </a:pPr>
            <a:r>
              <a:rPr lang="en-GB" altLang="en-US" sz="1600" dirty="0">
                <a:latin typeface="Cabin"/>
              </a:rPr>
              <a:t>earlier  than 1 </a:t>
            </a:r>
          </a:p>
          <a:p>
            <a:pPr>
              <a:spcBef>
                <a:spcPct val="0"/>
              </a:spcBef>
              <a:buFontTx/>
              <a:buNone/>
            </a:pPr>
            <a:r>
              <a:rPr lang="en-GB" altLang="en-US" sz="1600" dirty="0">
                <a:latin typeface="Cabin"/>
              </a:rPr>
              <a:t>month prior to </a:t>
            </a:r>
          </a:p>
          <a:p>
            <a:pPr>
              <a:spcBef>
                <a:spcPct val="0"/>
              </a:spcBef>
              <a:buFontTx/>
              <a:buNone/>
            </a:pPr>
            <a:r>
              <a:rPr lang="en-GB" altLang="en-US" sz="1600" dirty="0">
                <a:latin typeface="Cabin"/>
              </a:rPr>
              <a:t>nomination </a:t>
            </a:r>
          </a:p>
          <a:p>
            <a:pPr>
              <a:spcBef>
                <a:spcPct val="0"/>
              </a:spcBef>
              <a:buFontTx/>
              <a:buNone/>
            </a:pPr>
            <a:r>
              <a:rPr lang="en-GB" altLang="en-US" sz="1600" dirty="0">
                <a:latin typeface="Cabin"/>
              </a:rPr>
              <a:t>deadline </a:t>
            </a:r>
          </a:p>
        </p:txBody>
      </p:sp>
      <p:sp>
        <p:nvSpPr>
          <p:cNvPr id="16" name="Left Arrow 4">
            <a:extLst>
              <a:ext uri="{FF2B5EF4-FFF2-40B4-BE49-F238E27FC236}">
                <a16:creationId xmlns:a16="http://schemas.microsoft.com/office/drawing/2014/main" id="{3C931142-973E-8F66-F353-56B87FF1BE47}"/>
              </a:ext>
            </a:extLst>
          </p:cNvPr>
          <p:cNvSpPr>
            <a:spLocks noChangeArrowheads="1"/>
          </p:cNvSpPr>
          <p:nvPr/>
        </p:nvSpPr>
        <p:spPr bwMode="auto">
          <a:xfrm flipV="1">
            <a:off x="9232321" y="5282741"/>
            <a:ext cx="746646" cy="400051"/>
          </a:xfrm>
          <a:prstGeom prst="leftArrow">
            <a:avLst>
              <a:gd name="adj1" fmla="val 50000"/>
              <a:gd name="adj2" fmla="val 50163"/>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a:p>
        </p:txBody>
      </p:sp>
      <p:sp>
        <p:nvSpPr>
          <p:cNvPr id="17" name="TextBox 16">
            <a:extLst>
              <a:ext uri="{FF2B5EF4-FFF2-40B4-BE49-F238E27FC236}">
                <a16:creationId xmlns:a16="http://schemas.microsoft.com/office/drawing/2014/main" id="{8C5665DA-A55E-16DC-90AC-C235D36E88AE}"/>
              </a:ext>
            </a:extLst>
          </p:cNvPr>
          <p:cNvSpPr txBox="1">
            <a:spLocks noChangeArrowheads="1"/>
          </p:cNvSpPr>
          <p:nvPr/>
        </p:nvSpPr>
        <p:spPr bwMode="auto">
          <a:xfrm>
            <a:off x="9973947" y="5309888"/>
            <a:ext cx="16684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600" dirty="0">
                <a:latin typeface="Cabin"/>
              </a:rPr>
              <a:t>Must be same witness as on form 1b</a:t>
            </a:r>
          </a:p>
        </p:txBody>
      </p:sp>
      <p:sp>
        <p:nvSpPr>
          <p:cNvPr id="19" name="TextBox 18">
            <a:extLst>
              <a:ext uri="{FF2B5EF4-FFF2-40B4-BE49-F238E27FC236}">
                <a16:creationId xmlns:a16="http://schemas.microsoft.com/office/drawing/2014/main" id="{936E2855-0789-3B6A-98B8-8B18987F9BE0}"/>
              </a:ext>
            </a:extLst>
          </p:cNvPr>
          <p:cNvSpPr txBox="1"/>
          <p:nvPr/>
        </p:nvSpPr>
        <p:spPr>
          <a:xfrm>
            <a:off x="5126360" y="6160646"/>
            <a:ext cx="4722471" cy="369332"/>
          </a:xfrm>
          <a:prstGeom prst="rect">
            <a:avLst/>
          </a:prstGeom>
          <a:noFill/>
        </p:spPr>
        <p:txBody>
          <a:bodyPr wrap="square" rtlCol="0">
            <a:spAutoFit/>
          </a:bodyPr>
          <a:lstStyle/>
          <a:p>
            <a:r>
              <a:rPr lang="en-GB" b="1" dirty="0"/>
              <a:t>Legislation pages 2 -6 must also be submitted</a:t>
            </a:r>
          </a:p>
        </p:txBody>
      </p:sp>
      <p:sp>
        <p:nvSpPr>
          <p:cNvPr id="20" name="TextBox 19">
            <a:extLst>
              <a:ext uri="{FF2B5EF4-FFF2-40B4-BE49-F238E27FC236}">
                <a16:creationId xmlns:a16="http://schemas.microsoft.com/office/drawing/2014/main" id="{5357858D-4052-DCEF-2A1D-FD3409171B69}"/>
              </a:ext>
            </a:extLst>
          </p:cNvPr>
          <p:cNvSpPr txBox="1"/>
          <p:nvPr/>
        </p:nvSpPr>
        <p:spPr>
          <a:xfrm>
            <a:off x="4969894" y="5845968"/>
            <a:ext cx="5149516" cy="369332"/>
          </a:xfrm>
          <a:prstGeom prst="rect">
            <a:avLst/>
          </a:prstGeom>
          <a:noFill/>
        </p:spPr>
        <p:txBody>
          <a:bodyPr wrap="square" rtlCol="0">
            <a:spAutoFit/>
          </a:bodyPr>
          <a:lstStyle/>
          <a:p>
            <a:pPr algn="ctr"/>
            <a:r>
              <a:rPr lang="en-GB" b="1" dirty="0"/>
              <a:t>To be submitted by hand</a:t>
            </a:r>
          </a:p>
        </p:txBody>
      </p:sp>
    </p:spTree>
    <p:extLst>
      <p:ext uri="{BB962C8B-B14F-4D97-AF65-F5344CB8AC3E}">
        <p14:creationId xmlns:p14="http://schemas.microsoft.com/office/powerpoint/2010/main" val="114255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10" grpId="0"/>
      <p:bldP spid="11" grpId="0" animBg="1"/>
      <p:bldP spid="12" grpId="0"/>
      <p:bldP spid="13" grpId="0" animBg="1"/>
      <p:bldP spid="15" grpId="0"/>
      <p:bldP spid="16" grpId="0" animBg="1"/>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DB9D4-137A-93D9-3F99-3D37A5F8190A}"/>
              </a:ext>
            </a:extLst>
          </p:cNvPr>
          <p:cNvSpPr>
            <a:spLocks noGrp="1"/>
          </p:cNvSpPr>
          <p:nvPr>
            <p:ph type="title"/>
          </p:nvPr>
        </p:nvSpPr>
        <p:spPr/>
        <p:txBody>
          <a:bodyPr/>
          <a:lstStyle/>
          <a:p>
            <a:r>
              <a:rPr lang="en-GB" dirty="0"/>
              <a:t>Certificate of Authorisation</a:t>
            </a:r>
            <a:br>
              <a:rPr lang="en-GB" dirty="0"/>
            </a:br>
            <a:r>
              <a:rPr lang="en-GB" dirty="0"/>
              <a:t>(Party Candidates Only)</a:t>
            </a:r>
          </a:p>
        </p:txBody>
      </p:sp>
      <p:pic>
        <p:nvPicPr>
          <p:cNvPr id="5" name="Content Placeholder 4">
            <a:extLst>
              <a:ext uri="{FF2B5EF4-FFF2-40B4-BE49-F238E27FC236}">
                <a16:creationId xmlns:a16="http://schemas.microsoft.com/office/drawing/2014/main" id="{2C31CF01-F35D-3A19-A977-55438D2E1900}"/>
              </a:ext>
            </a:extLst>
          </p:cNvPr>
          <p:cNvPicPr>
            <a:picLocks noGrp="1" noChangeAspect="1"/>
          </p:cNvPicPr>
          <p:nvPr>
            <p:ph idx="1"/>
          </p:nvPr>
        </p:nvPicPr>
        <p:blipFill>
          <a:blip r:embed="rId3"/>
          <a:stretch>
            <a:fillRect/>
          </a:stretch>
        </p:blipFill>
        <p:spPr>
          <a:xfrm>
            <a:off x="5682365" y="863600"/>
            <a:ext cx="3687945" cy="5121275"/>
          </a:xfrm>
        </p:spPr>
      </p:pic>
      <p:sp>
        <p:nvSpPr>
          <p:cNvPr id="6" name="Right Arrow 4">
            <a:extLst>
              <a:ext uri="{FF2B5EF4-FFF2-40B4-BE49-F238E27FC236}">
                <a16:creationId xmlns:a16="http://schemas.microsoft.com/office/drawing/2014/main" id="{EF6E9ECF-2A5B-25E1-3704-92CA94E3A8F0}"/>
              </a:ext>
            </a:extLst>
          </p:cNvPr>
          <p:cNvSpPr>
            <a:spLocks noChangeArrowheads="1"/>
          </p:cNvSpPr>
          <p:nvPr/>
        </p:nvSpPr>
        <p:spPr bwMode="auto">
          <a:xfrm>
            <a:off x="4993390" y="3112565"/>
            <a:ext cx="688975" cy="407987"/>
          </a:xfrm>
          <a:prstGeom prst="rightArrow">
            <a:avLst>
              <a:gd name="adj1" fmla="val 50000"/>
              <a:gd name="adj2" fmla="val 50020"/>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a:p>
        </p:txBody>
      </p:sp>
      <p:sp>
        <p:nvSpPr>
          <p:cNvPr id="7" name="Title 1">
            <a:extLst>
              <a:ext uri="{FF2B5EF4-FFF2-40B4-BE49-F238E27FC236}">
                <a16:creationId xmlns:a16="http://schemas.microsoft.com/office/drawing/2014/main" id="{1C98D3DF-57AA-C6DB-4FB7-61D28C16577A}"/>
              </a:ext>
            </a:extLst>
          </p:cNvPr>
          <p:cNvSpPr txBox="1">
            <a:spLocks/>
          </p:cNvSpPr>
          <p:nvPr/>
        </p:nvSpPr>
        <p:spPr>
          <a:xfrm>
            <a:off x="3514826" y="2791618"/>
            <a:ext cx="1657350" cy="12652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GB" altLang="en-US" sz="1600" dirty="0">
                <a:solidFill>
                  <a:srgbClr val="000000"/>
                </a:solidFill>
                <a:latin typeface="Cabin"/>
              </a:rPr>
              <a:t>Complete this section as before including </a:t>
            </a:r>
            <a:r>
              <a:rPr lang="en-GB" altLang="en-US" sz="1600" u="sng" dirty="0">
                <a:solidFill>
                  <a:srgbClr val="000000"/>
                </a:solidFill>
                <a:latin typeface="Cabin"/>
              </a:rPr>
              <a:t>full</a:t>
            </a:r>
            <a:r>
              <a:rPr lang="en-GB" altLang="en-US" sz="1600" dirty="0">
                <a:solidFill>
                  <a:srgbClr val="000000"/>
                </a:solidFill>
                <a:latin typeface="Cabin"/>
              </a:rPr>
              <a:t> name  </a:t>
            </a:r>
          </a:p>
        </p:txBody>
      </p:sp>
      <p:sp>
        <p:nvSpPr>
          <p:cNvPr id="8" name="Left Arrow 5">
            <a:extLst>
              <a:ext uri="{FF2B5EF4-FFF2-40B4-BE49-F238E27FC236}">
                <a16:creationId xmlns:a16="http://schemas.microsoft.com/office/drawing/2014/main" id="{668FC26D-197F-FE83-78D2-2AF94CE5BECB}"/>
              </a:ext>
            </a:extLst>
          </p:cNvPr>
          <p:cNvSpPr>
            <a:spLocks noChangeArrowheads="1"/>
          </p:cNvSpPr>
          <p:nvPr/>
        </p:nvSpPr>
        <p:spPr bwMode="auto">
          <a:xfrm>
            <a:off x="9370310" y="3656805"/>
            <a:ext cx="738187" cy="400050"/>
          </a:xfrm>
          <a:prstGeom prst="leftArrow">
            <a:avLst>
              <a:gd name="adj1" fmla="val 50000"/>
              <a:gd name="adj2" fmla="val 50163"/>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a:p>
        </p:txBody>
      </p:sp>
      <p:sp>
        <p:nvSpPr>
          <p:cNvPr id="9" name="TextBox 8">
            <a:extLst>
              <a:ext uri="{FF2B5EF4-FFF2-40B4-BE49-F238E27FC236}">
                <a16:creationId xmlns:a16="http://schemas.microsoft.com/office/drawing/2014/main" id="{5818E09E-3B96-7CA8-A914-D686BFF58045}"/>
              </a:ext>
            </a:extLst>
          </p:cNvPr>
          <p:cNvSpPr txBox="1">
            <a:spLocks noChangeArrowheads="1"/>
          </p:cNvSpPr>
          <p:nvPr/>
        </p:nvSpPr>
        <p:spPr bwMode="auto">
          <a:xfrm>
            <a:off x="10106024" y="3361579"/>
            <a:ext cx="17462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600" dirty="0">
                <a:latin typeface="Cabin"/>
              </a:rPr>
              <a:t>Party name as shown on EC website</a:t>
            </a:r>
          </a:p>
        </p:txBody>
      </p:sp>
      <p:sp>
        <p:nvSpPr>
          <p:cNvPr id="10" name="Left Arrow 8">
            <a:extLst>
              <a:ext uri="{FF2B5EF4-FFF2-40B4-BE49-F238E27FC236}">
                <a16:creationId xmlns:a16="http://schemas.microsoft.com/office/drawing/2014/main" id="{3BD4D13E-B639-378F-805C-C8FD2AF4EB76}"/>
              </a:ext>
            </a:extLst>
          </p:cNvPr>
          <p:cNvSpPr>
            <a:spLocks noChangeArrowheads="1"/>
          </p:cNvSpPr>
          <p:nvPr/>
        </p:nvSpPr>
        <p:spPr bwMode="auto">
          <a:xfrm>
            <a:off x="9370310" y="4193429"/>
            <a:ext cx="738187" cy="400050"/>
          </a:xfrm>
          <a:prstGeom prst="leftArrow">
            <a:avLst>
              <a:gd name="adj1" fmla="val 50000"/>
              <a:gd name="adj2" fmla="val 50163"/>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dirty="0"/>
          </a:p>
        </p:txBody>
      </p:sp>
      <p:sp>
        <p:nvSpPr>
          <p:cNvPr id="11" name="TextBox 10">
            <a:extLst>
              <a:ext uri="{FF2B5EF4-FFF2-40B4-BE49-F238E27FC236}">
                <a16:creationId xmlns:a16="http://schemas.microsoft.com/office/drawing/2014/main" id="{9D1A0996-56C4-C035-77B8-BCE636AD60F6}"/>
              </a:ext>
            </a:extLst>
          </p:cNvPr>
          <p:cNvSpPr txBox="1">
            <a:spLocks noChangeArrowheads="1"/>
          </p:cNvSpPr>
          <p:nvPr/>
        </p:nvSpPr>
        <p:spPr bwMode="auto">
          <a:xfrm>
            <a:off x="10106024" y="4193429"/>
            <a:ext cx="171291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600" dirty="0">
                <a:latin typeface="Cabin"/>
              </a:rPr>
              <a:t>Party name or one of the registered party descriptions. Must match the description on Form 1a</a:t>
            </a:r>
          </a:p>
        </p:txBody>
      </p:sp>
      <p:sp>
        <p:nvSpPr>
          <p:cNvPr id="12" name="Right Arrow 6">
            <a:extLst>
              <a:ext uri="{FF2B5EF4-FFF2-40B4-BE49-F238E27FC236}">
                <a16:creationId xmlns:a16="http://schemas.microsoft.com/office/drawing/2014/main" id="{2C502724-8446-9544-2AFD-2B3D100899C2}"/>
              </a:ext>
            </a:extLst>
          </p:cNvPr>
          <p:cNvSpPr>
            <a:spLocks noChangeArrowheads="1"/>
          </p:cNvSpPr>
          <p:nvPr/>
        </p:nvSpPr>
        <p:spPr bwMode="auto">
          <a:xfrm>
            <a:off x="4993390" y="4594873"/>
            <a:ext cx="688975" cy="407988"/>
          </a:xfrm>
          <a:prstGeom prst="rightArrow">
            <a:avLst>
              <a:gd name="adj1" fmla="val 50000"/>
              <a:gd name="adj2" fmla="val 50020"/>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a:p>
        </p:txBody>
      </p:sp>
      <p:sp>
        <p:nvSpPr>
          <p:cNvPr id="13" name="TextBox 12">
            <a:extLst>
              <a:ext uri="{FF2B5EF4-FFF2-40B4-BE49-F238E27FC236}">
                <a16:creationId xmlns:a16="http://schemas.microsoft.com/office/drawing/2014/main" id="{01140410-8B0A-0DC6-AE34-92D8B9563708}"/>
              </a:ext>
            </a:extLst>
          </p:cNvPr>
          <p:cNvSpPr txBox="1">
            <a:spLocks noChangeArrowheads="1"/>
          </p:cNvSpPr>
          <p:nvPr/>
        </p:nvSpPr>
        <p:spPr bwMode="auto">
          <a:xfrm>
            <a:off x="3514826" y="4399198"/>
            <a:ext cx="174783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600" dirty="0">
                <a:latin typeface="Cabin"/>
              </a:rPr>
              <a:t>Signed in wet ink by or on behalf</a:t>
            </a:r>
          </a:p>
          <a:p>
            <a:pPr>
              <a:spcBef>
                <a:spcPct val="0"/>
              </a:spcBef>
              <a:buFontTx/>
              <a:buNone/>
            </a:pPr>
            <a:r>
              <a:rPr lang="en-GB" altLang="en-US" sz="1600" dirty="0">
                <a:latin typeface="Cabin"/>
              </a:rPr>
              <a:t>of Nominating Officer</a:t>
            </a:r>
          </a:p>
          <a:p>
            <a:pPr>
              <a:spcBef>
                <a:spcPct val="0"/>
              </a:spcBef>
              <a:buFontTx/>
              <a:buNone/>
            </a:pPr>
            <a:r>
              <a:rPr lang="en-GB" altLang="en-US" sz="1600" dirty="0">
                <a:latin typeface="Cabin"/>
              </a:rPr>
              <a:t>(original form no </a:t>
            </a:r>
          </a:p>
          <a:p>
            <a:pPr>
              <a:spcBef>
                <a:spcPct val="0"/>
              </a:spcBef>
              <a:buFontTx/>
              <a:buNone/>
            </a:pPr>
            <a:r>
              <a:rPr lang="en-GB" altLang="en-US" sz="1600" dirty="0">
                <a:latin typeface="Cabin"/>
              </a:rPr>
              <a:t>photocopies or scanned forms)</a:t>
            </a:r>
          </a:p>
        </p:txBody>
      </p:sp>
      <p:sp>
        <p:nvSpPr>
          <p:cNvPr id="15" name="TextBox 14">
            <a:extLst>
              <a:ext uri="{FF2B5EF4-FFF2-40B4-BE49-F238E27FC236}">
                <a16:creationId xmlns:a16="http://schemas.microsoft.com/office/drawing/2014/main" id="{D9D811FD-4E49-EFA7-DA5A-7F314435D505}"/>
              </a:ext>
            </a:extLst>
          </p:cNvPr>
          <p:cNvSpPr txBox="1"/>
          <p:nvPr/>
        </p:nvSpPr>
        <p:spPr>
          <a:xfrm>
            <a:off x="5601342" y="167609"/>
            <a:ext cx="6099858" cy="861774"/>
          </a:xfrm>
          <a:prstGeom prst="rect">
            <a:avLst/>
          </a:prstGeom>
          <a:noFill/>
        </p:spPr>
        <p:txBody>
          <a:bodyPr wrap="square">
            <a:spAutoFit/>
          </a:bodyPr>
          <a:lstStyle/>
          <a:p>
            <a:pPr>
              <a:spcBef>
                <a:spcPct val="0"/>
              </a:spcBef>
              <a:buFontTx/>
              <a:buNone/>
            </a:pPr>
            <a:r>
              <a:rPr lang="en-GB" altLang="en-US" sz="1600" dirty="0">
                <a:latin typeface="Cabin"/>
              </a:rPr>
              <a:t>Registered Party Descriptions can be found at </a:t>
            </a:r>
            <a:r>
              <a:rPr lang="en-GB" altLang="en-US" sz="1600" dirty="0">
                <a:latin typeface="Cabin"/>
                <a:hlinkClick r:id="rId4"/>
              </a:rPr>
              <a:t>https://search.electoralcommission.org.uk</a:t>
            </a:r>
            <a:endParaRPr lang="en-GB" altLang="en-US" sz="1600" dirty="0">
              <a:latin typeface="Cabin"/>
            </a:endParaRPr>
          </a:p>
          <a:p>
            <a:pPr>
              <a:spcBef>
                <a:spcPct val="0"/>
              </a:spcBef>
              <a:buFontTx/>
              <a:buNone/>
            </a:pPr>
            <a:endParaRPr lang="en-GB" altLang="en-US" sz="1800" dirty="0">
              <a:latin typeface="Cabin"/>
            </a:endParaRPr>
          </a:p>
        </p:txBody>
      </p:sp>
      <p:sp>
        <p:nvSpPr>
          <p:cNvPr id="16" name="TextBox 15">
            <a:extLst>
              <a:ext uri="{FF2B5EF4-FFF2-40B4-BE49-F238E27FC236}">
                <a16:creationId xmlns:a16="http://schemas.microsoft.com/office/drawing/2014/main" id="{6A34FFC7-EBE5-A7F5-20A5-98FB0E5796C4}"/>
              </a:ext>
            </a:extLst>
          </p:cNvPr>
          <p:cNvSpPr txBox="1"/>
          <p:nvPr/>
        </p:nvSpPr>
        <p:spPr>
          <a:xfrm>
            <a:off x="4969894" y="5845968"/>
            <a:ext cx="5149516" cy="369332"/>
          </a:xfrm>
          <a:prstGeom prst="rect">
            <a:avLst/>
          </a:prstGeom>
          <a:noFill/>
        </p:spPr>
        <p:txBody>
          <a:bodyPr wrap="square" rtlCol="0">
            <a:spAutoFit/>
          </a:bodyPr>
          <a:lstStyle/>
          <a:p>
            <a:pPr algn="ctr"/>
            <a:r>
              <a:rPr lang="en-GB" b="1" dirty="0"/>
              <a:t>To be submitted by hand or post</a:t>
            </a:r>
          </a:p>
        </p:txBody>
      </p:sp>
    </p:spTree>
    <p:extLst>
      <p:ext uri="{BB962C8B-B14F-4D97-AF65-F5344CB8AC3E}">
        <p14:creationId xmlns:p14="http://schemas.microsoft.com/office/powerpoint/2010/main" val="155741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animBg="1"/>
      <p:bldP spid="11" grpId="0"/>
      <p:bldP spid="12"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33A3E-1548-3994-6D0D-1FBCCE7DCFDA}"/>
              </a:ext>
            </a:extLst>
          </p:cNvPr>
          <p:cNvSpPr>
            <a:spLocks noGrp="1"/>
          </p:cNvSpPr>
          <p:nvPr>
            <p:ph type="title"/>
          </p:nvPr>
        </p:nvSpPr>
        <p:spPr/>
        <p:txBody>
          <a:bodyPr/>
          <a:lstStyle/>
          <a:p>
            <a:r>
              <a:rPr lang="en-US" sz="3600" dirty="0">
                <a:solidFill>
                  <a:schemeClr val="bg1"/>
                </a:solidFill>
                <a:latin typeface="Cabin" charset="0"/>
                <a:ea typeface="Cabin" charset="0"/>
                <a:cs typeface="Cabin" charset="0"/>
              </a:rPr>
              <a:t>Topics covered today </a:t>
            </a:r>
            <a:br>
              <a:rPr lang="en-US" sz="3600" dirty="0">
                <a:solidFill>
                  <a:srgbClr val="009CA6"/>
                </a:solidFill>
                <a:latin typeface="Cabin" charset="0"/>
                <a:ea typeface="Cabin" charset="0"/>
                <a:cs typeface="Cabin" charset="0"/>
              </a:rPr>
            </a:br>
            <a:endParaRPr lang="en-GB" dirty="0"/>
          </a:p>
        </p:txBody>
      </p:sp>
      <p:sp>
        <p:nvSpPr>
          <p:cNvPr id="3" name="Content Placeholder 2">
            <a:extLst>
              <a:ext uri="{FF2B5EF4-FFF2-40B4-BE49-F238E27FC236}">
                <a16:creationId xmlns:a16="http://schemas.microsoft.com/office/drawing/2014/main" id="{B1BDFCE4-C8C6-EC05-9EAD-D37305A9C9F7}"/>
              </a:ext>
            </a:extLst>
          </p:cNvPr>
          <p:cNvSpPr>
            <a:spLocks noGrp="1"/>
          </p:cNvSpPr>
          <p:nvPr>
            <p:ph idx="1"/>
          </p:nvPr>
        </p:nvSpPr>
        <p:spPr>
          <a:xfrm>
            <a:off x="3635965" y="949123"/>
            <a:ext cx="7315200" cy="5370653"/>
          </a:xfrm>
        </p:spPr>
        <p:txBody>
          <a:bodyPr>
            <a:normAutofit fontScale="92500" lnSpcReduction="10000"/>
          </a:bodyPr>
          <a:lstStyle/>
          <a:p>
            <a:pPr marL="342900" indent="-342900" eaLnBrk="1" hangingPunct="1">
              <a:buFont typeface="Arial" panose="020B0604020202020204" pitchFamily="34" charset="0"/>
              <a:buChar char="•"/>
            </a:pPr>
            <a:r>
              <a:rPr lang="en-GB" altLang="en-US" sz="1900" dirty="0">
                <a:solidFill>
                  <a:schemeClr val="tx1"/>
                </a:solidFill>
                <a:latin typeface="Cabin"/>
              </a:rPr>
              <a:t>who’s who</a:t>
            </a:r>
          </a:p>
          <a:p>
            <a:pPr marL="342900" indent="-342900" eaLnBrk="1" hangingPunct="1">
              <a:buFont typeface="Arial" panose="020B0604020202020204" pitchFamily="34" charset="0"/>
              <a:buChar char="•"/>
            </a:pPr>
            <a:r>
              <a:rPr lang="en-GB" altLang="en-US" sz="1900" dirty="0">
                <a:solidFill>
                  <a:schemeClr val="tx1"/>
                </a:solidFill>
                <a:latin typeface="Cabin"/>
              </a:rPr>
              <a:t>the role of the Mayor </a:t>
            </a:r>
          </a:p>
          <a:p>
            <a:pPr marL="342900" indent="-342900" eaLnBrk="1" hangingPunct="1">
              <a:buFont typeface="Arial" panose="020B0604020202020204" pitchFamily="34" charset="0"/>
              <a:buChar char="•"/>
            </a:pPr>
            <a:r>
              <a:rPr lang="en-GB" altLang="en-US" sz="1900" dirty="0">
                <a:solidFill>
                  <a:schemeClr val="tx1"/>
                </a:solidFill>
                <a:latin typeface="Cabin"/>
              </a:rPr>
              <a:t>key dates of the election timetable</a:t>
            </a:r>
          </a:p>
          <a:p>
            <a:pPr marL="342900" indent="-342900" eaLnBrk="1" hangingPunct="1">
              <a:buFont typeface="Arial" panose="020B0604020202020204" pitchFamily="34" charset="0"/>
              <a:buChar char="•"/>
            </a:pPr>
            <a:r>
              <a:rPr lang="en-GB" altLang="en-US" sz="1900" dirty="0">
                <a:solidFill>
                  <a:schemeClr val="tx1"/>
                </a:solidFill>
                <a:latin typeface="Cabin"/>
              </a:rPr>
              <a:t>public health principles</a:t>
            </a:r>
          </a:p>
          <a:p>
            <a:pPr marL="342900" indent="-342900" eaLnBrk="1" hangingPunct="1">
              <a:buFont typeface="Arial" panose="020B0604020202020204" pitchFamily="34" charset="0"/>
              <a:buChar char="•"/>
            </a:pPr>
            <a:r>
              <a:rPr lang="en-GB" altLang="en-US" sz="1900" dirty="0">
                <a:solidFill>
                  <a:schemeClr val="tx1"/>
                </a:solidFill>
                <a:latin typeface="Cabin"/>
              </a:rPr>
              <a:t>qualifications</a:t>
            </a:r>
          </a:p>
          <a:p>
            <a:pPr marL="342900" indent="-342900" eaLnBrk="1" hangingPunct="1">
              <a:buFont typeface="Arial" panose="020B0604020202020204" pitchFamily="34" charset="0"/>
              <a:buChar char="•"/>
            </a:pPr>
            <a:r>
              <a:rPr lang="en-GB" altLang="en-US" sz="1900" dirty="0">
                <a:solidFill>
                  <a:schemeClr val="tx1"/>
                </a:solidFill>
                <a:latin typeface="Cabin"/>
              </a:rPr>
              <a:t>disqualifications</a:t>
            </a:r>
          </a:p>
          <a:p>
            <a:pPr marL="342900" indent="-342900" eaLnBrk="1" hangingPunct="1">
              <a:buFont typeface="Arial" panose="020B0604020202020204" pitchFamily="34" charset="0"/>
              <a:buChar char="•"/>
            </a:pPr>
            <a:r>
              <a:rPr lang="en-GB" altLang="en-US" sz="1900" dirty="0">
                <a:solidFill>
                  <a:schemeClr val="tx1"/>
                </a:solidFill>
                <a:latin typeface="Cabin"/>
              </a:rPr>
              <a:t>nominations</a:t>
            </a:r>
          </a:p>
          <a:p>
            <a:pPr marL="342900" indent="-342900" eaLnBrk="1" hangingPunct="1">
              <a:buFont typeface="Arial" panose="020B0604020202020204" pitchFamily="34" charset="0"/>
              <a:buChar char="•"/>
            </a:pPr>
            <a:r>
              <a:rPr lang="en-GB" altLang="en-US" sz="1900" dirty="0">
                <a:solidFill>
                  <a:schemeClr val="tx1"/>
                </a:solidFill>
                <a:latin typeface="Cabin"/>
              </a:rPr>
              <a:t>agents</a:t>
            </a:r>
          </a:p>
          <a:p>
            <a:pPr marL="342900" indent="-342900" eaLnBrk="1" hangingPunct="1">
              <a:buFont typeface="Arial" panose="020B0604020202020204" pitchFamily="34" charset="0"/>
              <a:buChar char="•"/>
            </a:pPr>
            <a:r>
              <a:rPr lang="en-GB" altLang="en-US" sz="1900" dirty="0">
                <a:solidFill>
                  <a:schemeClr val="tx1"/>
                </a:solidFill>
                <a:latin typeface="Cabin"/>
              </a:rPr>
              <a:t>postal votes</a:t>
            </a:r>
          </a:p>
          <a:p>
            <a:pPr marL="342900" indent="-342900">
              <a:buFont typeface="Arial" panose="020B0604020202020204" pitchFamily="34" charset="0"/>
              <a:buChar char="•"/>
            </a:pPr>
            <a:r>
              <a:rPr lang="en-GB" altLang="en-US" sz="1900" dirty="0">
                <a:solidFill>
                  <a:schemeClr val="tx1"/>
                </a:solidFill>
                <a:latin typeface="Cabin"/>
              </a:rPr>
              <a:t>campaigning</a:t>
            </a:r>
          </a:p>
          <a:p>
            <a:pPr marL="342900" indent="-342900" eaLnBrk="1" hangingPunct="1">
              <a:buFont typeface="Arial" panose="020B0604020202020204" pitchFamily="34" charset="0"/>
              <a:buChar char="•"/>
            </a:pPr>
            <a:r>
              <a:rPr lang="en-GB" altLang="en-US" sz="1900" dirty="0">
                <a:solidFill>
                  <a:schemeClr val="tx1"/>
                </a:solidFill>
                <a:latin typeface="Cabin"/>
              </a:rPr>
              <a:t>polling day</a:t>
            </a:r>
          </a:p>
          <a:p>
            <a:pPr marL="342900" indent="-342900" eaLnBrk="1" hangingPunct="1">
              <a:buFont typeface="Arial" panose="020B0604020202020204" pitchFamily="34" charset="0"/>
              <a:buChar char="•"/>
            </a:pPr>
            <a:r>
              <a:rPr lang="en-GB" altLang="en-US" sz="1900" dirty="0">
                <a:solidFill>
                  <a:schemeClr val="tx1"/>
                </a:solidFill>
                <a:latin typeface="Cabin"/>
              </a:rPr>
              <a:t>counting and collation of votes</a:t>
            </a:r>
          </a:p>
          <a:p>
            <a:pPr marL="342900" indent="-342900" eaLnBrk="1" hangingPunct="1">
              <a:buFont typeface="Arial" panose="020B0604020202020204" pitchFamily="34" charset="0"/>
              <a:buChar char="•"/>
            </a:pPr>
            <a:r>
              <a:rPr lang="en-GB" altLang="en-US" sz="1900" dirty="0">
                <a:solidFill>
                  <a:schemeClr val="tx1"/>
                </a:solidFill>
                <a:latin typeface="Cabin"/>
              </a:rPr>
              <a:t>candidate spending</a:t>
            </a:r>
          </a:p>
          <a:p>
            <a:pPr marL="342900" indent="-342900" eaLnBrk="1" hangingPunct="1">
              <a:buFont typeface="Arial" panose="020B0604020202020204" pitchFamily="34" charset="0"/>
              <a:buChar char="•"/>
            </a:pPr>
            <a:r>
              <a:rPr lang="en-GB" altLang="en-US" sz="1900" dirty="0">
                <a:solidFill>
                  <a:schemeClr val="tx1"/>
                </a:solidFill>
                <a:latin typeface="Cabin"/>
              </a:rPr>
              <a:t>contacts</a:t>
            </a:r>
            <a:endParaRPr lang="en-US" sz="1900" dirty="0">
              <a:solidFill>
                <a:schemeClr val="tx1"/>
              </a:solidFill>
              <a:latin typeface="Cabin"/>
              <a:ea typeface="Cabin" charset="0"/>
              <a:cs typeface="Cabin" charset="0"/>
            </a:endParaRPr>
          </a:p>
          <a:p>
            <a:endParaRPr lang="en-GB" dirty="0"/>
          </a:p>
        </p:txBody>
      </p:sp>
    </p:spTree>
    <p:extLst>
      <p:ext uri="{BB962C8B-B14F-4D97-AF65-F5344CB8AC3E}">
        <p14:creationId xmlns:p14="http://schemas.microsoft.com/office/powerpoint/2010/main" val="2531786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E847B-B059-F1A1-95EA-774958A08BCA}"/>
              </a:ext>
            </a:extLst>
          </p:cNvPr>
          <p:cNvSpPr>
            <a:spLocks noGrp="1"/>
          </p:cNvSpPr>
          <p:nvPr>
            <p:ph type="title"/>
          </p:nvPr>
        </p:nvSpPr>
        <p:spPr/>
        <p:txBody>
          <a:bodyPr/>
          <a:lstStyle/>
          <a:p>
            <a:r>
              <a:rPr lang="en-GB" dirty="0"/>
              <a:t>Request for Party Emblem Form</a:t>
            </a:r>
            <a:br>
              <a:rPr lang="en-GB" dirty="0"/>
            </a:br>
            <a:r>
              <a:rPr lang="en-GB" dirty="0"/>
              <a:t>(Party Candidates Only)</a:t>
            </a:r>
          </a:p>
        </p:txBody>
      </p:sp>
      <p:pic>
        <p:nvPicPr>
          <p:cNvPr id="5" name="Content Placeholder 4">
            <a:extLst>
              <a:ext uri="{FF2B5EF4-FFF2-40B4-BE49-F238E27FC236}">
                <a16:creationId xmlns:a16="http://schemas.microsoft.com/office/drawing/2014/main" id="{EED47A71-8A3E-3C34-0501-FB32B0C556C3}"/>
              </a:ext>
            </a:extLst>
          </p:cNvPr>
          <p:cNvPicPr>
            <a:picLocks noGrp="1" noChangeAspect="1"/>
          </p:cNvPicPr>
          <p:nvPr>
            <p:ph idx="1"/>
          </p:nvPr>
        </p:nvPicPr>
        <p:blipFill>
          <a:blip r:embed="rId3"/>
          <a:stretch>
            <a:fillRect/>
          </a:stretch>
        </p:blipFill>
        <p:spPr>
          <a:xfrm>
            <a:off x="5477247" y="863600"/>
            <a:ext cx="4098182" cy="5121275"/>
          </a:xfrm>
        </p:spPr>
      </p:pic>
      <p:sp>
        <p:nvSpPr>
          <p:cNvPr id="6" name="Right Arrow 6">
            <a:extLst>
              <a:ext uri="{FF2B5EF4-FFF2-40B4-BE49-F238E27FC236}">
                <a16:creationId xmlns:a16="http://schemas.microsoft.com/office/drawing/2014/main" id="{90C677B2-FD95-4B0D-7017-71314AB3393B}"/>
              </a:ext>
            </a:extLst>
          </p:cNvPr>
          <p:cNvSpPr>
            <a:spLocks noChangeArrowheads="1"/>
          </p:cNvSpPr>
          <p:nvPr/>
        </p:nvSpPr>
        <p:spPr bwMode="auto">
          <a:xfrm>
            <a:off x="4788272" y="2756403"/>
            <a:ext cx="688975" cy="407987"/>
          </a:xfrm>
          <a:prstGeom prst="rightArrow">
            <a:avLst>
              <a:gd name="adj1" fmla="val 50000"/>
              <a:gd name="adj2" fmla="val 50020"/>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dirty="0"/>
          </a:p>
        </p:txBody>
      </p:sp>
      <p:sp>
        <p:nvSpPr>
          <p:cNvPr id="7" name="Title 1">
            <a:extLst>
              <a:ext uri="{FF2B5EF4-FFF2-40B4-BE49-F238E27FC236}">
                <a16:creationId xmlns:a16="http://schemas.microsoft.com/office/drawing/2014/main" id="{E7B2730B-C692-76EB-F44A-0EB7138E4B8F}"/>
              </a:ext>
            </a:extLst>
          </p:cNvPr>
          <p:cNvSpPr txBox="1">
            <a:spLocks/>
          </p:cNvSpPr>
          <p:nvPr/>
        </p:nvSpPr>
        <p:spPr>
          <a:xfrm>
            <a:off x="3620330" y="2294315"/>
            <a:ext cx="1387475" cy="1473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GB" altLang="en-US" sz="1600" dirty="0">
                <a:solidFill>
                  <a:srgbClr val="000000"/>
                </a:solidFill>
                <a:latin typeface="Cabin"/>
              </a:rPr>
              <a:t>Complete this section as before including </a:t>
            </a:r>
            <a:r>
              <a:rPr lang="en-GB" altLang="en-US" sz="1600" u="sng" dirty="0">
                <a:solidFill>
                  <a:srgbClr val="000000"/>
                </a:solidFill>
                <a:latin typeface="Cabin"/>
              </a:rPr>
              <a:t>full</a:t>
            </a:r>
            <a:r>
              <a:rPr lang="en-GB" altLang="en-US" sz="1600" dirty="0">
                <a:solidFill>
                  <a:srgbClr val="000000"/>
                </a:solidFill>
                <a:latin typeface="Cabin"/>
              </a:rPr>
              <a:t> name </a:t>
            </a:r>
            <a:endParaRPr lang="en-GB" altLang="en-US" sz="1600" dirty="0">
              <a:latin typeface="Cabin"/>
            </a:endParaRPr>
          </a:p>
        </p:txBody>
      </p:sp>
      <p:sp>
        <p:nvSpPr>
          <p:cNvPr id="8" name="Left Arrow 7">
            <a:extLst>
              <a:ext uri="{FF2B5EF4-FFF2-40B4-BE49-F238E27FC236}">
                <a16:creationId xmlns:a16="http://schemas.microsoft.com/office/drawing/2014/main" id="{3DF952F5-83DA-157B-1D40-76029DD839C5}"/>
              </a:ext>
            </a:extLst>
          </p:cNvPr>
          <p:cNvSpPr>
            <a:spLocks noChangeArrowheads="1"/>
          </p:cNvSpPr>
          <p:nvPr/>
        </p:nvSpPr>
        <p:spPr bwMode="auto">
          <a:xfrm>
            <a:off x="9575429" y="3696996"/>
            <a:ext cx="738187" cy="400050"/>
          </a:xfrm>
          <a:prstGeom prst="leftArrow">
            <a:avLst>
              <a:gd name="adj1" fmla="val 50000"/>
              <a:gd name="adj2" fmla="val 50163"/>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dirty="0"/>
          </a:p>
        </p:txBody>
      </p:sp>
      <p:sp>
        <p:nvSpPr>
          <p:cNvPr id="9" name="TextBox 8">
            <a:extLst>
              <a:ext uri="{FF2B5EF4-FFF2-40B4-BE49-F238E27FC236}">
                <a16:creationId xmlns:a16="http://schemas.microsoft.com/office/drawing/2014/main" id="{CAE8207D-E4EF-B655-6BFB-EFF5FA5042E0}"/>
              </a:ext>
            </a:extLst>
          </p:cNvPr>
          <p:cNvSpPr txBox="1">
            <a:spLocks noChangeArrowheads="1"/>
          </p:cNvSpPr>
          <p:nvPr/>
        </p:nvSpPr>
        <p:spPr bwMode="auto">
          <a:xfrm>
            <a:off x="10313616" y="3424237"/>
            <a:ext cx="16144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600" dirty="0">
                <a:latin typeface="Cabin"/>
              </a:rPr>
              <a:t>This should match the emblem name registered with EC</a:t>
            </a:r>
          </a:p>
        </p:txBody>
      </p:sp>
      <p:sp>
        <p:nvSpPr>
          <p:cNvPr id="10" name="Right Arrow 10">
            <a:extLst>
              <a:ext uri="{FF2B5EF4-FFF2-40B4-BE49-F238E27FC236}">
                <a16:creationId xmlns:a16="http://schemas.microsoft.com/office/drawing/2014/main" id="{DB3C7265-F099-E201-9390-9ACC3680C0DD}"/>
              </a:ext>
            </a:extLst>
          </p:cNvPr>
          <p:cNvSpPr>
            <a:spLocks noChangeArrowheads="1"/>
          </p:cNvSpPr>
          <p:nvPr/>
        </p:nvSpPr>
        <p:spPr bwMode="auto">
          <a:xfrm>
            <a:off x="4788272" y="4370639"/>
            <a:ext cx="688975" cy="407987"/>
          </a:xfrm>
          <a:prstGeom prst="rightArrow">
            <a:avLst>
              <a:gd name="adj1" fmla="val 50000"/>
              <a:gd name="adj2" fmla="val 50020"/>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a:p>
        </p:txBody>
      </p:sp>
      <p:sp>
        <p:nvSpPr>
          <p:cNvPr id="11" name="TextBox 10">
            <a:extLst>
              <a:ext uri="{FF2B5EF4-FFF2-40B4-BE49-F238E27FC236}">
                <a16:creationId xmlns:a16="http://schemas.microsoft.com/office/drawing/2014/main" id="{2A55D17D-F0D2-9770-FA00-E6930A93E21C}"/>
              </a:ext>
            </a:extLst>
          </p:cNvPr>
          <p:cNvSpPr txBox="1">
            <a:spLocks noChangeArrowheads="1"/>
          </p:cNvSpPr>
          <p:nvPr/>
        </p:nvSpPr>
        <p:spPr bwMode="auto">
          <a:xfrm>
            <a:off x="3645271" y="4370639"/>
            <a:ext cx="12739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600" dirty="0">
                <a:latin typeface="Cabin"/>
              </a:rPr>
              <a:t>Signed and dated  by the candid ate </a:t>
            </a:r>
          </a:p>
        </p:txBody>
      </p:sp>
      <p:sp>
        <p:nvSpPr>
          <p:cNvPr id="12" name="TextBox 11">
            <a:extLst>
              <a:ext uri="{FF2B5EF4-FFF2-40B4-BE49-F238E27FC236}">
                <a16:creationId xmlns:a16="http://schemas.microsoft.com/office/drawing/2014/main" id="{25C7B05B-16FF-7EF3-7A89-E232E7347485}"/>
              </a:ext>
            </a:extLst>
          </p:cNvPr>
          <p:cNvSpPr txBox="1"/>
          <p:nvPr/>
        </p:nvSpPr>
        <p:spPr>
          <a:xfrm>
            <a:off x="4969894" y="5845968"/>
            <a:ext cx="5149516" cy="369332"/>
          </a:xfrm>
          <a:prstGeom prst="rect">
            <a:avLst/>
          </a:prstGeom>
          <a:noFill/>
        </p:spPr>
        <p:txBody>
          <a:bodyPr wrap="square" rtlCol="0">
            <a:spAutoFit/>
          </a:bodyPr>
          <a:lstStyle/>
          <a:p>
            <a:pPr algn="ctr"/>
            <a:r>
              <a:rPr lang="en-GB" b="1" dirty="0"/>
              <a:t>To be submitted by hand or post</a:t>
            </a:r>
          </a:p>
        </p:txBody>
      </p:sp>
    </p:spTree>
    <p:extLst>
      <p:ext uri="{BB962C8B-B14F-4D97-AF65-F5344CB8AC3E}">
        <p14:creationId xmlns:p14="http://schemas.microsoft.com/office/powerpoint/2010/main" val="148929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4BCB2-9714-74CD-E2D9-2FCCD3BA93C9}"/>
              </a:ext>
            </a:extLst>
          </p:cNvPr>
          <p:cNvSpPr>
            <a:spLocks noGrp="1"/>
          </p:cNvSpPr>
          <p:nvPr>
            <p:ph type="title"/>
          </p:nvPr>
        </p:nvSpPr>
        <p:spPr/>
        <p:txBody>
          <a:bodyPr/>
          <a:lstStyle/>
          <a:p>
            <a:r>
              <a:rPr lang="en-GB" dirty="0">
                <a:latin typeface="Cabin"/>
              </a:rPr>
              <a:t>Notification of Election Agent</a:t>
            </a:r>
            <a:endParaRPr lang="en-GB" dirty="0"/>
          </a:p>
        </p:txBody>
      </p:sp>
      <p:pic>
        <p:nvPicPr>
          <p:cNvPr id="5" name="Content Placeholder 4">
            <a:extLst>
              <a:ext uri="{FF2B5EF4-FFF2-40B4-BE49-F238E27FC236}">
                <a16:creationId xmlns:a16="http://schemas.microsoft.com/office/drawing/2014/main" id="{9EA12077-6768-622F-2C7D-CA89E600E80C}"/>
              </a:ext>
            </a:extLst>
          </p:cNvPr>
          <p:cNvPicPr>
            <a:picLocks noGrp="1" noChangeAspect="1"/>
          </p:cNvPicPr>
          <p:nvPr>
            <p:ph idx="1"/>
          </p:nvPr>
        </p:nvPicPr>
        <p:blipFill>
          <a:blip r:embed="rId3"/>
          <a:stretch>
            <a:fillRect/>
          </a:stretch>
        </p:blipFill>
        <p:spPr>
          <a:xfrm>
            <a:off x="5644049" y="863600"/>
            <a:ext cx="3764577" cy="5121275"/>
          </a:xfrm>
        </p:spPr>
      </p:pic>
      <p:sp>
        <p:nvSpPr>
          <p:cNvPr id="6" name="Left Arrow 7">
            <a:extLst>
              <a:ext uri="{FF2B5EF4-FFF2-40B4-BE49-F238E27FC236}">
                <a16:creationId xmlns:a16="http://schemas.microsoft.com/office/drawing/2014/main" id="{5945B76A-4A00-AE59-4774-376EF712AFDB}"/>
              </a:ext>
            </a:extLst>
          </p:cNvPr>
          <p:cNvSpPr>
            <a:spLocks noChangeArrowheads="1"/>
          </p:cNvSpPr>
          <p:nvPr/>
        </p:nvSpPr>
        <p:spPr bwMode="auto">
          <a:xfrm>
            <a:off x="9396857" y="1370484"/>
            <a:ext cx="738187" cy="400050"/>
          </a:xfrm>
          <a:prstGeom prst="leftArrow">
            <a:avLst>
              <a:gd name="adj1" fmla="val 50000"/>
              <a:gd name="adj2" fmla="val 50163"/>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dirty="0"/>
          </a:p>
        </p:txBody>
      </p:sp>
      <p:sp>
        <p:nvSpPr>
          <p:cNvPr id="7" name="Right Arrow 6">
            <a:extLst>
              <a:ext uri="{FF2B5EF4-FFF2-40B4-BE49-F238E27FC236}">
                <a16:creationId xmlns:a16="http://schemas.microsoft.com/office/drawing/2014/main" id="{B58260DA-E94C-1D34-C662-1997E8042A9E}"/>
              </a:ext>
            </a:extLst>
          </p:cNvPr>
          <p:cNvSpPr>
            <a:spLocks noChangeArrowheads="1"/>
          </p:cNvSpPr>
          <p:nvPr/>
        </p:nvSpPr>
        <p:spPr bwMode="auto">
          <a:xfrm>
            <a:off x="4867078" y="1923025"/>
            <a:ext cx="688975" cy="407987"/>
          </a:xfrm>
          <a:prstGeom prst="rightArrow">
            <a:avLst>
              <a:gd name="adj1" fmla="val 50000"/>
              <a:gd name="adj2" fmla="val 50020"/>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dirty="0"/>
          </a:p>
        </p:txBody>
      </p:sp>
      <p:sp>
        <p:nvSpPr>
          <p:cNvPr id="8" name="Left Arrow 7">
            <a:extLst>
              <a:ext uri="{FF2B5EF4-FFF2-40B4-BE49-F238E27FC236}">
                <a16:creationId xmlns:a16="http://schemas.microsoft.com/office/drawing/2014/main" id="{760A29A5-1508-E58E-73FB-74E280EC184C}"/>
              </a:ext>
            </a:extLst>
          </p:cNvPr>
          <p:cNvSpPr>
            <a:spLocks noChangeArrowheads="1"/>
          </p:cNvSpPr>
          <p:nvPr/>
        </p:nvSpPr>
        <p:spPr bwMode="auto">
          <a:xfrm>
            <a:off x="9408625" y="2277418"/>
            <a:ext cx="738187" cy="400050"/>
          </a:xfrm>
          <a:prstGeom prst="leftArrow">
            <a:avLst>
              <a:gd name="adj1" fmla="val 50000"/>
              <a:gd name="adj2" fmla="val 50163"/>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dirty="0"/>
          </a:p>
        </p:txBody>
      </p:sp>
      <p:sp>
        <p:nvSpPr>
          <p:cNvPr id="9" name="Right Arrow 6">
            <a:extLst>
              <a:ext uri="{FF2B5EF4-FFF2-40B4-BE49-F238E27FC236}">
                <a16:creationId xmlns:a16="http://schemas.microsoft.com/office/drawing/2014/main" id="{58CBF0A6-A973-2196-0FE3-616B54614602}"/>
              </a:ext>
            </a:extLst>
          </p:cNvPr>
          <p:cNvSpPr>
            <a:spLocks noChangeArrowheads="1"/>
          </p:cNvSpPr>
          <p:nvPr/>
        </p:nvSpPr>
        <p:spPr bwMode="auto">
          <a:xfrm>
            <a:off x="4879112" y="2998177"/>
            <a:ext cx="688975" cy="407987"/>
          </a:xfrm>
          <a:prstGeom prst="rightArrow">
            <a:avLst>
              <a:gd name="adj1" fmla="val 50000"/>
              <a:gd name="adj2" fmla="val 50020"/>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dirty="0"/>
          </a:p>
        </p:txBody>
      </p:sp>
      <p:sp>
        <p:nvSpPr>
          <p:cNvPr id="10" name="Left Arrow 7">
            <a:extLst>
              <a:ext uri="{FF2B5EF4-FFF2-40B4-BE49-F238E27FC236}">
                <a16:creationId xmlns:a16="http://schemas.microsoft.com/office/drawing/2014/main" id="{DC8010AC-48C7-2B75-6D2E-E3CE5B61A15B}"/>
              </a:ext>
            </a:extLst>
          </p:cNvPr>
          <p:cNvSpPr>
            <a:spLocks noChangeArrowheads="1"/>
          </p:cNvSpPr>
          <p:nvPr/>
        </p:nvSpPr>
        <p:spPr bwMode="auto">
          <a:xfrm>
            <a:off x="9408624" y="4409089"/>
            <a:ext cx="738187" cy="400050"/>
          </a:xfrm>
          <a:prstGeom prst="leftArrow">
            <a:avLst>
              <a:gd name="adj1" fmla="val 50000"/>
              <a:gd name="adj2" fmla="val 50163"/>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dirty="0"/>
          </a:p>
        </p:txBody>
      </p:sp>
      <p:sp>
        <p:nvSpPr>
          <p:cNvPr id="11" name="Right Arrow 6">
            <a:extLst>
              <a:ext uri="{FF2B5EF4-FFF2-40B4-BE49-F238E27FC236}">
                <a16:creationId xmlns:a16="http://schemas.microsoft.com/office/drawing/2014/main" id="{48BB722D-A2E1-DEF1-D2FB-CD72C8B39BB8}"/>
              </a:ext>
            </a:extLst>
          </p:cNvPr>
          <p:cNvSpPr>
            <a:spLocks noChangeArrowheads="1"/>
          </p:cNvSpPr>
          <p:nvPr/>
        </p:nvSpPr>
        <p:spPr bwMode="auto">
          <a:xfrm>
            <a:off x="4899463" y="5004899"/>
            <a:ext cx="688975" cy="407987"/>
          </a:xfrm>
          <a:prstGeom prst="rightArrow">
            <a:avLst>
              <a:gd name="adj1" fmla="val 50000"/>
              <a:gd name="adj2" fmla="val 50020"/>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dirty="0"/>
          </a:p>
        </p:txBody>
      </p:sp>
      <p:sp>
        <p:nvSpPr>
          <p:cNvPr id="19" name="TextBox 18">
            <a:extLst>
              <a:ext uri="{FF2B5EF4-FFF2-40B4-BE49-F238E27FC236}">
                <a16:creationId xmlns:a16="http://schemas.microsoft.com/office/drawing/2014/main" id="{5350A452-E1AA-AD52-51AF-2B4929EA2BB0}"/>
              </a:ext>
            </a:extLst>
          </p:cNvPr>
          <p:cNvSpPr txBox="1"/>
          <p:nvPr/>
        </p:nvSpPr>
        <p:spPr>
          <a:xfrm>
            <a:off x="10123274" y="1100646"/>
            <a:ext cx="1625030" cy="830997"/>
          </a:xfrm>
          <a:prstGeom prst="rect">
            <a:avLst/>
          </a:prstGeom>
          <a:noFill/>
        </p:spPr>
        <p:txBody>
          <a:bodyPr wrap="square">
            <a:spAutoFit/>
          </a:bodyPr>
          <a:lstStyle/>
          <a:p>
            <a:pPr>
              <a:spcBef>
                <a:spcPct val="0"/>
              </a:spcBef>
              <a:buFontTx/>
              <a:buNone/>
            </a:pPr>
            <a:r>
              <a:rPr lang="en-GB" altLang="en-US" sz="1600" b="1" dirty="0">
                <a:latin typeface="Cabin"/>
              </a:rPr>
              <a:t>Complete top</a:t>
            </a:r>
          </a:p>
          <a:p>
            <a:pPr>
              <a:spcBef>
                <a:spcPct val="0"/>
              </a:spcBef>
              <a:buFontTx/>
              <a:buNone/>
            </a:pPr>
            <a:r>
              <a:rPr lang="en-GB" altLang="en-US" sz="1600" b="1" dirty="0">
                <a:latin typeface="Cabin"/>
              </a:rPr>
              <a:t>section the </a:t>
            </a:r>
          </a:p>
          <a:p>
            <a:pPr>
              <a:spcBef>
                <a:spcPct val="0"/>
              </a:spcBef>
              <a:buFontTx/>
              <a:buNone/>
            </a:pPr>
            <a:r>
              <a:rPr lang="en-GB" altLang="en-US" sz="1600" b="1" dirty="0">
                <a:latin typeface="Cabin"/>
              </a:rPr>
              <a:t>same as Form 1a</a:t>
            </a:r>
          </a:p>
        </p:txBody>
      </p:sp>
      <p:sp>
        <p:nvSpPr>
          <p:cNvPr id="20" name="TextBox 19">
            <a:extLst>
              <a:ext uri="{FF2B5EF4-FFF2-40B4-BE49-F238E27FC236}">
                <a16:creationId xmlns:a16="http://schemas.microsoft.com/office/drawing/2014/main" id="{58D1B201-9B3E-82ED-ACAD-22739C9CDF3F}"/>
              </a:ext>
            </a:extLst>
          </p:cNvPr>
          <p:cNvSpPr txBox="1"/>
          <p:nvPr/>
        </p:nvSpPr>
        <p:spPr>
          <a:xfrm>
            <a:off x="3624888" y="1783311"/>
            <a:ext cx="1446835" cy="830997"/>
          </a:xfrm>
          <a:prstGeom prst="rect">
            <a:avLst/>
          </a:prstGeom>
          <a:noFill/>
        </p:spPr>
        <p:txBody>
          <a:bodyPr wrap="square" rtlCol="0">
            <a:spAutoFit/>
          </a:bodyPr>
          <a:lstStyle/>
          <a:p>
            <a:r>
              <a:rPr lang="en-GB" sz="1600" dirty="0">
                <a:latin typeface="Cabin"/>
              </a:rPr>
              <a:t>Enter candidates </a:t>
            </a:r>
          </a:p>
          <a:p>
            <a:r>
              <a:rPr lang="en-GB" sz="1600" dirty="0">
                <a:latin typeface="Cabin"/>
              </a:rPr>
              <a:t>full name</a:t>
            </a:r>
          </a:p>
        </p:txBody>
      </p:sp>
      <p:sp>
        <p:nvSpPr>
          <p:cNvPr id="21" name="TextBox 20">
            <a:extLst>
              <a:ext uri="{FF2B5EF4-FFF2-40B4-BE49-F238E27FC236}">
                <a16:creationId xmlns:a16="http://schemas.microsoft.com/office/drawing/2014/main" id="{9BC89A80-6BC4-BDBA-E8EA-D5E2E74B1CAC}"/>
              </a:ext>
            </a:extLst>
          </p:cNvPr>
          <p:cNvSpPr txBox="1"/>
          <p:nvPr/>
        </p:nvSpPr>
        <p:spPr>
          <a:xfrm>
            <a:off x="10146811" y="2127019"/>
            <a:ext cx="1512395" cy="830997"/>
          </a:xfrm>
          <a:prstGeom prst="rect">
            <a:avLst/>
          </a:prstGeom>
          <a:noFill/>
        </p:spPr>
        <p:txBody>
          <a:bodyPr wrap="square" rtlCol="0">
            <a:spAutoFit/>
          </a:bodyPr>
          <a:lstStyle/>
          <a:p>
            <a:r>
              <a:rPr lang="en-GB" sz="1600" dirty="0">
                <a:latin typeface="Cabin"/>
              </a:rPr>
              <a:t>Enter agents name and full address</a:t>
            </a:r>
          </a:p>
        </p:txBody>
      </p:sp>
      <p:sp>
        <p:nvSpPr>
          <p:cNvPr id="22" name="TextBox 21">
            <a:extLst>
              <a:ext uri="{FF2B5EF4-FFF2-40B4-BE49-F238E27FC236}">
                <a16:creationId xmlns:a16="http://schemas.microsoft.com/office/drawing/2014/main" id="{CFA57CA7-3D48-F20A-0F46-25709D045F3E}"/>
              </a:ext>
            </a:extLst>
          </p:cNvPr>
          <p:cNvSpPr txBox="1"/>
          <p:nvPr/>
        </p:nvSpPr>
        <p:spPr>
          <a:xfrm>
            <a:off x="3624888" y="2959036"/>
            <a:ext cx="1512395" cy="830997"/>
          </a:xfrm>
          <a:prstGeom prst="rect">
            <a:avLst/>
          </a:prstGeom>
          <a:noFill/>
        </p:spPr>
        <p:txBody>
          <a:bodyPr wrap="square" rtlCol="0">
            <a:spAutoFit/>
          </a:bodyPr>
          <a:lstStyle/>
          <a:p>
            <a:r>
              <a:rPr lang="en-GB" sz="1600" dirty="0">
                <a:latin typeface="Cabin"/>
              </a:rPr>
              <a:t>Enter agents full office address</a:t>
            </a:r>
          </a:p>
        </p:txBody>
      </p:sp>
      <p:sp>
        <p:nvSpPr>
          <p:cNvPr id="23" name="Left Arrow 7">
            <a:extLst>
              <a:ext uri="{FF2B5EF4-FFF2-40B4-BE49-F238E27FC236}">
                <a16:creationId xmlns:a16="http://schemas.microsoft.com/office/drawing/2014/main" id="{4BC69E11-98A8-5272-26AC-A5D63213C4C5}"/>
              </a:ext>
            </a:extLst>
          </p:cNvPr>
          <p:cNvSpPr>
            <a:spLocks noChangeArrowheads="1"/>
          </p:cNvSpPr>
          <p:nvPr/>
        </p:nvSpPr>
        <p:spPr bwMode="auto">
          <a:xfrm>
            <a:off x="9408624" y="3315148"/>
            <a:ext cx="738187" cy="400050"/>
          </a:xfrm>
          <a:prstGeom prst="leftArrow">
            <a:avLst>
              <a:gd name="adj1" fmla="val 50000"/>
              <a:gd name="adj2" fmla="val 50163"/>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dirty="0"/>
          </a:p>
        </p:txBody>
      </p:sp>
      <p:sp>
        <p:nvSpPr>
          <p:cNvPr id="24" name="TextBox 23">
            <a:extLst>
              <a:ext uri="{FF2B5EF4-FFF2-40B4-BE49-F238E27FC236}">
                <a16:creationId xmlns:a16="http://schemas.microsoft.com/office/drawing/2014/main" id="{A6E4796B-4975-1B76-BE4C-082D702EA114}"/>
              </a:ext>
            </a:extLst>
          </p:cNvPr>
          <p:cNvSpPr txBox="1"/>
          <p:nvPr/>
        </p:nvSpPr>
        <p:spPr>
          <a:xfrm>
            <a:off x="10179591" y="3153392"/>
            <a:ext cx="1512395" cy="830997"/>
          </a:xfrm>
          <a:prstGeom prst="rect">
            <a:avLst/>
          </a:prstGeom>
          <a:noFill/>
        </p:spPr>
        <p:txBody>
          <a:bodyPr wrap="square" rtlCol="0">
            <a:spAutoFit/>
          </a:bodyPr>
          <a:lstStyle/>
          <a:p>
            <a:r>
              <a:rPr lang="en-GB" sz="1600" dirty="0">
                <a:latin typeface="Cabin"/>
              </a:rPr>
              <a:t>Signed and dated by the candidate</a:t>
            </a:r>
          </a:p>
        </p:txBody>
      </p:sp>
      <p:sp>
        <p:nvSpPr>
          <p:cNvPr id="25" name="TextBox 24">
            <a:extLst>
              <a:ext uri="{FF2B5EF4-FFF2-40B4-BE49-F238E27FC236}">
                <a16:creationId xmlns:a16="http://schemas.microsoft.com/office/drawing/2014/main" id="{147982C0-D5C3-CC2F-F6F0-CEEEFD9568D1}"/>
              </a:ext>
            </a:extLst>
          </p:cNvPr>
          <p:cNvSpPr txBox="1"/>
          <p:nvPr/>
        </p:nvSpPr>
        <p:spPr>
          <a:xfrm>
            <a:off x="10179591" y="4201614"/>
            <a:ext cx="1512395" cy="830997"/>
          </a:xfrm>
          <a:prstGeom prst="rect">
            <a:avLst/>
          </a:prstGeom>
          <a:noFill/>
        </p:spPr>
        <p:txBody>
          <a:bodyPr wrap="square" rtlCol="0">
            <a:spAutoFit/>
          </a:bodyPr>
          <a:lstStyle/>
          <a:p>
            <a:r>
              <a:rPr lang="en-GB" sz="1600" dirty="0">
                <a:latin typeface="Cabin"/>
              </a:rPr>
              <a:t>Signed and dated by the election agent</a:t>
            </a:r>
          </a:p>
        </p:txBody>
      </p:sp>
      <p:sp>
        <p:nvSpPr>
          <p:cNvPr id="26" name="TextBox 25">
            <a:extLst>
              <a:ext uri="{FF2B5EF4-FFF2-40B4-BE49-F238E27FC236}">
                <a16:creationId xmlns:a16="http://schemas.microsoft.com/office/drawing/2014/main" id="{1D6270E5-6A24-9116-9C21-8041602135C3}"/>
              </a:ext>
            </a:extLst>
          </p:cNvPr>
          <p:cNvSpPr txBox="1"/>
          <p:nvPr/>
        </p:nvSpPr>
        <p:spPr>
          <a:xfrm>
            <a:off x="3624887" y="4793393"/>
            <a:ext cx="1512395" cy="830997"/>
          </a:xfrm>
          <a:prstGeom prst="rect">
            <a:avLst/>
          </a:prstGeom>
          <a:noFill/>
        </p:spPr>
        <p:txBody>
          <a:bodyPr wrap="square" rtlCol="0">
            <a:spAutoFit/>
          </a:bodyPr>
          <a:lstStyle/>
          <a:p>
            <a:r>
              <a:rPr lang="en-GB" sz="1600" dirty="0">
                <a:latin typeface="Cabin"/>
              </a:rPr>
              <a:t>Election Agent </a:t>
            </a:r>
          </a:p>
          <a:p>
            <a:r>
              <a:rPr lang="en-GB" sz="1600" dirty="0">
                <a:latin typeface="Cabin"/>
              </a:rPr>
              <a:t>contact</a:t>
            </a:r>
          </a:p>
          <a:p>
            <a:r>
              <a:rPr lang="en-GB" sz="1600" dirty="0">
                <a:latin typeface="Cabin"/>
              </a:rPr>
              <a:t>details </a:t>
            </a:r>
          </a:p>
        </p:txBody>
      </p:sp>
      <p:sp>
        <p:nvSpPr>
          <p:cNvPr id="27" name="TextBox 26">
            <a:extLst>
              <a:ext uri="{FF2B5EF4-FFF2-40B4-BE49-F238E27FC236}">
                <a16:creationId xmlns:a16="http://schemas.microsoft.com/office/drawing/2014/main" id="{1625F4F2-3A41-2380-35C7-4F517F53A1CE}"/>
              </a:ext>
            </a:extLst>
          </p:cNvPr>
          <p:cNvSpPr txBox="1"/>
          <p:nvPr/>
        </p:nvSpPr>
        <p:spPr>
          <a:xfrm>
            <a:off x="4951579" y="6070047"/>
            <a:ext cx="5149516" cy="369332"/>
          </a:xfrm>
          <a:prstGeom prst="rect">
            <a:avLst/>
          </a:prstGeom>
          <a:noFill/>
        </p:spPr>
        <p:txBody>
          <a:bodyPr wrap="square" rtlCol="0">
            <a:spAutoFit/>
          </a:bodyPr>
          <a:lstStyle/>
          <a:p>
            <a:pPr algn="ctr"/>
            <a:r>
              <a:rPr lang="en-GB" b="1" dirty="0"/>
              <a:t>To be submitted by hand or post</a:t>
            </a:r>
          </a:p>
        </p:txBody>
      </p:sp>
    </p:spTree>
    <p:extLst>
      <p:ext uri="{BB962C8B-B14F-4D97-AF65-F5344CB8AC3E}">
        <p14:creationId xmlns:p14="http://schemas.microsoft.com/office/powerpoint/2010/main" val="133684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fill="hold"/>
                                        <p:tgtEl>
                                          <p:spTgt spid="25"/>
                                        </p:tgtEl>
                                        <p:attrNameLst>
                                          <p:attrName>ppt_x</p:attrName>
                                        </p:attrNameLst>
                                      </p:cBhvr>
                                      <p:tavLst>
                                        <p:tav tm="0">
                                          <p:val>
                                            <p:strVal val="#ppt_x"/>
                                          </p:val>
                                        </p:tav>
                                        <p:tav tm="100000">
                                          <p:val>
                                            <p:strVal val="#ppt_x"/>
                                          </p:val>
                                        </p:tav>
                                      </p:tavLst>
                                    </p:anim>
                                    <p:anim calcmode="lin" valueType="num">
                                      <p:cBhvr additive="base">
                                        <p:cTn id="7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additive="base">
                                        <p:cTn id="79" dur="500" fill="hold"/>
                                        <p:tgtEl>
                                          <p:spTgt spid="11"/>
                                        </p:tgtEl>
                                        <p:attrNameLst>
                                          <p:attrName>ppt_x</p:attrName>
                                        </p:attrNameLst>
                                      </p:cBhvr>
                                      <p:tavLst>
                                        <p:tav tm="0">
                                          <p:val>
                                            <p:strVal val="#ppt_x"/>
                                          </p:val>
                                        </p:tav>
                                        <p:tav tm="100000">
                                          <p:val>
                                            <p:strVal val="#ppt_x"/>
                                          </p:val>
                                        </p:tav>
                                      </p:tavLst>
                                    </p:anim>
                                    <p:anim calcmode="lin" valueType="num">
                                      <p:cBhvr additive="base">
                                        <p:cTn id="8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500" fill="hold"/>
                                        <p:tgtEl>
                                          <p:spTgt spid="26"/>
                                        </p:tgtEl>
                                        <p:attrNameLst>
                                          <p:attrName>ppt_x</p:attrName>
                                        </p:attrNameLst>
                                      </p:cBhvr>
                                      <p:tavLst>
                                        <p:tav tm="0">
                                          <p:val>
                                            <p:strVal val="#ppt_x"/>
                                          </p:val>
                                        </p:tav>
                                        <p:tav tm="100000">
                                          <p:val>
                                            <p:strVal val="#ppt_x"/>
                                          </p:val>
                                        </p:tav>
                                      </p:tavLst>
                                    </p:anim>
                                    <p:anim calcmode="lin" valueType="num">
                                      <p:cBhvr additive="base">
                                        <p:cTn id="8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9" grpId="0"/>
      <p:bldP spid="20" grpId="0"/>
      <p:bldP spid="21" grpId="0"/>
      <p:bldP spid="22" grpId="0"/>
      <p:bldP spid="23" grpId="0" animBg="1"/>
      <p:bldP spid="24" grpId="0"/>
      <p:bldP spid="25"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BE2E1-FEA0-98B0-E332-74EA733D6F28}"/>
              </a:ext>
            </a:extLst>
          </p:cNvPr>
          <p:cNvSpPr>
            <a:spLocks noGrp="1"/>
          </p:cNvSpPr>
          <p:nvPr>
            <p:ph type="title"/>
          </p:nvPr>
        </p:nvSpPr>
        <p:spPr/>
        <p:txBody>
          <a:bodyPr/>
          <a:lstStyle/>
          <a:p>
            <a:r>
              <a:rPr lang="en-US" sz="3600" dirty="0">
                <a:solidFill>
                  <a:schemeClr val="bg1"/>
                </a:solidFill>
                <a:latin typeface="Cabin" charset="0"/>
                <a:ea typeface="Cabin" charset="0"/>
                <a:cs typeface="Cabin" charset="0"/>
              </a:rPr>
              <a:t>Election Agent</a:t>
            </a:r>
            <a:br>
              <a:rPr lang="en-US" sz="3600" dirty="0">
                <a:solidFill>
                  <a:srgbClr val="009CA6"/>
                </a:solidFill>
                <a:latin typeface="Cabin" charset="0"/>
                <a:ea typeface="Cabin" charset="0"/>
                <a:cs typeface="Cabin" charset="0"/>
              </a:rPr>
            </a:br>
            <a:endParaRPr lang="en-GB" dirty="0"/>
          </a:p>
        </p:txBody>
      </p:sp>
      <p:sp>
        <p:nvSpPr>
          <p:cNvPr id="3" name="Content Placeholder 2">
            <a:extLst>
              <a:ext uri="{FF2B5EF4-FFF2-40B4-BE49-F238E27FC236}">
                <a16:creationId xmlns:a16="http://schemas.microsoft.com/office/drawing/2014/main" id="{20692C66-79A0-4907-369B-1AB7922D6A8E}"/>
              </a:ext>
            </a:extLst>
          </p:cNvPr>
          <p:cNvSpPr>
            <a:spLocks noGrp="1"/>
          </p:cNvSpPr>
          <p:nvPr>
            <p:ph idx="1"/>
          </p:nvPr>
        </p:nvSpPr>
        <p:spPr>
          <a:xfrm>
            <a:off x="3707222" y="1123837"/>
            <a:ext cx="7315200" cy="5120640"/>
          </a:xfrm>
        </p:spPr>
        <p:txBody>
          <a:bodyPr>
            <a:normAutofit lnSpcReduction="10000"/>
          </a:bodyPr>
          <a:lstStyle/>
          <a:p>
            <a:pPr marL="342900" indent="-342900">
              <a:buFont typeface="Arial" panose="020B0604020202020204" pitchFamily="34" charset="0"/>
              <a:buChar char="•"/>
              <a:defRPr/>
            </a:pPr>
            <a:r>
              <a:rPr lang="en-GB" sz="2000" dirty="0">
                <a:latin typeface="Cabin"/>
              </a:rPr>
              <a:t>Responsible for the proper management of your election campaign; particularly its financial management.</a:t>
            </a:r>
          </a:p>
          <a:p>
            <a:pPr marL="342900" indent="-342900">
              <a:buFont typeface="Arial" panose="020B0604020202020204" pitchFamily="34" charset="0"/>
              <a:buChar char="•"/>
              <a:defRPr/>
            </a:pPr>
            <a:r>
              <a:rPr lang="en-GB" sz="2000" dirty="0">
                <a:latin typeface="Cabin"/>
              </a:rPr>
              <a:t>Appointment form must reach the CCARO by </a:t>
            </a:r>
            <a:r>
              <a:rPr lang="en-GB" sz="2000" b="1" dirty="0">
                <a:latin typeface="Cabin"/>
              </a:rPr>
              <a:t>4pm 5 April 2024 – </a:t>
            </a:r>
            <a:r>
              <a:rPr lang="en-GB" sz="2000" dirty="0">
                <a:latin typeface="Cabin"/>
              </a:rPr>
              <a:t>form included in nomination pack</a:t>
            </a:r>
          </a:p>
          <a:p>
            <a:pPr marL="342900" indent="-342900">
              <a:buFont typeface="Arial" panose="020B0604020202020204" pitchFamily="34" charset="0"/>
              <a:buChar char="•"/>
              <a:defRPr/>
            </a:pPr>
            <a:r>
              <a:rPr lang="en-GB" sz="2000" dirty="0">
                <a:latin typeface="Cabin"/>
              </a:rPr>
              <a:t>Form requires agent address and an office address – to which all claims, notices, legal process and other documents may be sent. Office address can be the same as home address but note: </a:t>
            </a:r>
          </a:p>
          <a:p>
            <a:pPr marL="845820" lvl="1" indent="-342900">
              <a:buFont typeface="Arial" panose="020B0604020202020204" pitchFamily="34" charset="0"/>
              <a:buChar char="•"/>
              <a:defRPr/>
            </a:pPr>
            <a:r>
              <a:rPr lang="en-GB" dirty="0">
                <a:latin typeface="Cabin"/>
              </a:rPr>
              <a:t>Office address must  be  within the  combined county authority  area</a:t>
            </a:r>
          </a:p>
          <a:p>
            <a:pPr marL="845820" lvl="1" indent="-342900">
              <a:buFont typeface="Arial" panose="020B0604020202020204" pitchFamily="34" charset="0"/>
              <a:buChar char="•"/>
              <a:defRPr/>
            </a:pPr>
            <a:r>
              <a:rPr lang="en-GB" dirty="0">
                <a:latin typeface="Cabin"/>
              </a:rPr>
              <a:t>Office address will be published in the Notice of Election Agents </a:t>
            </a:r>
          </a:p>
          <a:p>
            <a:pPr marL="845820" lvl="1" indent="-342900">
              <a:buFont typeface="Arial" panose="020B0604020202020204" pitchFamily="34" charset="0"/>
              <a:buChar char="•"/>
              <a:defRPr/>
            </a:pPr>
            <a:r>
              <a:rPr lang="en-GB" dirty="0">
                <a:latin typeface="Cabin"/>
              </a:rPr>
              <a:t>Candidates acting as own agent who do not provide an office address – home address will be published in the Notice of Election Agents</a:t>
            </a:r>
          </a:p>
          <a:p>
            <a:pPr marL="342900" indent="-342900">
              <a:buFont typeface="Arial" panose="020B0604020202020204" pitchFamily="34" charset="0"/>
              <a:buChar char="•"/>
              <a:defRPr/>
            </a:pPr>
            <a:r>
              <a:rPr lang="en-GB" dirty="0">
                <a:latin typeface="Cabin"/>
              </a:rPr>
              <a:t>You will become your own agent by default if none is appointed.</a:t>
            </a:r>
          </a:p>
          <a:p>
            <a:pPr marL="342900" indent="-342900">
              <a:buFont typeface="Arial" panose="020B0604020202020204" pitchFamily="34" charset="0"/>
              <a:buChar char="•"/>
              <a:defRPr/>
            </a:pPr>
            <a:r>
              <a:rPr lang="en-GB" dirty="0">
                <a:latin typeface="Cabin"/>
              </a:rPr>
              <a:t>In addition to official documents being sent to the agent’s office address, the CCARO may also correspond by email</a:t>
            </a:r>
          </a:p>
          <a:p>
            <a:pPr marL="0" indent="0">
              <a:buNone/>
            </a:pPr>
            <a:endParaRPr lang="en-GB" dirty="0"/>
          </a:p>
        </p:txBody>
      </p:sp>
    </p:spTree>
    <p:extLst>
      <p:ext uri="{BB962C8B-B14F-4D97-AF65-F5344CB8AC3E}">
        <p14:creationId xmlns:p14="http://schemas.microsoft.com/office/powerpoint/2010/main" val="3472527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8CCC1-8996-CB7F-D5FF-0DA9BA73E9DA}"/>
              </a:ext>
            </a:extLst>
          </p:cNvPr>
          <p:cNvSpPr>
            <a:spLocks noGrp="1"/>
          </p:cNvSpPr>
          <p:nvPr>
            <p:ph type="title"/>
          </p:nvPr>
        </p:nvSpPr>
        <p:spPr/>
        <p:txBody>
          <a:bodyPr/>
          <a:lstStyle/>
          <a:p>
            <a:r>
              <a:rPr lang="en-US" sz="3600" dirty="0">
                <a:solidFill>
                  <a:schemeClr val="bg1"/>
                </a:solidFill>
                <a:latin typeface="Cabin" charset="0"/>
                <a:ea typeface="Cabin" charset="0"/>
                <a:cs typeface="Cabin" charset="0"/>
              </a:rPr>
              <a:t>Candidates election address</a:t>
            </a:r>
            <a:br>
              <a:rPr lang="en-US" sz="3600" dirty="0">
                <a:solidFill>
                  <a:srgbClr val="009CA6"/>
                </a:solidFill>
                <a:latin typeface="Cabin" charset="0"/>
                <a:ea typeface="Cabin" charset="0"/>
                <a:cs typeface="Cabin" charset="0"/>
              </a:rPr>
            </a:br>
            <a:endParaRPr lang="en-GB" dirty="0"/>
          </a:p>
        </p:txBody>
      </p:sp>
      <p:sp>
        <p:nvSpPr>
          <p:cNvPr id="3" name="Content Placeholder 2">
            <a:extLst>
              <a:ext uri="{FF2B5EF4-FFF2-40B4-BE49-F238E27FC236}">
                <a16:creationId xmlns:a16="http://schemas.microsoft.com/office/drawing/2014/main" id="{75669A22-8B50-9622-C4C8-E0C823F07DA9}"/>
              </a:ext>
            </a:extLst>
          </p:cNvPr>
          <p:cNvSpPr>
            <a:spLocks noGrp="1"/>
          </p:cNvSpPr>
          <p:nvPr>
            <p:ph idx="1"/>
          </p:nvPr>
        </p:nvSpPr>
        <p:spPr>
          <a:xfrm>
            <a:off x="3718799" y="1320607"/>
            <a:ext cx="7315200" cy="5120640"/>
          </a:xfrm>
        </p:spPr>
        <p:txBody>
          <a:bodyPr>
            <a:normAutofit fontScale="85000" lnSpcReduction="10000"/>
          </a:bodyPr>
          <a:lstStyle/>
          <a:p>
            <a:pPr>
              <a:defRPr/>
            </a:pPr>
            <a:r>
              <a:rPr lang="en-GB" sz="2000" dirty="0">
                <a:effectLst>
                  <a:glow>
                    <a:srgbClr val="000000"/>
                  </a:glow>
                  <a:outerShdw sx="0" sy="0">
                    <a:srgbClr val="000000"/>
                  </a:outerShdw>
                  <a:reflection stA="0" endPos="0" fadeDir="0" sx="0" sy="0"/>
                </a:effectLst>
                <a:latin typeface="Cabin"/>
                <a:cs typeface="Arial" panose="020B0604020202020204" pitchFamily="34" charset="0"/>
              </a:rPr>
              <a:t>Candidates are entitled to make a campaign statement known as an election address for publication in a booklet produced by the CCARO. </a:t>
            </a:r>
            <a:r>
              <a:rPr lang="en-GB" altLang="en-US" sz="2000" dirty="0">
                <a:effectLst>
                  <a:glow>
                    <a:srgbClr val="000000"/>
                  </a:glow>
                  <a:outerShdw sx="0" sy="0">
                    <a:srgbClr val="000000"/>
                  </a:outerShdw>
                  <a:reflection stA="0" endPos="0" fadeDir="0" sx="0" sy="0"/>
                </a:effectLst>
                <a:latin typeface="Cabin"/>
                <a:cs typeface="Arial" panose="020B0604020202020204" pitchFamily="34" charset="0"/>
              </a:rPr>
              <a:t>The b</a:t>
            </a:r>
            <a:r>
              <a:rPr lang="en-GB" altLang="en-US" sz="2000" dirty="0">
                <a:latin typeface="Cabin"/>
              </a:rPr>
              <a:t>ooklet is delivered to every elector in the combined county authority area. </a:t>
            </a:r>
            <a:endParaRPr lang="en-GB" sz="2000" dirty="0">
              <a:effectLst>
                <a:glow>
                  <a:srgbClr val="000000"/>
                </a:glow>
                <a:outerShdw sx="0" sy="0">
                  <a:srgbClr val="000000"/>
                </a:outerShdw>
                <a:reflection stA="0" endPos="0" fadeDir="0" sx="0" sy="0"/>
              </a:effectLst>
              <a:latin typeface="Cabin"/>
              <a:cs typeface="Arial" panose="020B0604020202020204" pitchFamily="34" charset="0"/>
            </a:endParaRPr>
          </a:p>
          <a:p>
            <a:pPr>
              <a:defRPr/>
            </a:pPr>
            <a:r>
              <a:rPr lang="en-GB" sz="2000" dirty="0">
                <a:effectLst>
                  <a:glow>
                    <a:srgbClr val="000000"/>
                  </a:glow>
                  <a:outerShdw sx="0" sy="0">
                    <a:srgbClr val="000000"/>
                  </a:outerShdw>
                  <a:reflection stA="0" endPos="0" fadeDir="0" sx="0" sy="0"/>
                </a:effectLst>
                <a:latin typeface="Cabin"/>
                <a:cs typeface="Arial" panose="020B0604020202020204" pitchFamily="34" charset="0"/>
              </a:rPr>
              <a:t>An election</a:t>
            </a:r>
            <a:r>
              <a:rPr lang="en-GB" altLang="en-US" sz="2000" dirty="0">
                <a:latin typeface="Cabin"/>
              </a:rPr>
              <a:t> address can only contain matters relating to the election and </a:t>
            </a:r>
            <a:r>
              <a:rPr lang="en-GB" altLang="en-US" sz="2000" b="1" dirty="0">
                <a:latin typeface="Cabin"/>
              </a:rPr>
              <a:t>must</a:t>
            </a:r>
            <a:endParaRPr lang="en-GB" sz="2000" b="1" dirty="0">
              <a:effectLst>
                <a:glow>
                  <a:srgbClr val="000000"/>
                </a:glow>
                <a:outerShdw sx="0" sy="0">
                  <a:srgbClr val="000000"/>
                </a:outerShdw>
                <a:reflection stA="0" endPos="0" fadeDir="0" sx="0" sy="0"/>
              </a:effectLst>
              <a:latin typeface="Cabin"/>
              <a:cs typeface="Arial" panose="020B0604020202020204" pitchFamily="34" charset="0"/>
            </a:endParaRPr>
          </a:p>
          <a:p>
            <a:pPr marL="342900" indent="-342900">
              <a:buFont typeface="Arial" panose="020B0604020202020204" pitchFamily="34" charset="0"/>
              <a:buChar char="•"/>
              <a:defRPr/>
            </a:pPr>
            <a:r>
              <a:rPr lang="en-GB" sz="2000" dirty="0">
                <a:effectLst>
                  <a:glow>
                    <a:srgbClr val="000000"/>
                  </a:glow>
                  <a:outerShdw sx="0" sy="0">
                    <a:srgbClr val="000000"/>
                  </a:outerShdw>
                  <a:reflection stA="0" endPos="0" fadeDir="0" sx="0" sy="0"/>
                </a:effectLst>
                <a:latin typeface="Cabin"/>
                <a:cs typeface="Arial" panose="020B0604020202020204" pitchFamily="34" charset="0"/>
              </a:rPr>
              <a:t>be delivered to the CCARO by </a:t>
            </a:r>
            <a:r>
              <a:rPr lang="en-GB" sz="2000" b="1" dirty="0">
                <a:effectLst>
                  <a:glow>
                    <a:srgbClr val="000000"/>
                  </a:glow>
                  <a:outerShdw sx="0" sy="0">
                    <a:srgbClr val="000000"/>
                  </a:outerShdw>
                  <a:reflection stA="0" endPos="0" fadeDir="0" sx="0" sy="0"/>
                </a:effectLst>
                <a:latin typeface="Cabin"/>
                <a:cs typeface="Arial" panose="020B0604020202020204" pitchFamily="34" charset="0"/>
              </a:rPr>
              <a:t>4pm on 5 April </a:t>
            </a:r>
            <a:r>
              <a:rPr lang="en-GB" sz="2000" dirty="0">
                <a:effectLst>
                  <a:glow>
                    <a:srgbClr val="000000"/>
                  </a:glow>
                  <a:outerShdw sx="0" sy="0">
                    <a:srgbClr val="000000"/>
                  </a:outerShdw>
                  <a:reflection stA="0" endPos="0" fadeDir="0" sx="0" sy="0"/>
                </a:effectLst>
                <a:latin typeface="Cabin"/>
                <a:cs typeface="Arial" panose="020B0604020202020204" pitchFamily="34" charset="0"/>
              </a:rPr>
              <a:t>with an additional payment of </a:t>
            </a:r>
            <a:r>
              <a:rPr lang="en-GB" sz="2000" b="1" dirty="0">
                <a:effectLst>
                  <a:glow>
                    <a:srgbClr val="000000"/>
                  </a:glow>
                  <a:outerShdw sx="0" sy="0">
                    <a:srgbClr val="000000"/>
                  </a:outerShdw>
                  <a:reflection stA="0" endPos="0" fadeDir="0" sx="0" sy="0"/>
                </a:effectLst>
                <a:latin typeface="Cabin"/>
                <a:cs typeface="Arial" panose="020B0604020202020204" pitchFamily="34" charset="0"/>
              </a:rPr>
              <a:t>£5,000  </a:t>
            </a:r>
            <a:r>
              <a:rPr lang="en-GB" sz="2000" dirty="0">
                <a:effectLst>
                  <a:glow>
                    <a:srgbClr val="000000"/>
                  </a:glow>
                  <a:outerShdw sx="0" sy="0">
                    <a:srgbClr val="000000"/>
                  </a:outerShdw>
                  <a:reflection stA="0" endPos="0" fadeDir="0" sx="0" sy="0"/>
                </a:effectLst>
                <a:latin typeface="Cabin"/>
                <a:cs typeface="Arial" panose="020B0604020202020204" pitchFamily="34" charset="0"/>
              </a:rPr>
              <a:t>for a</a:t>
            </a:r>
            <a:r>
              <a:rPr lang="en-GB" sz="2000" b="1" dirty="0">
                <a:effectLst>
                  <a:glow>
                    <a:srgbClr val="000000"/>
                  </a:glow>
                  <a:outerShdw sx="0" sy="0">
                    <a:srgbClr val="000000"/>
                  </a:outerShdw>
                  <a:reflection stA="0" endPos="0" fadeDir="0" sx="0" sy="0"/>
                </a:effectLst>
                <a:latin typeface="Cabin"/>
                <a:cs typeface="Arial" panose="020B0604020202020204" pitchFamily="34" charset="0"/>
              </a:rPr>
              <a:t> </a:t>
            </a:r>
            <a:r>
              <a:rPr lang="en-GB" sz="2000" dirty="0">
                <a:effectLst>
                  <a:glow>
                    <a:srgbClr val="000000"/>
                  </a:glow>
                  <a:outerShdw sx="0" sy="0">
                    <a:srgbClr val="000000"/>
                  </a:outerShdw>
                  <a:reflection stA="0" endPos="0" fadeDir="0" sx="0" sy="0"/>
                </a:effectLst>
                <a:latin typeface="Cabin"/>
                <a:cs typeface="Arial" panose="020B0604020202020204" pitchFamily="34" charset="0"/>
              </a:rPr>
              <a:t>contribution</a:t>
            </a:r>
            <a:r>
              <a:rPr lang="en-GB" sz="2000" dirty="0">
                <a:solidFill>
                  <a:srgbClr val="FF0000"/>
                </a:solidFill>
                <a:effectLst>
                  <a:glow>
                    <a:srgbClr val="000000"/>
                  </a:glow>
                  <a:outerShdw sx="0" sy="0">
                    <a:srgbClr val="000000"/>
                  </a:outerShdw>
                  <a:reflection stA="0" endPos="0" fadeDir="0" sx="0" sy="0"/>
                </a:effectLst>
                <a:latin typeface="Cabin"/>
                <a:cs typeface="Arial" panose="020B0604020202020204" pitchFamily="34" charset="0"/>
              </a:rPr>
              <a:t> </a:t>
            </a:r>
            <a:r>
              <a:rPr lang="en-GB" sz="2000" dirty="0">
                <a:effectLst>
                  <a:glow>
                    <a:srgbClr val="000000"/>
                  </a:glow>
                  <a:outerShdw sx="0" sy="0">
                    <a:srgbClr val="000000"/>
                  </a:outerShdw>
                  <a:reflection stA="0" endPos="0" fadeDir="0" sx="0" sy="0"/>
                </a:effectLst>
                <a:latin typeface="Cabin"/>
                <a:cs typeface="Arial" panose="020B0604020202020204" pitchFamily="34" charset="0"/>
              </a:rPr>
              <a:t>towards the production costs. </a:t>
            </a:r>
          </a:p>
          <a:p>
            <a:pPr marL="342900" indent="-342900">
              <a:buFont typeface="Arial" panose="020B0604020202020204" pitchFamily="34" charset="0"/>
              <a:buChar char="•"/>
              <a:defRPr/>
            </a:pPr>
            <a:r>
              <a:rPr lang="en-GB" altLang="en-US" sz="2000" dirty="0">
                <a:effectLst>
                  <a:glow>
                    <a:srgbClr val="000000"/>
                  </a:glow>
                  <a:outerShdw sx="0" sy="0">
                    <a:srgbClr val="000000"/>
                  </a:outerShdw>
                  <a:reflection stA="0" endPos="0" fadeDir="0" sx="0" sy="0"/>
                </a:effectLst>
                <a:latin typeface="Cabin"/>
                <a:cs typeface="Arial" panose="020B0604020202020204" pitchFamily="34" charset="0"/>
              </a:rPr>
              <a:t>contain </a:t>
            </a:r>
            <a:r>
              <a:rPr lang="en-GB" altLang="en-US" sz="2000" dirty="0">
                <a:latin typeface="Cabin"/>
              </a:rPr>
              <a:t>a statement confirming that it has been prepared by the election agent.</a:t>
            </a:r>
          </a:p>
          <a:p>
            <a:pPr marL="342900" indent="-342900">
              <a:buFont typeface="Arial" panose="020B0604020202020204" pitchFamily="34" charset="0"/>
              <a:buChar char="•"/>
              <a:defRPr/>
            </a:pPr>
            <a:r>
              <a:rPr lang="en-GB" altLang="en-US" sz="2000" dirty="0">
                <a:latin typeface="Cabin"/>
              </a:rPr>
              <a:t>include the name and address of the election agent.</a:t>
            </a:r>
          </a:p>
          <a:p>
            <a:pPr marL="342900" indent="-342900">
              <a:buFont typeface="Arial" panose="020B0604020202020204" pitchFamily="34" charset="0"/>
              <a:buChar char="•"/>
              <a:defRPr/>
            </a:pPr>
            <a:r>
              <a:rPr lang="en-GB" altLang="en-US" sz="2000" dirty="0">
                <a:latin typeface="Cabin"/>
              </a:rPr>
              <a:t>include the candidate’s name and address or if the candidate has completed part 2 of the home address form, the relevant electoral area must be included instead of their address</a:t>
            </a:r>
          </a:p>
          <a:p>
            <a:r>
              <a:rPr lang="en-GB" altLang="en-US" sz="2000" dirty="0">
                <a:latin typeface="Cabin"/>
              </a:rPr>
              <a:t>The CCARO decides on the order the campaign addresses appear in the booklet by drawing lots. </a:t>
            </a:r>
          </a:p>
          <a:p>
            <a:r>
              <a:rPr lang="en-GB" altLang="en-US" sz="2000" dirty="0">
                <a:latin typeface="Cabin"/>
              </a:rPr>
              <a:t>This will be carried out at a further briefing session which will take place after the close of nominations at </a:t>
            </a:r>
            <a:r>
              <a:rPr lang="en-GB" altLang="en-US" sz="2000" b="1" dirty="0">
                <a:latin typeface="Cabin"/>
              </a:rPr>
              <a:t>6pm on 5 April.</a:t>
            </a:r>
          </a:p>
          <a:p>
            <a:r>
              <a:rPr lang="en-GB" sz="2000" dirty="0">
                <a:effectLst>
                  <a:glow>
                    <a:srgbClr val="000000"/>
                  </a:glow>
                  <a:outerShdw sx="0" sy="0">
                    <a:srgbClr val="000000"/>
                  </a:outerShdw>
                  <a:reflection stA="0" endPos="0" fadeDir="0" sx="0" sy="0"/>
                </a:effectLst>
                <a:latin typeface="Cabin"/>
                <a:cs typeface="Arial" panose="020B0604020202020204" pitchFamily="34" charset="0"/>
              </a:rPr>
              <a:t>Payment methods the same as for the deposit.</a:t>
            </a:r>
            <a:endParaRPr lang="en-GB" altLang="en-US" sz="2000" b="1" dirty="0">
              <a:latin typeface="Cabin"/>
            </a:endParaRPr>
          </a:p>
          <a:p>
            <a:endParaRPr lang="en-GB" altLang="en-US" sz="2000" dirty="0">
              <a:latin typeface="Cabin"/>
            </a:endParaRPr>
          </a:p>
          <a:p>
            <a:endParaRPr lang="en-GB" dirty="0"/>
          </a:p>
        </p:txBody>
      </p:sp>
    </p:spTree>
    <p:extLst>
      <p:ext uri="{BB962C8B-B14F-4D97-AF65-F5344CB8AC3E}">
        <p14:creationId xmlns:p14="http://schemas.microsoft.com/office/powerpoint/2010/main" val="3706814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DFE27-AAA7-F532-BA3C-6377665DBA6C}"/>
              </a:ext>
            </a:extLst>
          </p:cNvPr>
          <p:cNvSpPr>
            <a:spLocks noGrp="1"/>
          </p:cNvSpPr>
          <p:nvPr>
            <p:ph type="title"/>
          </p:nvPr>
        </p:nvSpPr>
        <p:spPr/>
        <p:txBody>
          <a:bodyPr/>
          <a:lstStyle/>
          <a:p>
            <a:r>
              <a:rPr lang="en-US" sz="3600" dirty="0">
                <a:solidFill>
                  <a:schemeClr val="bg1"/>
                </a:solidFill>
                <a:latin typeface="Cabin" charset="0"/>
                <a:ea typeface="Cabin" charset="0"/>
                <a:cs typeface="Cabin" charset="0"/>
              </a:rPr>
              <a:t>Candidates election address</a:t>
            </a:r>
            <a:endParaRPr lang="en-GB" dirty="0"/>
          </a:p>
        </p:txBody>
      </p:sp>
      <p:sp>
        <p:nvSpPr>
          <p:cNvPr id="3" name="Content Placeholder 2">
            <a:extLst>
              <a:ext uri="{FF2B5EF4-FFF2-40B4-BE49-F238E27FC236}">
                <a16:creationId xmlns:a16="http://schemas.microsoft.com/office/drawing/2014/main" id="{2AD45697-8237-4BA7-1E4E-1393008260A9}"/>
              </a:ext>
            </a:extLst>
          </p:cNvPr>
          <p:cNvSpPr>
            <a:spLocks noGrp="1"/>
          </p:cNvSpPr>
          <p:nvPr>
            <p:ph idx="1"/>
          </p:nvPr>
        </p:nvSpPr>
        <p:spPr>
          <a:xfrm>
            <a:off x="3799819" y="1159654"/>
            <a:ext cx="7315200" cy="5120640"/>
          </a:xfrm>
        </p:spPr>
        <p:txBody>
          <a:bodyPr>
            <a:normAutofit fontScale="92500" lnSpcReduction="10000"/>
          </a:bodyPr>
          <a:lstStyle/>
          <a:p>
            <a:pPr>
              <a:defRPr/>
            </a:pPr>
            <a:r>
              <a:rPr lang="en-GB" sz="2200" dirty="0">
                <a:effectLst>
                  <a:glow>
                    <a:srgbClr val="000000"/>
                  </a:glow>
                  <a:outerShdw sx="0" sy="0">
                    <a:srgbClr val="000000"/>
                  </a:outerShdw>
                  <a:reflection stA="0" endPos="0" fadeDir="0" sx="0" sy="0"/>
                </a:effectLst>
                <a:latin typeface="Cabin"/>
                <a:cs typeface="Arial" panose="020B0604020202020204" pitchFamily="34" charset="0"/>
              </a:rPr>
              <a:t>An election</a:t>
            </a:r>
            <a:r>
              <a:rPr lang="en-GB" altLang="en-US" sz="2200" dirty="0">
                <a:latin typeface="Cabin"/>
              </a:rPr>
              <a:t> address </a:t>
            </a:r>
            <a:r>
              <a:rPr lang="en-GB" altLang="en-US" sz="2200" b="1" dirty="0">
                <a:latin typeface="Cabin"/>
              </a:rPr>
              <a:t>must not</a:t>
            </a:r>
            <a:endParaRPr lang="en-GB" sz="2200" b="1" dirty="0">
              <a:effectLst>
                <a:glow>
                  <a:srgbClr val="000000"/>
                </a:glow>
                <a:outerShdw sx="0" sy="0">
                  <a:srgbClr val="000000"/>
                </a:outerShdw>
                <a:reflection stA="0" endPos="0" fadeDir="0" sx="0" sy="0"/>
              </a:effectLst>
              <a:latin typeface="Cabin"/>
              <a:cs typeface="Arial" panose="020B0604020202020204" pitchFamily="34" charset="0"/>
            </a:endParaRPr>
          </a:p>
          <a:p>
            <a:pPr marL="742950" lvl="1" indent="-285750">
              <a:buFont typeface="Arial" panose="020B0604020202020204" pitchFamily="34" charset="0"/>
              <a:buChar char="•"/>
            </a:pPr>
            <a:r>
              <a:rPr lang="en-GB" sz="2200" dirty="0">
                <a:latin typeface="Cabin"/>
              </a:rPr>
              <a:t>contain any advertising material (other than material promoting the candidate as a candidate at the combined authority mayoral election).</a:t>
            </a:r>
          </a:p>
          <a:p>
            <a:pPr marL="742950" lvl="1" indent="-285750">
              <a:buFont typeface="Arial" panose="020B0604020202020204" pitchFamily="34" charset="0"/>
              <a:buChar char="•"/>
            </a:pPr>
            <a:r>
              <a:rPr lang="en-GB" sz="2200" dirty="0">
                <a:latin typeface="Cabin"/>
              </a:rPr>
              <a:t>contain any other material appearing to the CCARO to be included with a view to commercial gain.</a:t>
            </a:r>
          </a:p>
          <a:p>
            <a:pPr marL="742950" lvl="1" indent="-285750">
              <a:buFont typeface="Arial" panose="020B0604020202020204" pitchFamily="34" charset="0"/>
              <a:buChar char="•"/>
            </a:pPr>
            <a:r>
              <a:rPr lang="en-GB" sz="2200" dirty="0">
                <a:latin typeface="Cabin"/>
              </a:rPr>
              <a:t>contain any material referring to any other candidate</a:t>
            </a:r>
          </a:p>
          <a:p>
            <a:pPr marL="742950" lvl="1" indent="-285750">
              <a:buFont typeface="Arial" panose="020B0604020202020204" pitchFamily="34" charset="0"/>
              <a:buChar char="•"/>
            </a:pPr>
            <a:r>
              <a:rPr lang="en-GB" sz="2200" dirty="0">
                <a:latin typeface="Cabin"/>
              </a:rPr>
              <a:t>contain  a party description unless prepared on behalf of an authorised candidate i.e. candidate’s nomination was accompanied by a valid certificate of authorisation)</a:t>
            </a:r>
            <a:endParaRPr lang="en-GB" sz="2200" dirty="0">
              <a:effectLst>
                <a:glow>
                  <a:srgbClr val="000000"/>
                </a:glow>
                <a:outerShdw sx="0" sy="0">
                  <a:srgbClr val="000000"/>
                </a:outerShdw>
                <a:reflection stA="0" endPos="0" fadeDir="0" sx="0" sy="0"/>
              </a:effectLst>
              <a:latin typeface="Cabin"/>
              <a:cs typeface="Arial" panose="020B0604020202020204" pitchFamily="34" charset="0"/>
            </a:endParaRPr>
          </a:p>
          <a:p>
            <a:pPr>
              <a:defRPr/>
            </a:pPr>
            <a:r>
              <a:rPr lang="en-GB" sz="2200" dirty="0">
                <a:effectLst>
                  <a:glow>
                    <a:srgbClr val="000000"/>
                  </a:glow>
                  <a:outerShdw sx="0" sy="0">
                    <a:srgbClr val="000000"/>
                  </a:outerShdw>
                  <a:reflection stA="0" endPos="0" fadeDir="0" sx="0" sy="0"/>
                </a:effectLst>
                <a:latin typeface="Cabin"/>
                <a:cs typeface="Arial" panose="020B0604020202020204" pitchFamily="34" charset="0"/>
              </a:rPr>
              <a:t>Please refer to CCARO guidance in the nomination pack and EC guidance for full details of requirements of the campaign address.</a:t>
            </a:r>
          </a:p>
          <a:p>
            <a:pPr>
              <a:defRPr/>
            </a:pPr>
            <a:r>
              <a:rPr lang="en-GB" sz="2200" dirty="0">
                <a:latin typeface="Cabin"/>
              </a:rPr>
              <a:t>The CCARO must consider whether all requirements have been complied with. If any requirement has not been complied with the CCARO must not include the election address in the booklet.</a:t>
            </a:r>
          </a:p>
          <a:p>
            <a:pPr>
              <a:defRPr/>
            </a:pPr>
            <a:r>
              <a:rPr lang="en-GB" sz="2200" dirty="0">
                <a:latin typeface="Cabin"/>
              </a:rPr>
              <a:t>Please see additional Mayoral booklet guidance for candidates. </a:t>
            </a:r>
          </a:p>
          <a:p>
            <a:endParaRPr lang="en-GB" dirty="0"/>
          </a:p>
        </p:txBody>
      </p:sp>
    </p:spTree>
    <p:extLst>
      <p:ext uri="{BB962C8B-B14F-4D97-AF65-F5344CB8AC3E}">
        <p14:creationId xmlns:p14="http://schemas.microsoft.com/office/powerpoint/2010/main" val="214289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93ADB-203D-BF9A-858D-B961E79B3125}"/>
              </a:ext>
            </a:extLst>
          </p:cNvPr>
          <p:cNvSpPr>
            <a:spLocks noGrp="1"/>
          </p:cNvSpPr>
          <p:nvPr>
            <p:ph type="title"/>
          </p:nvPr>
        </p:nvSpPr>
        <p:spPr/>
        <p:txBody>
          <a:bodyPr/>
          <a:lstStyle/>
          <a:p>
            <a:r>
              <a:rPr lang="en-GB" dirty="0">
                <a:latin typeface="Cabin"/>
              </a:rPr>
              <a:t>Notification of Sub-Election Agent</a:t>
            </a:r>
          </a:p>
        </p:txBody>
      </p:sp>
      <p:pic>
        <p:nvPicPr>
          <p:cNvPr id="5" name="Content Placeholder 4">
            <a:extLst>
              <a:ext uri="{FF2B5EF4-FFF2-40B4-BE49-F238E27FC236}">
                <a16:creationId xmlns:a16="http://schemas.microsoft.com/office/drawing/2014/main" id="{F78CA0CA-BE87-F81B-8CD0-DD5A0B0AA525}"/>
              </a:ext>
            </a:extLst>
          </p:cNvPr>
          <p:cNvPicPr>
            <a:picLocks noGrp="1" noChangeAspect="1"/>
          </p:cNvPicPr>
          <p:nvPr>
            <p:ph idx="1"/>
          </p:nvPr>
        </p:nvPicPr>
        <p:blipFill>
          <a:blip r:embed="rId3"/>
          <a:stretch>
            <a:fillRect/>
          </a:stretch>
        </p:blipFill>
        <p:spPr>
          <a:xfrm>
            <a:off x="5652394" y="863600"/>
            <a:ext cx="3747887" cy="5121275"/>
          </a:xfrm>
        </p:spPr>
      </p:pic>
      <p:sp>
        <p:nvSpPr>
          <p:cNvPr id="6" name="Left Arrow 7">
            <a:extLst>
              <a:ext uri="{FF2B5EF4-FFF2-40B4-BE49-F238E27FC236}">
                <a16:creationId xmlns:a16="http://schemas.microsoft.com/office/drawing/2014/main" id="{4B0B7077-73A9-B945-CC25-45A815622FD4}"/>
              </a:ext>
            </a:extLst>
          </p:cNvPr>
          <p:cNvSpPr>
            <a:spLocks noChangeArrowheads="1"/>
          </p:cNvSpPr>
          <p:nvPr/>
        </p:nvSpPr>
        <p:spPr bwMode="auto">
          <a:xfrm>
            <a:off x="9400281" y="2782596"/>
            <a:ext cx="738187" cy="400050"/>
          </a:xfrm>
          <a:prstGeom prst="leftArrow">
            <a:avLst>
              <a:gd name="adj1" fmla="val 50000"/>
              <a:gd name="adj2" fmla="val 50163"/>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dirty="0"/>
          </a:p>
        </p:txBody>
      </p:sp>
      <p:sp>
        <p:nvSpPr>
          <p:cNvPr id="7" name="Right Arrow 6">
            <a:extLst>
              <a:ext uri="{FF2B5EF4-FFF2-40B4-BE49-F238E27FC236}">
                <a16:creationId xmlns:a16="http://schemas.microsoft.com/office/drawing/2014/main" id="{2425F536-B3E2-21D6-5EAC-77827A066C35}"/>
              </a:ext>
            </a:extLst>
          </p:cNvPr>
          <p:cNvSpPr>
            <a:spLocks noChangeArrowheads="1"/>
          </p:cNvSpPr>
          <p:nvPr/>
        </p:nvSpPr>
        <p:spPr bwMode="auto">
          <a:xfrm>
            <a:off x="4799847" y="2247117"/>
            <a:ext cx="688975" cy="407987"/>
          </a:xfrm>
          <a:prstGeom prst="rightArrow">
            <a:avLst>
              <a:gd name="adj1" fmla="val 50000"/>
              <a:gd name="adj2" fmla="val 50020"/>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dirty="0"/>
          </a:p>
        </p:txBody>
      </p:sp>
      <p:sp>
        <p:nvSpPr>
          <p:cNvPr id="8" name="Left Arrow 7">
            <a:extLst>
              <a:ext uri="{FF2B5EF4-FFF2-40B4-BE49-F238E27FC236}">
                <a16:creationId xmlns:a16="http://schemas.microsoft.com/office/drawing/2014/main" id="{6053BBA2-9994-E85F-C9D4-249AC10C033C}"/>
              </a:ext>
            </a:extLst>
          </p:cNvPr>
          <p:cNvSpPr>
            <a:spLocks noChangeArrowheads="1"/>
          </p:cNvSpPr>
          <p:nvPr/>
        </p:nvSpPr>
        <p:spPr bwMode="auto">
          <a:xfrm>
            <a:off x="9400280" y="1847067"/>
            <a:ext cx="738187" cy="400050"/>
          </a:xfrm>
          <a:prstGeom prst="leftArrow">
            <a:avLst>
              <a:gd name="adj1" fmla="val 50000"/>
              <a:gd name="adj2" fmla="val 50163"/>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dirty="0"/>
          </a:p>
        </p:txBody>
      </p:sp>
      <p:sp>
        <p:nvSpPr>
          <p:cNvPr id="9" name="TextBox 8">
            <a:extLst>
              <a:ext uri="{FF2B5EF4-FFF2-40B4-BE49-F238E27FC236}">
                <a16:creationId xmlns:a16="http://schemas.microsoft.com/office/drawing/2014/main" id="{D1FC34AB-16CE-DDEE-B183-378D7D75359E}"/>
              </a:ext>
            </a:extLst>
          </p:cNvPr>
          <p:cNvSpPr txBox="1"/>
          <p:nvPr/>
        </p:nvSpPr>
        <p:spPr>
          <a:xfrm>
            <a:off x="10234033" y="1631593"/>
            <a:ext cx="1446835" cy="830997"/>
          </a:xfrm>
          <a:prstGeom prst="rect">
            <a:avLst/>
          </a:prstGeom>
          <a:noFill/>
        </p:spPr>
        <p:txBody>
          <a:bodyPr wrap="square" rtlCol="0">
            <a:spAutoFit/>
          </a:bodyPr>
          <a:lstStyle/>
          <a:p>
            <a:r>
              <a:rPr lang="en-GB" sz="1600" dirty="0">
                <a:latin typeface="Cabin"/>
              </a:rPr>
              <a:t>Enter candidates </a:t>
            </a:r>
          </a:p>
          <a:p>
            <a:r>
              <a:rPr lang="en-GB" sz="1600" dirty="0">
                <a:latin typeface="Cabin"/>
              </a:rPr>
              <a:t>name</a:t>
            </a:r>
          </a:p>
        </p:txBody>
      </p:sp>
      <p:sp>
        <p:nvSpPr>
          <p:cNvPr id="10" name="TextBox 9">
            <a:extLst>
              <a:ext uri="{FF2B5EF4-FFF2-40B4-BE49-F238E27FC236}">
                <a16:creationId xmlns:a16="http://schemas.microsoft.com/office/drawing/2014/main" id="{0C40EC7B-896E-4ABE-D7EF-B82F57BA177C}"/>
              </a:ext>
            </a:extLst>
          </p:cNvPr>
          <p:cNvSpPr txBox="1"/>
          <p:nvPr/>
        </p:nvSpPr>
        <p:spPr>
          <a:xfrm>
            <a:off x="3502943" y="2047091"/>
            <a:ext cx="1512395" cy="830997"/>
          </a:xfrm>
          <a:prstGeom prst="rect">
            <a:avLst/>
          </a:prstGeom>
          <a:noFill/>
        </p:spPr>
        <p:txBody>
          <a:bodyPr wrap="square" rtlCol="0">
            <a:spAutoFit/>
          </a:bodyPr>
          <a:lstStyle/>
          <a:p>
            <a:r>
              <a:rPr lang="en-GB" sz="1600" dirty="0">
                <a:latin typeface="Cabin"/>
              </a:rPr>
              <a:t>Enter sub-agents name and full address</a:t>
            </a:r>
          </a:p>
        </p:txBody>
      </p:sp>
      <p:sp>
        <p:nvSpPr>
          <p:cNvPr id="11" name="TextBox 10">
            <a:extLst>
              <a:ext uri="{FF2B5EF4-FFF2-40B4-BE49-F238E27FC236}">
                <a16:creationId xmlns:a16="http://schemas.microsoft.com/office/drawing/2014/main" id="{95D910F3-8E2B-E087-7EDA-A3B585EAE1B1}"/>
              </a:ext>
            </a:extLst>
          </p:cNvPr>
          <p:cNvSpPr txBox="1"/>
          <p:nvPr/>
        </p:nvSpPr>
        <p:spPr>
          <a:xfrm>
            <a:off x="10234032" y="2615060"/>
            <a:ext cx="1446835" cy="1077218"/>
          </a:xfrm>
          <a:prstGeom prst="rect">
            <a:avLst/>
          </a:prstGeom>
          <a:noFill/>
        </p:spPr>
        <p:txBody>
          <a:bodyPr wrap="square" rtlCol="0">
            <a:spAutoFit/>
          </a:bodyPr>
          <a:lstStyle/>
          <a:p>
            <a:r>
              <a:rPr lang="en-GB" sz="1600" dirty="0">
                <a:latin typeface="Cabin"/>
              </a:rPr>
              <a:t>Enter the area that the sub-agent has been appointed to</a:t>
            </a:r>
          </a:p>
        </p:txBody>
      </p:sp>
      <p:sp>
        <p:nvSpPr>
          <p:cNvPr id="12" name="Right Arrow 6">
            <a:extLst>
              <a:ext uri="{FF2B5EF4-FFF2-40B4-BE49-F238E27FC236}">
                <a16:creationId xmlns:a16="http://schemas.microsoft.com/office/drawing/2014/main" id="{8B7D46C5-EC74-A59A-88E5-B820C6D6C689}"/>
              </a:ext>
            </a:extLst>
          </p:cNvPr>
          <p:cNvSpPr>
            <a:spLocks noChangeArrowheads="1"/>
          </p:cNvSpPr>
          <p:nvPr/>
        </p:nvSpPr>
        <p:spPr bwMode="auto">
          <a:xfrm>
            <a:off x="4816522" y="3564949"/>
            <a:ext cx="688975" cy="407987"/>
          </a:xfrm>
          <a:prstGeom prst="rightArrow">
            <a:avLst>
              <a:gd name="adj1" fmla="val 50000"/>
              <a:gd name="adj2" fmla="val 50020"/>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dirty="0"/>
          </a:p>
        </p:txBody>
      </p:sp>
      <p:sp>
        <p:nvSpPr>
          <p:cNvPr id="13" name="Left Arrow 7">
            <a:extLst>
              <a:ext uri="{FF2B5EF4-FFF2-40B4-BE49-F238E27FC236}">
                <a16:creationId xmlns:a16="http://schemas.microsoft.com/office/drawing/2014/main" id="{3B166EC8-C5D9-EC1A-F3D4-4A4EC2DDEA7D}"/>
              </a:ext>
            </a:extLst>
          </p:cNvPr>
          <p:cNvSpPr>
            <a:spLocks noChangeArrowheads="1"/>
          </p:cNvSpPr>
          <p:nvPr/>
        </p:nvSpPr>
        <p:spPr bwMode="auto">
          <a:xfrm>
            <a:off x="9428222" y="4410859"/>
            <a:ext cx="738187" cy="400050"/>
          </a:xfrm>
          <a:prstGeom prst="leftArrow">
            <a:avLst>
              <a:gd name="adj1" fmla="val 50000"/>
              <a:gd name="adj2" fmla="val 50163"/>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dirty="0"/>
          </a:p>
        </p:txBody>
      </p:sp>
      <p:sp>
        <p:nvSpPr>
          <p:cNvPr id="14" name="Right Arrow 6">
            <a:extLst>
              <a:ext uri="{FF2B5EF4-FFF2-40B4-BE49-F238E27FC236}">
                <a16:creationId xmlns:a16="http://schemas.microsoft.com/office/drawing/2014/main" id="{918609DC-0E8E-0109-6A54-4E4F42D60EC7}"/>
              </a:ext>
            </a:extLst>
          </p:cNvPr>
          <p:cNvSpPr>
            <a:spLocks noChangeArrowheads="1"/>
          </p:cNvSpPr>
          <p:nvPr/>
        </p:nvSpPr>
        <p:spPr bwMode="auto">
          <a:xfrm>
            <a:off x="4816522" y="4978989"/>
            <a:ext cx="688975" cy="407987"/>
          </a:xfrm>
          <a:prstGeom prst="rightArrow">
            <a:avLst>
              <a:gd name="adj1" fmla="val 50000"/>
              <a:gd name="adj2" fmla="val 50020"/>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dirty="0"/>
          </a:p>
        </p:txBody>
      </p:sp>
      <p:sp>
        <p:nvSpPr>
          <p:cNvPr id="15" name="TextBox 14">
            <a:extLst>
              <a:ext uri="{FF2B5EF4-FFF2-40B4-BE49-F238E27FC236}">
                <a16:creationId xmlns:a16="http://schemas.microsoft.com/office/drawing/2014/main" id="{C86A77AF-0469-11C4-B6CC-A4C953884D78}"/>
              </a:ext>
            </a:extLst>
          </p:cNvPr>
          <p:cNvSpPr txBox="1"/>
          <p:nvPr/>
        </p:nvSpPr>
        <p:spPr>
          <a:xfrm>
            <a:off x="3505544" y="3513040"/>
            <a:ext cx="1512395" cy="830997"/>
          </a:xfrm>
          <a:prstGeom prst="rect">
            <a:avLst/>
          </a:prstGeom>
          <a:noFill/>
        </p:spPr>
        <p:txBody>
          <a:bodyPr wrap="square" rtlCol="0">
            <a:spAutoFit/>
          </a:bodyPr>
          <a:lstStyle/>
          <a:p>
            <a:r>
              <a:rPr lang="en-GB" sz="1600" dirty="0">
                <a:latin typeface="Cabin"/>
              </a:rPr>
              <a:t>Signed and dated by election agent</a:t>
            </a:r>
          </a:p>
        </p:txBody>
      </p:sp>
      <p:sp>
        <p:nvSpPr>
          <p:cNvPr id="16" name="TextBox 15">
            <a:extLst>
              <a:ext uri="{FF2B5EF4-FFF2-40B4-BE49-F238E27FC236}">
                <a16:creationId xmlns:a16="http://schemas.microsoft.com/office/drawing/2014/main" id="{846C827E-EC53-2ED0-34E7-E6A26E4FCB35}"/>
              </a:ext>
            </a:extLst>
          </p:cNvPr>
          <p:cNvSpPr txBox="1"/>
          <p:nvPr/>
        </p:nvSpPr>
        <p:spPr>
          <a:xfrm>
            <a:off x="10198396" y="4195385"/>
            <a:ext cx="1512395" cy="830997"/>
          </a:xfrm>
          <a:prstGeom prst="rect">
            <a:avLst/>
          </a:prstGeom>
          <a:noFill/>
        </p:spPr>
        <p:txBody>
          <a:bodyPr wrap="square" rtlCol="0">
            <a:spAutoFit/>
          </a:bodyPr>
          <a:lstStyle/>
          <a:p>
            <a:r>
              <a:rPr lang="en-GB" sz="1600" dirty="0">
                <a:latin typeface="Cabin"/>
              </a:rPr>
              <a:t>Signed and dated by sub- election agent</a:t>
            </a:r>
          </a:p>
        </p:txBody>
      </p:sp>
      <p:sp>
        <p:nvSpPr>
          <p:cNvPr id="17" name="TextBox 16">
            <a:extLst>
              <a:ext uri="{FF2B5EF4-FFF2-40B4-BE49-F238E27FC236}">
                <a16:creationId xmlns:a16="http://schemas.microsoft.com/office/drawing/2014/main" id="{C35A906A-BCC7-34B3-7025-1A16FE8A317D}"/>
              </a:ext>
            </a:extLst>
          </p:cNvPr>
          <p:cNvSpPr txBox="1"/>
          <p:nvPr/>
        </p:nvSpPr>
        <p:spPr>
          <a:xfrm>
            <a:off x="3502943" y="4882781"/>
            <a:ext cx="1512395" cy="830997"/>
          </a:xfrm>
          <a:prstGeom prst="rect">
            <a:avLst/>
          </a:prstGeom>
          <a:noFill/>
        </p:spPr>
        <p:txBody>
          <a:bodyPr wrap="square" rtlCol="0">
            <a:spAutoFit/>
          </a:bodyPr>
          <a:lstStyle/>
          <a:p>
            <a:r>
              <a:rPr lang="en-GB" sz="1600" dirty="0">
                <a:latin typeface="Cabin"/>
              </a:rPr>
              <a:t>Sub-election agent contact</a:t>
            </a:r>
          </a:p>
          <a:p>
            <a:r>
              <a:rPr lang="en-GB" sz="1600" dirty="0">
                <a:latin typeface="Cabin"/>
              </a:rPr>
              <a:t>details</a:t>
            </a:r>
          </a:p>
        </p:txBody>
      </p:sp>
      <p:sp>
        <p:nvSpPr>
          <p:cNvPr id="18" name="TextBox 17">
            <a:extLst>
              <a:ext uri="{FF2B5EF4-FFF2-40B4-BE49-F238E27FC236}">
                <a16:creationId xmlns:a16="http://schemas.microsoft.com/office/drawing/2014/main" id="{1A7598C6-645C-C9AF-C73A-8DF3BB040DFC}"/>
              </a:ext>
            </a:extLst>
          </p:cNvPr>
          <p:cNvSpPr txBox="1"/>
          <p:nvPr/>
        </p:nvSpPr>
        <p:spPr>
          <a:xfrm>
            <a:off x="4951579" y="6070047"/>
            <a:ext cx="5149516" cy="369332"/>
          </a:xfrm>
          <a:prstGeom prst="rect">
            <a:avLst/>
          </a:prstGeom>
          <a:noFill/>
        </p:spPr>
        <p:txBody>
          <a:bodyPr wrap="square" rtlCol="0">
            <a:spAutoFit/>
          </a:bodyPr>
          <a:lstStyle/>
          <a:p>
            <a:pPr algn="ctr"/>
            <a:r>
              <a:rPr lang="en-GB" b="1" dirty="0"/>
              <a:t>To be submitted by hand or post</a:t>
            </a:r>
          </a:p>
        </p:txBody>
      </p:sp>
    </p:spTree>
    <p:extLst>
      <p:ext uri="{BB962C8B-B14F-4D97-AF65-F5344CB8AC3E}">
        <p14:creationId xmlns:p14="http://schemas.microsoft.com/office/powerpoint/2010/main" val="333013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P spid="12" grpId="0" animBg="1"/>
      <p:bldP spid="13" grpId="0" animBg="1"/>
      <p:bldP spid="14" grpId="0" animBg="1"/>
      <p:bldP spid="15" grpId="0"/>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4D708-0543-DC5E-C0B1-38469FD39CC0}"/>
              </a:ext>
            </a:extLst>
          </p:cNvPr>
          <p:cNvSpPr>
            <a:spLocks noGrp="1"/>
          </p:cNvSpPr>
          <p:nvPr>
            <p:ph type="title"/>
          </p:nvPr>
        </p:nvSpPr>
        <p:spPr/>
        <p:txBody>
          <a:bodyPr/>
          <a:lstStyle/>
          <a:p>
            <a:r>
              <a:rPr lang="en-US" sz="3600" dirty="0">
                <a:solidFill>
                  <a:schemeClr val="bg1"/>
                </a:solidFill>
                <a:latin typeface="Cabin" charset="0"/>
                <a:ea typeface="Cabin" charset="0"/>
                <a:cs typeface="Cabin" charset="0"/>
              </a:rPr>
              <a:t>Sub-agents</a:t>
            </a:r>
            <a:br>
              <a:rPr lang="en-US" sz="3600" dirty="0">
                <a:solidFill>
                  <a:schemeClr val="bg1"/>
                </a:solidFill>
                <a:latin typeface="Cabin" charset="0"/>
                <a:ea typeface="Cabin" charset="0"/>
                <a:cs typeface="Cabin" charset="0"/>
              </a:rPr>
            </a:br>
            <a:endParaRPr lang="en-GB" dirty="0">
              <a:solidFill>
                <a:schemeClr val="bg1"/>
              </a:solidFill>
            </a:endParaRPr>
          </a:p>
        </p:txBody>
      </p:sp>
      <p:sp>
        <p:nvSpPr>
          <p:cNvPr id="3" name="Content Placeholder 2">
            <a:extLst>
              <a:ext uri="{FF2B5EF4-FFF2-40B4-BE49-F238E27FC236}">
                <a16:creationId xmlns:a16="http://schemas.microsoft.com/office/drawing/2014/main" id="{AC94F75C-1C41-67CC-044B-AF32F1D720F4}"/>
              </a:ext>
            </a:extLst>
          </p:cNvPr>
          <p:cNvSpPr>
            <a:spLocks noGrp="1"/>
          </p:cNvSpPr>
          <p:nvPr>
            <p:ph idx="1"/>
          </p:nvPr>
        </p:nvSpPr>
        <p:spPr/>
        <p:txBody>
          <a:bodyPr>
            <a:normAutofit lnSpcReduction="10000"/>
          </a:bodyPr>
          <a:lstStyle/>
          <a:p>
            <a:pPr indent="-57150"/>
            <a:r>
              <a:rPr lang="en-GB" altLang="en-US" sz="2600" b="1" dirty="0">
                <a:latin typeface="Cabin"/>
              </a:rPr>
              <a:t>The election agent </a:t>
            </a:r>
            <a:r>
              <a:rPr lang="en-GB" altLang="en-US" sz="2600" dirty="0">
                <a:latin typeface="Cabin"/>
              </a:rPr>
              <a:t>may appoint </a:t>
            </a:r>
            <a:r>
              <a:rPr lang="en-GB" altLang="en-US" sz="2600" b="1" dirty="0">
                <a:latin typeface="Cabin"/>
              </a:rPr>
              <a:t>sub-agents</a:t>
            </a:r>
            <a:r>
              <a:rPr lang="en-GB" altLang="en-US" sz="2600" dirty="0">
                <a:latin typeface="Cabin"/>
              </a:rPr>
              <a:t> to act on their behalf within the combined authority area: </a:t>
            </a:r>
          </a:p>
          <a:p>
            <a:pPr indent="-57150"/>
            <a:endParaRPr lang="en-GB" altLang="en-US" sz="2600" dirty="0">
              <a:latin typeface="Cabin"/>
            </a:endParaRPr>
          </a:p>
          <a:p>
            <a:pPr marL="800100" lvl="1" indent="-342900">
              <a:buFont typeface="Arial" panose="020B0604020202020204" pitchFamily="34" charset="0"/>
              <a:buChar char="•"/>
            </a:pPr>
            <a:r>
              <a:rPr lang="en-GB" altLang="en-US" sz="2400" dirty="0">
                <a:latin typeface="Cabin"/>
              </a:rPr>
              <a:t>areas of appointment must not overlap </a:t>
            </a:r>
          </a:p>
          <a:p>
            <a:pPr marL="800100" lvl="1" indent="-342900">
              <a:buFont typeface="Arial" panose="020B0604020202020204" pitchFamily="34" charset="0"/>
              <a:buChar char="•"/>
            </a:pPr>
            <a:r>
              <a:rPr lang="en-GB" altLang="en-US" sz="2400" dirty="0">
                <a:latin typeface="Cabin"/>
              </a:rPr>
              <a:t>can attend proceedings </a:t>
            </a:r>
            <a:r>
              <a:rPr lang="en-GB" altLang="en-US" sz="2400" b="1" dirty="0">
                <a:latin typeface="Cabin"/>
              </a:rPr>
              <a:t>instead of</a:t>
            </a:r>
            <a:r>
              <a:rPr lang="en-GB" altLang="en-US" sz="2400" dirty="0">
                <a:latin typeface="Cabin"/>
              </a:rPr>
              <a:t> the election agent – only in the area to which they have been appointed and only in place of the election agent. While the election agent is present they may not attend. </a:t>
            </a:r>
          </a:p>
          <a:p>
            <a:pPr marL="800100" lvl="1" indent="-342900">
              <a:buFont typeface="Arial" panose="020B0604020202020204" pitchFamily="34" charset="0"/>
              <a:buChar char="•"/>
            </a:pPr>
            <a:r>
              <a:rPr lang="en-GB" sz="2400" dirty="0">
                <a:latin typeface="Cabin"/>
              </a:rPr>
              <a:t>office  of  the  sub-agent  must  be in  the  area within which  they appointed to  act</a:t>
            </a:r>
          </a:p>
          <a:p>
            <a:pPr marL="800100" lvl="1" indent="-342900">
              <a:buFont typeface="Arial" panose="020B0604020202020204" pitchFamily="34" charset="0"/>
              <a:buChar char="•"/>
            </a:pPr>
            <a:endParaRPr lang="en-GB" sz="2400" dirty="0">
              <a:latin typeface="Cabin"/>
            </a:endParaRPr>
          </a:p>
          <a:p>
            <a:pPr>
              <a:defRPr/>
            </a:pPr>
            <a:r>
              <a:rPr lang="en-GB" altLang="en-US" sz="2400" dirty="0">
                <a:latin typeface="Cabin"/>
              </a:rPr>
              <a:t>The agent must give written notice to </a:t>
            </a:r>
            <a:r>
              <a:rPr lang="en-GB" altLang="en-US" sz="2400" b="1" dirty="0">
                <a:latin typeface="Cabin"/>
              </a:rPr>
              <a:t>the CCARO </a:t>
            </a:r>
            <a:r>
              <a:rPr lang="en-GB" altLang="en-US" sz="2400" dirty="0">
                <a:latin typeface="Cabin"/>
              </a:rPr>
              <a:t>by 25 April</a:t>
            </a:r>
          </a:p>
          <a:p>
            <a:endParaRPr lang="en-GB" dirty="0"/>
          </a:p>
        </p:txBody>
      </p:sp>
    </p:spTree>
    <p:extLst>
      <p:ext uri="{BB962C8B-B14F-4D97-AF65-F5344CB8AC3E}">
        <p14:creationId xmlns:p14="http://schemas.microsoft.com/office/powerpoint/2010/main" val="3698936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3ABE1-0400-A1A3-8E24-E03F0EC63794}"/>
              </a:ext>
            </a:extLst>
          </p:cNvPr>
          <p:cNvSpPr>
            <a:spLocks noGrp="1"/>
          </p:cNvSpPr>
          <p:nvPr>
            <p:ph type="title"/>
          </p:nvPr>
        </p:nvSpPr>
        <p:spPr/>
        <p:txBody>
          <a:bodyPr/>
          <a:lstStyle/>
          <a:p>
            <a:r>
              <a:rPr lang="en-US" sz="3600" dirty="0">
                <a:solidFill>
                  <a:schemeClr val="bg1"/>
                </a:solidFill>
                <a:latin typeface="Cabin" charset="0"/>
                <a:ea typeface="Cabin" charset="0"/>
                <a:cs typeface="Cabin" charset="0"/>
              </a:rPr>
              <a:t>Other agents</a:t>
            </a:r>
            <a:br>
              <a:rPr lang="en-US" sz="3600" dirty="0">
                <a:solidFill>
                  <a:srgbClr val="009CA6"/>
                </a:solidFill>
                <a:latin typeface="Cabin" charset="0"/>
                <a:ea typeface="Cabin" charset="0"/>
                <a:cs typeface="Cabin" charset="0"/>
              </a:rPr>
            </a:br>
            <a:endParaRPr lang="en-GB" dirty="0"/>
          </a:p>
        </p:txBody>
      </p:sp>
      <p:sp>
        <p:nvSpPr>
          <p:cNvPr id="3" name="Content Placeholder 2">
            <a:extLst>
              <a:ext uri="{FF2B5EF4-FFF2-40B4-BE49-F238E27FC236}">
                <a16:creationId xmlns:a16="http://schemas.microsoft.com/office/drawing/2014/main" id="{AD7E8B51-6DDD-58D1-A1D7-EA2B9DBAFD3B}"/>
              </a:ext>
            </a:extLst>
          </p:cNvPr>
          <p:cNvSpPr>
            <a:spLocks noGrp="1"/>
          </p:cNvSpPr>
          <p:nvPr>
            <p:ph idx="1"/>
          </p:nvPr>
        </p:nvSpPr>
        <p:spPr/>
        <p:txBody>
          <a:bodyPr/>
          <a:lstStyle/>
          <a:p>
            <a:pPr>
              <a:buFont typeface="Arial" panose="020B0604020202020204" pitchFamily="34" charset="0"/>
              <a:buChar char="•"/>
            </a:pPr>
            <a:r>
              <a:rPr lang="en-GB" altLang="en-US" dirty="0">
                <a:latin typeface="Cabin"/>
              </a:rPr>
              <a:t>Other agents can be appointed to attend postal vote opening,     polling stations and the count on your behalf:</a:t>
            </a:r>
          </a:p>
          <a:p>
            <a:pPr>
              <a:buFont typeface="Arial" panose="020B0604020202020204" pitchFamily="34" charset="0"/>
              <a:buChar char="•"/>
            </a:pPr>
            <a:r>
              <a:rPr lang="en-GB" altLang="en-US" sz="2000" dirty="0">
                <a:latin typeface="Cabin"/>
              </a:rPr>
              <a:t>Forms for appointing these agents in each area will be supplied at the next briefing after close of nominations and will specify the number that you can appoint.</a:t>
            </a:r>
          </a:p>
          <a:p>
            <a:pPr>
              <a:buFont typeface="Arial" panose="020B0604020202020204" pitchFamily="34" charset="0"/>
              <a:buChar char="•"/>
            </a:pPr>
            <a:r>
              <a:rPr lang="en-GB" altLang="en-US" sz="2000" dirty="0">
                <a:latin typeface="Cabin"/>
              </a:rPr>
              <a:t>Completed forms for polling and counting agents to be returned to relevant </a:t>
            </a:r>
            <a:r>
              <a:rPr lang="en-GB" altLang="en-US" sz="2000" b="1" dirty="0">
                <a:latin typeface="Cabin"/>
              </a:rPr>
              <a:t>Local Returning Officer </a:t>
            </a:r>
            <a:r>
              <a:rPr lang="en-GB" altLang="en-US" sz="2000" dirty="0">
                <a:latin typeface="Cabin"/>
              </a:rPr>
              <a:t>by 25 April</a:t>
            </a:r>
          </a:p>
          <a:p>
            <a:pPr>
              <a:buFont typeface="Arial" panose="020B0604020202020204" pitchFamily="34" charset="0"/>
              <a:buChar char="•"/>
            </a:pPr>
            <a:r>
              <a:rPr lang="en-GB" altLang="en-US" sz="2000" dirty="0">
                <a:latin typeface="Cabin"/>
              </a:rPr>
              <a:t>Completed forms for appointment of postal voting agents attending a particular opening session must be returned to relevant </a:t>
            </a:r>
            <a:r>
              <a:rPr lang="en-GB" altLang="en-US" sz="2000" b="1" dirty="0">
                <a:latin typeface="Cabin"/>
              </a:rPr>
              <a:t>Local Returning Officer </a:t>
            </a:r>
            <a:r>
              <a:rPr lang="en-GB" altLang="en-US" sz="2000" dirty="0">
                <a:latin typeface="Cabin"/>
              </a:rPr>
              <a:t>by the start of the sessions. </a:t>
            </a:r>
          </a:p>
          <a:p>
            <a:endParaRPr lang="en-GB" dirty="0"/>
          </a:p>
        </p:txBody>
      </p:sp>
    </p:spTree>
    <p:extLst>
      <p:ext uri="{BB962C8B-B14F-4D97-AF65-F5344CB8AC3E}">
        <p14:creationId xmlns:p14="http://schemas.microsoft.com/office/powerpoint/2010/main" val="955283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FC45A-B4DD-2F42-1985-EBFC27423399}"/>
              </a:ext>
            </a:extLst>
          </p:cNvPr>
          <p:cNvSpPr>
            <a:spLocks noGrp="1"/>
          </p:cNvSpPr>
          <p:nvPr>
            <p:ph type="title"/>
          </p:nvPr>
        </p:nvSpPr>
        <p:spPr/>
        <p:txBody>
          <a:bodyPr/>
          <a:lstStyle/>
          <a:p>
            <a:r>
              <a:rPr lang="en-US" sz="3600" dirty="0">
                <a:solidFill>
                  <a:schemeClr val="bg1"/>
                </a:solidFill>
                <a:latin typeface="Cabin" charset="0"/>
                <a:ea typeface="Cabin" charset="0"/>
                <a:cs typeface="Cabin" charset="0"/>
              </a:rPr>
              <a:t>Access to electoral registers/lists of absent voters</a:t>
            </a:r>
            <a:br>
              <a:rPr lang="en-US" sz="3600" dirty="0">
                <a:solidFill>
                  <a:srgbClr val="009CA6"/>
                </a:solidFill>
                <a:latin typeface="Cabin" charset="0"/>
                <a:ea typeface="Cabin" charset="0"/>
                <a:cs typeface="Cabin" charset="0"/>
              </a:rPr>
            </a:br>
            <a:endParaRPr lang="en-GB" dirty="0"/>
          </a:p>
        </p:txBody>
      </p:sp>
      <p:sp>
        <p:nvSpPr>
          <p:cNvPr id="3" name="Content Placeholder 2">
            <a:extLst>
              <a:ext uri="{FF2B5EF4-FFF2-40B4-BE49-F238E27FC236}">
                <a16:creationId xmlns:a16="http://schemas.microsoft.com/office/drawing/2014/main" id="{66059969-B5A5-3237-B6AC-14DF229E99CB}"/>
              </a:ext>
            </a:extLst>
          </p:cNvPr>
          <p:cNvSpPr>
            <a:spLocks noGrp="1"/>
          </p:cNvSpPr>
          <p:nvPr>
            <p:ph idx="1"/>
          </p:nvPr>
        </p:nvSpPr>
        <p:spPr/>
        <p:txBody>
          <a:bodyPr/>
          <a:lstStyle/>
          <a:p>
            <a:pPr marL="342900" lvl="1">
              <a:defRPr/>
            </a:pPr>
            <a:r>
              <a:rPr lang="en-GB" altLang="en-US" sz="2000" dirty="0"/>
              <a:t>Requests for these documents can only be made once you are officially a candidate i.e. 26 March (publication of Notice of Election date) or the day you declare yourself as a candidate.</a:t>
            </a:r>
          </a:p>
          <a:p>
            <a:pPr marL="342900" lvl="1">
              <a:defRPr/>
            </a:pPr>
            <a:r>
              <a:rPr lang="en-GB" altLang="en-US" sz="2000" dirty="0"/>
              <a:t>Request forms are in the nomination pack – completed forms should be returned to the Local Electoral Services office – not to the CCARO</a:t>
            </a:r>
            <a:endParaRPr lang="en-GB" sz="2000" dirty="0"/>
          </a:p>
          <a:p>
            <a:pPr marL="342900" lvl="1" indent="0">
              <a:buFontTx/>
              <a:buNone/>
              <a:defRPr/>
            </a:pPr>
            <a:endParaRPr lang="en-GB" sz="2000" dirty="0"/>
          </a:p>
          <a:p>
            <a:pPr marL="342900" lvl="1" indent="0">
              <a:buFontTx/>
              <a:buNone/>
              <a:defRPr/>
            </a:pPr>
            <a:r>
              <a:rPr lang="en-GB" sz="2000" dirty="0"/>
              <a:t>Only use data for permitted purposes:</a:t>
            </a:r>
          </a:p>
          <a:p>
            <a:pPr marL="342900" lvl="1" indent="0">
              <a:buFontTx/>
              <a:buNone/>
              <a:defRPr/>
            </a:pPr>
            <a:endParaRPr lang="en-GB" sz="2000" dirty="0">
              <a:solidFill>
                <a:schemeClr val="accent6"/>
              </a:solidFill>
            </a:endParaRPr>
          </a:p>
          <a:p>
            <a:pPr lvl="1">
              <a:buFontTx/>
              <a:buChar char="-"/>
              <a:defRPr/>
            </a:pPr>
            <a:r>
              <a:rPr lang="en-GB" sz="2000" dirty="0"/>
              <a:t>to complete the nomination form</a:t>
            </a:r>
          </a:p>
          <a:p>
            <a:pPr lvl="1">
              <a:buFontTx/>
              <a:buChar char="-"/>
              <a:defRPr/>
            </a:pPr>
            <a:r>
              <a:rPr lang="en-GB" sz="2000" dirty="0"/>
              <a:t>to help you campaign</a:t>
            </a:r>
          </a:p>
          <a:p>
            <a:pPr lvl="1">
              <a:buFontTx/>
              <a:buChar char="-"/>
              <a:defRPr/>
            </a:pPr>
            <a:r>
              <a:rPr lang="en-GB" sz="2000" dirty="0"/>
              <a:t>to check that donations / loans are permissible</a:t>
            </a:r>
          </a:p>
          <a:p>
            <a:pPr lvl="1">
              <a:buFontTx/>
              <a:buChar char="-"/>
              <a:defRPr/>
            </a:pPr>
            <a:r>
              <a:rPr lang="en-GB" sz="2000" dirty="0"/>
              <a:t>It is an offence to breach these restrictions </a:t>
            </a:r>
          </a:p>
          <a:p>
            <a:endParaRPr lang="en-GB" dirty="0"/>
          </a:p>
        </p:txBody>
      </p:sp>
    </p:spTree>
    <p:extLst>
      <p:ext uri="{BB962C8B-B14F-4D97-AF65-F5344CB8AC3E}">
        <p14:creationId xmlns:p14="http://schemas.microsoft.com/office/powerpoint/2010/main" val="3811662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92FD2-46DB-0485-C7B1-7D07F856C5D0}"/>
              </a:ext>
            </a:extLst>
          </p:cNvPr>
          <p:cNvSpPr>
            <a:spLocks noGrp="1"/>
          </p:cNvSpPr>
          <p:nvPr>
            <p:ph type="title"/>
          </p:nvPr>
        </p:nvSpPr>
        <p:spPr/>
        <p:txBody>
          <a:bodyPr/>
          <a:lstStyle/>
          <a:p>
            <a:r>
              <a:rPr lang="en-US" sz="3600" dirty="0">
                <a:solidFill>
                  <a:schemeClr val="bg1"/>
                </a:solidFill>
                <a:latin typeface="Cabin" charset="0"/>
                <a:ea typeface="Cabin" charset="0"/>
                <a:cs typeface="Cabin" charset="0"/>
              </a:rPr>
              <a:t>Postal voting</a:t>
            </a:r>
            <a:br>
              <a:rPr lang="en-US" sz="3600" dirty="0">
                <a:solidFill>
                  <a:srgbClr val="009CA6"/>
                </a:solidFill>
                <a:latin typeface="Cabin" charset="0"/>
                <a:ea typeface="Cabin" charset="0"/>
                <a:cs typeface="Cabin" charset="0"/>
              </a:rPr>
            </a:br>
            <a:endParaRPr lang="en-GB" dirty="0"/>
          </a:p>
        </p:txBody>
      </p:sp>
      <p:sp>
        <p:nvSpPr>
          <p:cNvPr id="3" name="Content Placeholder 2">
            <a:extLst>
              <a:ext uri="{FF2B5EF4-FFF2-40B4-BE49-F238E27FC236}">
                <a16:creationId xmlns:a16="http://schemas.microsoft.com/office/drawing/2014/main" id="{383B0307-BE5C-50D0-A056-274328D814C3}"/>
              </a:ext>
            </a:extLst>
          </p:cNvPr>
          <p:cNvSpPr>
            <a:spLocks noGrp="1"/>
          </p:cNvSpPr>
          <p:nvPr>
            <p:ph idx="1"/>
          </p:nvPr>
        </p:nvSpPr>
        <p:spPr>
          <a:xfrm>
            <a:off x="3637774" y="2095017"/>
            <a:ext cx="7315200" cy="5081923"/>
          </a:xfrm>
        </p:spPr>
        <p:txBody>
          <a:bodyPr>
            <a:normAutofit/>
          </a:bodyPr>
          <a:lstStyle/>
          <a:p>
            <a:pPr marL="457200" indent="-457200">
              <a:buFont typeface="Arial" panose="020B0604020202020204" pitchFamily="34" charset="0"/>
              <a:buChar char="•"/>
            </a:pPr>
            <a:r>
              <a:rPr lang="en-GB" altLang="en-US" sz="2400" dirty="0">
                <a:latin typeface="Cabin"/>
              </a:rPr>
              <a:t>Postal votes despatch dates: </a:t>
            </a:r>
            <a:r>
              <a:rPr lang="en-GB" altLang="en-US" sz="2400" b="1" dirty="0">
                <a:latin typeface="Cabin"/>
              </a:rPr>
              <a:t>17/18 April and 22 April </a:t>
            </a:r>
          </a:p>
          <a:p>
            <a:pPr marL="457200" indent="-457200">
              <a:buFont typeface="Arial" panose="020B0604020202020204" pitchFamily="34" charset="0"/>
              <a:buChar char="•"/>
            </a:pPr>
            <a:r>
              <a:rPr lang="en-GB" altLang="en-US" sz="2400" dirty="0">
                <a:latin typeface="Cabin"/>
              </a:rPr>
              <a:t>Mayoral booklet despatch dates:-</a:t>
            </a:r>
          </a:p>
          <a:p>
            <a:pPr lvl="1">
              <a:buFont typeface="Wingdings" panose="05000000000000000000" pitchFamily="2" charset="2"/>
              <a:buChar char="Ø"/>
            </a:pPr>
            <a:r>
              <a:rPr lang="en-GB" altLang="en-US" sz="2200" b="1" dirty="0">
                <a:latin typeface="Cabin"/>
              </a:rPr>
              <a:t>12-15 April </a:t>
            </a:r>
            <a:r>
              <a:rPr lang="en-GB" altLang="en-US" sz="2200" dirty="0">
                <a:latin typeface="Cabin"/>
              </a:rPr>
              <a:t>(postal voters) to arrive before postal packs despatched</a:t>
            </a:r>
          </a:p>
          <a:p>
            <a:pPr lvl="1">
              <a:buFont typeface="Wingdings" panose="05000000000000000000" pitchFamily="2" charset="2"/>
              <a:buChar char="Ø"/>
            </a:pPr>
            <a:r>
              <a:rPr lang="en-GB" altLang="en-US" sz="2200" b="1" dirty="0">
                <a:latin typeface="Cabin"/>
              </a:rPr>
              <a:t>16-22 April </a:t>
            </a:r>
            <a:r>
              <a:rPr lang="en-GB" altLang="en-US" sz="2200" dirty="0">
                <a:latin typeface="Cabin"/>
              </a:rPr>
              <a:t>(polling station voters)</a:t>
            </a:r>
          </a:p>
          <a:p>
            <a:pPr lvl="1">
              <a:buFont typeface="Wingdings" panose="05000000000000000000" pitchFamily="2" charset="2"/>
              <a:buChar char="Ø"/>
            </a:pPr>
            <a:r>
              <a:rPr lang="en-GB" altLang="en-US" sz="2200" b="1" dirty="0">
                <a:latin typeface="Cabin"/>
              </a:rPr>
              <a:t>after 22 April </a:t>
            </a:r>
            <a:r>
              <a:rPr lang="en-GB" altLang="en-US" sz="2200" dirty="0">
                <a:latin typeface="Cabin"/>
              </a:rPr>
              <a:t>(late additions to register)</a:t>
            </a:r>
          </a:p>
          <a:p>
            <a:pPr marL="457200" indent="-457200">
              <a:buFont typeface="Arial" panose="020B0604020202020204" pitchFamily="34" charset="0"/>
              <a:buChar char="•"/>
            </a:pPr>
            <a:r>
              <a:rPr lang="en-GB" altLang="en-US" sz="2400" dirty="0">
                <a:latin typeface="Cabin"/>
              </a:rPr>
              <a:t>Postal voting packs will be combined for the Combined County Authority Mayoral and the Police and Crime Commissioner elections</a:t>
            </a:r>
          </a:p>
          <a:p>
            <a:pPr marL="457200" indent="-457200">
              <a:buFont typeface="Arial" panose="020B0604020202020204" pitchFamily="34" charset="0"/>
              <a:buChar char="•"/>
            </a:pPr>
            <a:r>
              <a:rPr lang="en-GB" altLang="en-US" sz="2400" dirty="0">
                <a:latin typeface="Cabin"/>
              </a:rPr>
              <a:t>Each LRO responsible for arranging opening sessions – more details will be provided to validly nominated candidates at the next briefing after the close of nominations </a:t>
            </a:r>
          </a:p>
          <a:p>
            <a:pPr marL="0" indent="0">
              <a:buNone/>
              <a:defRPr/>
            </a:pPr>
            <a:endParaRPr lang="en-GB" altLang="en-US" sz="2000" b="1" dirty="0">
              <a:latin typeface="Cabin"/>
            </a:endParaRPr>
          </a:p>
          <a:p>
            <a:pPr marL="457200" indent="-457200">
              <a:buFont typeface="Arial" panose="020B0604020202020204" pitchFamily="34" charset="0"/>
              <a:buChar char="•"/>
            </a:pPr>
            <a:endParaRPr lang="en-GB" altLang="en-US" sz="2000" b="1" dirty="0"/>
          </a:p>
          <a:p>
            <a:endParaRPr lang="en-GB" altLang="en-US" sz="2800" dirty="0"/>
          </a:p>
          <a:p>
            <a:endParaRPr lang="en-GB" altLang="en-US" sz="2800" dirty="0"/>
          </a:p>
          <a:p>
            <a:endParaRPr lang="en-GB" dirty="0"/>
          </a:p>
        </p:txBody>
      </p:sp>
    </p:spTree>
    <p:extLst>
      <p:ext uri="{BB962C8B-B14F-4D97-AF65-F5344CB8AC3E}">
        <p14:creationId xmlns:p14="http://schemas.microsoft.com/office/powerpoint/2010/main" val="110529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AE900-555F-4964-D6A6-B8EFADAE2DE2}"/>
              </a:ext>
            </a:extLst>
          </p:cNvPr>
          <p:cNvSpPr>
            <a:spLocks noGrp="1"/>
          </p:cNvSpPr>
          <p:nvPr>
            <p:ph type="title"/>
          </p:nvPr>
        </p:nvSpPr>
        <p:spPr/>
        <p:txBody>
          <a:bodyPr/>
          <a:lstStyle/>
          <a:p>
            <a:r>
              <a:rPr lang="en-US" sz="3600" dirty="0">
                <a:solidFill>
                  <a:schemeClr val="bg1"/>
                </a:solidFill>
                <a:latin typeface="Cabin" charset="0"/>
                <a:ea typeface="Cabin" charset="0"/>
                <a:cs typeface="Cabin" charset="0"/>
              </a:rPr>
              <a:t>Who’s who </a:t>
            </a:r>
            <a:br>
              <a:rPr lang="en-US" sz="3600" dirty="0">
                <a:solidFill>
                  <a:srgbClr val="009CA6"/>
                </a:solidFill>
                <a:latin typeface="Cabin" charset="0"/>
                <a:ea typeface="Cabin" charset="0"/>
                <a:cs typeface="Cabin" charset="0"/>
              </a:rPr>
            </a:br>
            <a:endParaRPr lang="en-GB" dirty="0"/>
          </a:p>
        </p:txBody>
      </p:sp>
      <p:sp>
        <p:nvSpPr>
          <p:cNvPr id="3" name="Content Placeholder 2">
            <a:extLst>
              <a:ext uri="{FF2B5EF4-FFF2-40B4-BE49-F238E27FC236}">
                <a16:creationId xmlns:a16="http://schemas.microsoft.com/office/drawing/2014/main" id="{EC70C51F-B146-41C5-D42B-E6D08FDCA665}"/>
              </a:ext>
            </a:extLst>
          </p:cNvPr>
          <p:cNvSpPr>
            <a:spLocks noGrp="1"/>
          </p:cNvSpPr>
          <p:nvPr>
            <p:ph idx="1"/>
          </p:nvPr>
        </p:nvSpPr>
        <p:spPr>
          <a:xfrm>
            <a:off x="3577457" y="1006997"/>
            <a:ext cx="7418492" cy="5385308"/>
          </a:xfrm>
        </p:spPr>
        <p:txBody>
          <a:bodyPr>
            <a:normAutofit fontScale="92500" lnSpcReduction="10000"/>
          </a:bodyPr>
          <a:lstStyle/>
          <a:p>
            <a:pPr marL="285750" indent="-285750">
              <a:buFont typeface="Arial" panose="020B0604020202020204" pitchFamily="34" charset="0"/>
              <a:buChar char="•"/>
              <a:defRPr/>
            </a:pPr>
            <a:r>
              <a:rPr lang="en-GB" sz="1900" dirty="0">
                <a:solidFill>
                  <a:schemeClr val="tx1"/>
                </a:solidFill>
                <a:latin typeface="Cabin"/>
              </a:rPr>
              <a:t>The </a:t>
            </a:r>
            <a:r>
              <a:rPr lang="en-GB" sz="1900" dirty="0">
                <a:solidFill>
                  <a:schemeClr val="accent1">
                    <a:lumMod val="75000"/>
                  </a:schemeClr>
                </a:solidFill>
                <a:latin typeface="Cabin"/>
              </a:rPr>
              <a:t>Combined County Authority Returning Officer (CCARO) </a:t>
            </a:r>
            <a:r>
              <a:rPr lang="en-GB" sz="1900" dirty="0">
                <a:solidFill>
                  <a:schemeClr val="tx1"/>
                </a:solidFill>
                <a:latin typeface="Cabin"/>
              </a:rPr>
              <a:t>is the person responsible for the overall conduct of the election including managing the nomination process, producing the mayoral booklet and statutory notices and for the calculation and declaration of result. The CCARO is </a:t>
            </a:r>
            <a:r>
              <a:rPr lang="en-GB" sz="1900" dirty="0">
                <a:solidFill>
                  <a:schemeClr val="accent1">
                    <a:lumMod val="75000"/>
                  </a:schemeClr>
                </a:solidFill>
                <a:latin typeface="Cabin"/>
              </a:rPr>
              <a:t>Melbourne Barrett, Chief Executive Nottingham City Council</a:t>
            </a:r>
            <a:r>
              <a:rPr lang="en-GB" sz="1900" dirty="0">
                <a:solidFill>
                  <a:schemeClr val="tx1"/>
                </a:solidFill>
                <a:latin typeface="Cabin"/>
              </a:rPr>
              <a:t>.</a:t>
            </a:r>
          </a:p>
          <a:p>
            <a:pPr marL="285750" indent="-285750">
              <a:buFont typeface="Arial" panose="020B0604020202020204" pitchFamily="34" charset="0"/>
              <a:buChar char="•"/>
              <a:defRPr/>
            </a:pPr>
            <a:r>
              <a:rPr lang="en-GB" sz="1900" dirty="0">
                <a:solidFill>
                  <a:schemeClr val="tx1"/>
                </a:solidFill>
                <a:latin typeface="Cabin"/>
              </a:rPr>
              <a:t>The </a:t>
            </a:r>
            <a:r>
              <a:rPr lang="en-GB" sz="1900" dirty="0">
                <a:solidFill>
                  <a:schemeClr val="accent1">
                    <a:lumMod val="75000"/>
                  </a:schemeClr>
                </a:solidFill>
                <a:latin typeface="Cabin"/>
              </a:rPr>
              <a:t>CCARO</a:t>
            </a:r>
            <a:r>
              <a:rPr lang="en-GB" sz="1900" dirty="0">
                <a:solidFill>
                  <a:schemeClr val="tx1"/>
                </a:solidFill>
                <a:latin typeface="Cabin"/>
              </a:rPr>
              <a:t> is also responsible for liaising with and coordinating the work of </a:t>
            </a:r>
            <a:r>
              <a:rPr lang="en-GB" sz="1900" dirty="0">
                <a:solidFill>
                  <a:schemeClr val="accent1">
                    <a:lumMod val="75000"/>
                  </a:schemeClr>
                </a:solidFill>
                <a:latin typeface="Cabin"/>
              </a:rPr>
              <a:t>Local Returning Officers </a:t>
            </a:r>
            <a:r>
              <a:rPr lang="en-GB" sz="1900" dirty="0">
                <a:solidFill>
                  <a:schemeClr val="tx1"/>
                </a:solidFill>
                <a:latin typeface="Cabin"/>
              </a:rPr>
              <a:t>within the combined county authority area. </a:t>
            </a:r>
          </a:p>
          <a:p>
            <a:pPr marL="285750" indent="-285750">
              <a:buFont typeface="Arial" panose="020B0604020202020204" pitchFamily="34" charset="0"/>
              <a:buChar char="•"/>
              <a:defRPr/>
            </a:pPr>
            <a:r>
              <a:rPr lang="en-GB" sz="1900" dirty="0">
                <a:solidFill>
                  <a:schemeClr val="tx1"/>
                </a:solidFill>
                <a:latin typeface="Cabin"/>
              </a:rPr>
              <a:t>Each of the local councils within the Combined County Authority area have a Returning Officer who becomes the </a:t>
            </a:r>
            <a:r>
              <a:rPr lang="en-GB" sz="1900" dirty="0">
                <a:solidFill>
                  <a:schemeClr val="accent1">
                    <a:lumMod val="75000"/>
                  </a:schemeClr>
                </a:solidFill>
                <a:latin typeface="Cabin"/>
              </a:rPr>
              <a:t>Local Returning Officer</a:t>
            </a:r>
            <a:r>
              <a:rPr lang="en-GB" sz="1900" dirty="0">
                <a:solidFill>
                  <a:schemeClr val="tx1"/>
                </a:solidFill>
                <a:latin typeface="Cabin"/>
              </a:rPr>
              <a:t> for the mayoral election and is responsible for conducting the poll and counting the votes in their council area. </a:t>
            </a:r>
          </a:p>
          <a:p>
            <a:pPr marL="285750" indent="-285750">
              <a:buFont typeface="Arial" panose="020B0604020202020204" pitchFamily="34" charset="0"/>
              <a:buChar char="•"/>
              <a:defRPr/>
            </a:pPr>
            <a:r>
              <a:rPr lang="en-GB" sz="1900" dirty="0">
                <a:solidFill>
                  <a:schemeClr val="tx1"/>
                </a:solidFill>
                <a:latin typeface="Cabin"/>
              </a:rPr>
              <a:t>Polls for the Police &amp; Crime Commissioner elections in Derbyshire and Nottinghamshire will be combined with the poll for the mayoral election and the </a:t>
            </a:r>
            <a:r>
              <a:rPr lang="en-GB" sz="1900" dirty="0">
                <a:solidFill>
                  <a:schemeClr val="accent1">
                    <a:lumMod val="75000"/>
                  </a:schemeClr>
                </a:solidFill>
                <a:latin typeface="Cabin"/>
              </a:rPr>
              <a:t>Police Area Returning Officers (PAROs</a:t>
            </a:r>
            <a:r>
              <a:rPr lang="en-GB" sz="1900" dirty="0">
                <a:solidFill>
                  <a:schemeClr val="tx1"/>
                </a:solidFill>
                <a:latin typeface="Cabin"/>
              </a:rPr>
              <a:t>) have responsibility for these elections. The PAROs are </a:t>
            </a:r>
            <a:r>
              <a:rPr lang="en-GB" sz="1900" dirty="0">
                <a:solidFill>
                  <a:schemeClr val="accent1">
                    <a:lumMod val="75000"/>
                  </a:schemeClr>
                </a:solidFill>
                <a:latin typeface="Cabin"/>
              </a:rPr>
              <a:t>Emily Feenan (Derbyshire) and Kath Marriott (Nottinghamshire)</a:t>
            </a:r>
          </a:p>
          <a:p>
            <a:pPr marL="285750" indent="-285750">
              <a:buFont typeface="Arial" panose="020B0604020202020204" pitchFamily="34" charset="0"/>
              <a:buChar char="•"/>
              <a:defRPr/>
            </a:pPr>
            <a:r>
              <a:rPr lang="en-GB" sz="1900" dirty="0">
                <a:solidFill>
                  <a:schemeClr val="tx1"/>
                </a:solidFill>
                <a:latin typeface="Cabin"/>
              </a:rPr>
              <a:t>The </a:t>
            </a:r>
            <a:r>
              <a:rPr lang="en-GB" sz="1900" dirty="0">
                <a:solidFill>
                  <a:schemeClr val="accent1">
                    <a:lumMod val="75000"/>
                  </a:schemeClr>
                </a:solidFill>
                <a:latin typeface="Cabin"/>
              </a:rPr>
              <a:t>Electoral Registration Officers </a:t>
            </a:r>
            <a:r>
              <a:rPr lang="en-GB" sz="1900" dirty="0">
                <a:solidFill>
                  <a:schemeClr val="tx1"/>
                </a:solidFill>
                <a:latin typeface="Cabin"/>
              </a:rPr>
              <a:t>at the constituent councils are responsible for maintaining the register of electors and lists of absent voters in their council area.</a:t>
            </a:r>
          </a:p>
          <a:p>
            <a:pPr marL="285750" indent="-285750">
              <a:buFont typeface="Arial" panose="020B0604020202020204" pitchFamily="34" charset="0"/>
              <a:buChar char="•"/>
              <a:defRPr/>
            </a:pPr>
            <a:r>
              <a:rPr lang="en-GB" sz="1900" dirty="0">
                <a:solidFill>
                  <a:schemeClr val="tx1"/>
                </a:solidFill>
                <a:latin typeface="Cabin"/>
              </a:rPr>
              <a:t>Contact details are provided later.</a:t>
            </a:r>
          </a:p>
          <a:p>
            <a:endParaRPr lang="en-GB" dirty="0"/>
          </a:p>
        </p:txBody>
      </p:sp>
    </p:spTree>
    <p:extLst>
      <p:ext uri="{BB962C8B-B14F-4D97-AF65-F5344CB8AC3E}">
        <p14:creationId xmlns:p14="http://schemas.microsoft.com/office/powerpoint/2010/main" val="2712344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23589-79AD-B634-F786-B980191C7974}"/>
              </a:ext>
            </a:extLst>
          </p:cNvPr>
          <p:cNvSpPr>
            <a:spLocks noGrp="1"/>
          </p:cNvSpPr>
          <p:nvPr>
            <p:ph type="title"/>
          </p:nvPr>
        </p:nvSpPr>
        <p:spPr/>
        <p:txBody>
          <a:bodyPr/>
          <a:lstStyle/>
          <a:p>
            <a:r>
              <a:rPr lang="en-US" sz="3600" dirty="0">
                <a:solidFill>
                  <a:schemeClr val="bg1"/>
                </a:solidFill>
                <a:latin typeface="Cabin" charset="0"/>
                <a:ea typeface="Cabin" charset="0"/>
                <a:cs typeface="Cabin" charset="0"/>
              </a:rPr>
              <a:t>Postal voting –</a:t>
            </a:r>
            <a:br>
              <a:rPr lang="en-US" sz="3600" dirty="0">
                <a:solidFill>
                  <a:schemeClr val="bg1"/>
                </a:solidFill>
                <a:latin typeface="Cabin" charset="0"/>
                <a:ea typeface="Cabin" charset="0"/>
                <a:cs typeface="Cabin" charset="0"/>
              </a:rPr>
            </a:br>
            <a:r>
              <a:rPr lang="en-US" sz="3600" dirty="0">
                <a:solidFill>
                  <a:schemeClr val="bg1"/>
                </a:solidFill>
                <a:latin typeface="Cabin" charset="0"/>
                <a:ea typeface="Cabin" charset="0"/>
                <a:cs typeface="Cabin" charset="0"/>
              </a:rPr>
              <a:t>Code of Conduct and Handling Rules</a:t>
            </a:r>
            <a:endParaRPr lang="en-GB" dirty="0"/>
          </a:p>
        </p:txBody>
      </p:sp>
      <p:sp>
        <p:nvSpPr>
          <p:cNvPr id="3" name="Content Placeholder 2">
            <a:extLst>
              <a:ext uri="{FF2B5EF4-FFF2-40B4-BE49-F238E27FC236}">
                <a16:creationId xmlns:a16="http://schemas.microsoft.com/office/drawing/2014/main" id="{124A3D5A-5FEB-B633-D627-347A503C8643}"/>
              </a:ext>
            </a:extLst>
          </p:cNvPr>
          <p:cNvSpPr>
            <a:spLocks noGrp="1"/>
          </p:cNvSpPr>
          <p:nvPr>
            <p:ph idx="1"/>
          </p:nvPr>
        </p:nvSpPr>
        <p:spPr/>
        <p:txBody>
          <a:bodyPr/>
          <a:lstStyle/>
          <a:p>
            <a:pPr marL="0" indent="0">
              <a:buNone/>
              <a:defRPr/>
            </a:pPr>
            <a:r>
              <a:rPr lang="en-GB" altLang="en-US" sz="2400" b="1" dirty="0"/>
              <a:t>Code of Conduct </a:t>
            </a:r>
          </a:p>
          <a:p>
            <a:pPr marL="457200" indent="-457200">
              <a:buFont typeface="Arial" panose="020B0604020202020204" pitchFamily="34" charset="0"/>
              <a:buChar char="•"/>
              <a:defRPr/>
            </a:pPr>
            <a:r>
              <a:rPr lang="en-GB" altLang="en-US" sz="2400" dirty="0"/>
              <a:t>The CCARO, PARO and Chief Constables  would like all candidates, agents and campaigners to follow the code of conduct, and agree to:-</a:t>
            </a:r>
          </a:p>
          <a:p>
            <a:pPr marL="0" indent="0">
              <a:buNone/>
              <a:defRPr/>
            </a:pPr>
            <a:endParaRPr lang="en-GB" altLang="en-US" sz="2400" dirty="0"/>
          </a:p>
          <a:p>
            <a:pPr lvl="1">
              <a:buFont typeface="Arial" panose="020B0604020202020204" pitchFamily="34" charset="0"/>
              <a:buChar char="•"/>
              <a:defRPr/>
            </a:pPr>
            <a:r>
              <a:rPr lang="en-GB" altLang="en-US" sz="2400" b="1" dirty="0">
                <a:latin typeface="Cabin"/>
              </a:rPr>
              <a:t>Never encourage a postal voter to have their ballot paper re-directed to another address</a:t>
            </a:r>
          </a:p>
          <a:p>
            <a:pPr lvl="1">
              <a:buFont typeface="Arial" panose="020B0604020202020204" pitchFamily="34" charset="0"/>
              <a:buChar char="•"/>
              <a:defRPr/>
            </a:pPr>
            <a:r>
              <a:rPr lang="en-GB" altLang="en-US" sz="2400" b="1" dirty="0">
                <a:latin typeface="Cabin"/>
              </a:rPr>
              <a:t>Never handle anyone else’s postal voting documents*</a:t>
            </a:r>
          </a:p>
          <a:p>
            <a:pPr lvl="1">
              <a:buFont typeface="Arial" panose="020B0604020202020204" pitchFamily="34" charset="0"/>
              <a:buChar char="•"/>
              <a:defRPr/>
            </a:pPr>
            <a:r>
              <a:rPr lang="en-GB" altLang="en-US" sz="2400" b="1" dirty="0">
                <a:latin typeface="Cabin"/>
              </a:rPr>
              <a:t>Never observe electors completing their ballot paper</a:t>
            </a:r>
          </a:p>
          <a:p>
            <a:pPr marL="502920" lvl="1" indent="0">
              <a:buNone/>
              <a:defRPr/>
            </a:pPr>
            <a:endParaRPr lang="en-GB" altLang="en-US" b="1" dirty="0">
              <a:latin typeface="Cabin"/>
            </a:endParaRPr>
          </a:p>
          <a:p>
            <a:endParaRPr lang="en-GB" dirty="0"/>
          </a:p>
        </p:txBody>
      </p:sp>
    </p:spTree>
    <p:extLst>
      <p:ext uri="{BB962C8B-B14F-4D97-AF65-F5344CB8AC3E}">
        <p14:creationId xmlns:p14="http://schemas.microsoft.com/office/powerpoint/2010/main" val="300391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D03AC-E52B-5FC6-B45F-227F735CD7A1}"/>
              </a:ext>
            </a:extLst>
          </p:cNvPr>
          <p:cNvSpPr>
            <a:spLocks noGrp="1"/>
          </p:cNvSpPr>
          <p:nvPr>
            <p:ph type="title"/>
          </p:nvPr>
        </p:nvSpPr>
        <p:spPr/>
        <p:txBody>
          <a:bodyPr/>
          <a:lstStyle/>
          <a:p>
            <a:r>
              <a:rPr lang="en-US" sz="3600" dirty="0">
                <a:solidFill>
                  <a:schemeClr val="bg1"/>
                </a:solidFill>
                <a:latin typeface="Cabin" charset="0"/>
                <a:ea typeface="Cabin" charset="0"/>
                <a:cs typeface="Cabin" charset="0"/>
              </a:rPr>
              <a:t>Campaigning</a:t>
            </a:r>
            <a:br>
              <a:rPr lang="en-US" sz="3600" dirty="0">
                <a:solidFill>
                  <a:schemeClr val="bg1"/>
                </a:solidFill>
                <a:latin typeface="Cabin" charset="0"/>
                <a:ea typeface="Cabin" charset="0"/>
                <a:cs typeface="Cabin" charset="0"/>
              </a:rPr>
            </a:br>
            <a:endParaRPr lang="en-GB" dirty="0">
              <a:solidFill>
                <a:schemeClr val="bg1"/>
              </a:solidFill>
            </a:endParaRPr>
          </a:p>
        </p:txBody>
      </p:sp>
      <p:sp>
        <p:nvSpPr>
          <p:cNvPr id="3" name="Content Placeholder 2">
            <a:extLst>
              <a:ext uri="{FF2B5EF4-FFF2-40B4-BE49-F238E27FC236}">
                <a16:creationId xmlns:a16="http://schemas.microsoft.com/office/drawing/2014/main" id="{A94FE177-5CF7-F518-1032-86D2647AE01A}"/>
              </a:ext>
            </a:extLst>
          </p:cNvPr>
          <p:cNvSpPr>
            <a:spLocks noGrp="1"/>
          </p:cNvSpPr>
          <p:nvPr>
            <p:ph idx="1"/>
          </p:nvPr>
        </p:nvSpPr>
        <p:spPr>
          <a:xfrm>
            <a:off x="3753521" y="1292371"/>
            <a:ext cx="7315200" cy="5120640"/>
          </a:xfrm>
        </p:spPr>
        <p:txBody>
          <a:bodyPr/>
          <a:lstStyle/>
          <a:p>
            <a:pPr marL="342900" indent="-342900">
              <a:buFont typeface="Arial" panose="020B0604020202020204" pitchFamily="34" charset="0"/>
              <a:buChar char="•"/>
            </a:pPr>
            <a:r>
              <a:rPr lang="en-GB" altLang="en-US" sz="2000" dirty="0">
                <a:latin typeface="Cabin"/>
              </a:rPr>
              <a:t>do use imprints on all your campaign material, including websites, emails and social media – more advice in EC Guidance as well as a list of electoral offences that you must avoid</a:t>
            </a:r>
          </a:p>
          <a:p>
            <a:pPr marL="342900" indent="-342900">
              <a:buFont typeface="Arial" panose="020B0604020202020204" pitchFamily="34" charset="0"/>
              <a:buChar char="•"/>
            </a:pPr>
            <a:r>
              <a:rPr lang="en-GB" altLang="en-US" sz="2000" dirty="0">
                <a:latin typeface="Cabin"/>
              </a:rPr>
              <a:t>do comply with planning rules relating to advertising hoardings and large banners.</a:t>
            </a:r>
          </a:p>
          <a:p>
            <a:pPr marL="342900" indent="-342900">
              <a:buFont typeface="Arial" panose="020B0604020202020204" pitchFamily="34" charset="0"/>
              <a:buChar char="•"/>
            </a:pPr>
            <a:r>
              <a:rPr lang="en-GB" altLang="en-US" sz="2000" dirty="0">
                <a:latin typeface="Cabin"/>
              </a:rPr>
              <a:t>do make sure outdoor posters are removed 2 weeks after the election.</a:t>
            </a:r>
          </a:p>
          <a:p>
            <a:pPr marL="342900" indent="-342900">
              <a:buFont typeface="Arial" panose="020B0604020202020204" pitchFamily="34" charset="0"/>
              <a:buChar char="•"/>
            </a:pPr>
            <a:r>
              <a:rPr lang="en-GB" altLang="en-US" sz="2000" dirty="0">
                <a:latin typeface="Cabin"/>
              </a:rPr>
              <a:t>do not produce material that looks like a poll card.</a:t>
            </a:r>
          </a:p>
          <a:p>
            <a:pPr marL="342900" indent="-342900">
              <a:buFont typeface="Arial" panose="020B0604020202020204" pitchFamily="34" charset="0"/>
              <a:buChar char="•"/>
            </a:pPr>
            <a:r>
              <a:rPr lang="en-GB" altLang="en-US" sz="2000" dirty="0">
                <a:latin typeface="Cabin"/>
              </a:rPr>
              <a:t>do not pay people to display your adverts (unless they display adverts as part of their normal business).</a:t>
            </a:r>
          </a:p>
          <a:p>
            <a:r>
              <a:rPr lang="en-GB" altLang="en-US" sz="2000" dirty="0">
                <a:latin typeface="Cabin"/>
              </a:rPr>
              <a:t>Ensure your campaigners and agents follow the Code of Conduct for campaigners - c</a:t>
            </a:r>
            <a:r>
              <a:rPr lang="en-GB" sz="2000" dirty="0">
                <a:latin typeface="Cabin"/>
              </a:rPr>
              <a:t>ampaigners are an essential element of a healthy democracy, but their activities should not bring into question the integrity of the electoral process. </a:t>
            </a:r>
          </a:p>
          <a:p>
            <a:endParaRPr lang="en-GB" altLang="en-US" sz="2000" dirty="0">
              <a:latin typeface="Cabin"/>
            </a:endParaRPr>
          </a:p>
          <a:p>
            <a:endParaRPr lang="en-GB" dirty="0"/>
          </a:p>
        </p:txBody>
      </p:sp>
    </p:spTree>
    <p:extLst>
      <p:ext uri="{BB962C8B-B14F-4D97-AF65-F5344CB8AC3E}">
        <p14:creationId xmlns:p14="http://schemas.microsoft.com/office/powerpoint/2010/main" val="1258219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B9853-79FC-675F-0C69-7BE1A9B0BE40}"/>
              </a:ext>
            </a:extLst>
          </p:cNvPr>
          <p:cNvSpPr>
            <a:spLocks noGrp="1"/>
          </p:cNvSpPr>
          <p:nvPr>
            <p:ph type="title"/>
          </p:nvPr>
        </p:nvSpPr>
        <p:spPr/>
        <p:txBody>
          <a:bodyPr/>
          <a:lstStyle/>
          <a:p>
            <a:r>
              <a:rPr lang="en-GB" altLang="en-US" sz="3600" dirty="0">
                <a:solidFill>
                  <a:schemeClr val="bg1"/>
                </a:solidFill>
              </a:rPr>
              <a:t>Campaigning/behaviours outside polling stations:</a:t>
            </a:r>
            <a:br>
              <a:rPr lang="en-GB" altLang="en-US" sz="3600" dirty="0">
                <a:solidFill>
                  <a:schemeClr val="bg1"/>
                </a:solidFill>
              </a:rPr>
            </a:br>
            <a:endParaRPr lang="en-GB" dirty="0">
              <a:solidFill>
                <a:schemeClr val="bg1"/>
              </a:solidFill>
            </a:endParaRPr>
          </a:p>
        </p:txBody>
      </p:sp>
      <p:sp>
        <p:nvSpPr>
          <p:cNvPr id="3" name="Content Placeholder 2">
            <a:extLst>
              <a:ext uri="{FF2B5EF4-FFF2-40B4-BE49-F238E27FC236}">
                <a16:creationId xmlns:a16="http://schemas.microsoft.com/office/drawing/2014/main" id="{0CBE2F58-B1DE-45E9-8E39-75FEDAF0113B}"/>
              </a:ext>
            </a:extLst>
          </p:cNvPr>
          <p:cNvSpPr>
            <a:spLocks noGrp="1"/>
          </p:cNvSpPr>
          <p:nvPr>
            <p:ph idx="1"/>
          </p:nvPr>
        </p:nvSpPr>
        <p:spPr>
          <a:xfrm>
            <a:off x="3475728" y="991430"/>
            <a:ext cx="7315200" cy="5120640"/>
          </a:xfrm>
        </p:spPr>
        <p:txBody>
          <a:bodyPr/>
          <a:lstStyle/>
          <a:p>
            <a:pPr lvl="1">
              <a:defRPr/>
            </a:pPr>
            <a:r>
              <a:rPr lang="en-GB" altLang="en-US" sz="2000" dirty="0">
                <a:latin typeface="Cabin"/>
              </a:rPr>
              <a:t>You are allowed to put your messages to voters on polling day, including public spaces outside polling places.</a:t>
            </a:r>
          </a:p>
          <a:p>
            <a:pPr lvl="1">
              <a:defRPr/>
            </a:pPr>
            <a:r>
              <a:rPr lang="en-GB" altLang="en-US" sz="2000" dirty="0">
                <a:latin typeface="Cabin"/>
              </a:rPr>
              <a:t>Keep access to polling places and the pavements around polling places clear to allow voters to enter. </a:t>
            </a:r>
          </a:p>
          <a:p>
            <a:pPr lvl="1">
              <a:defRPr/>
            </a:pPr>
            <a:r>
              <a:rPr lang="en-GB" altLang="en-US" sz="2000" dirty="0">
                <a:latin typeface="Cabin"/>
              </a:rPr>
              <a:t>No campaigning materials are allowed in the grounds of the polling place </a:t>
            </a:r>
          </a:p>
          <a:p>
            <a:pPr lvl="1">
              <a:defRPr/>
            </a:pPr>
            <a:r>
              <a:rPr lang="en-GB" altLang="en-US" sz="2000" dirty="0">
                <a:latin typeface="Cabin"/>
              </a:rPr>
              <a:t>Tellers should remain outside the polling station unless voting themselves</a:t>
            </a:r>
          </a:p>
          <a:p>
            <a:pPr lvl="1">
              <a:defRPr/>
            </a:pPr>
            <a:r>
              <a:rPr lang="en-GB" altLang="en-US" sz="2000" dirty="0">
                <a:latin typeface="Cabin"/>
              </a:rPr>
              <a:t>Tellers can wear rosettes with party or candidate name but no slogans</a:t>
            </a:r>
          </a:p>
          <a:p>
            <a:pPr lvl="1">
              <a:defRPr/>
            </a:pPr>
            <a:r>
              <a:rPr lang="en-GB" altLang="en-US" sz="2000" dirty="0">
                <a:latin typeface="Cabin"/>
              </a:rPr>
              <a:t>Teller can ask voters for information before or after they leave the station </a:t>
            </a:r>
          </a:p>
          <a:p>
            <a:pPr lvl="1">
              <a:defRPr/>
            </a:pPr>
            <a:r>
              <a:rPr lang="en-GB" altLang="en-US" sz="2000" dirty="0">
                <a:latin typeface="Cabin"/>
              </a:rPr>
              <a:t>Tellers may also remind voters as they approach that they need to provide photo ID but must not ask to see it</a:t>
            </a:r>
          </a:p>
          <a:p>
            <a:pPr lvl="1">
              <a:defRPr/>
            </a:pPr>
            <a:r>
              <a:rPr lang="en-GB" altLang="en-US" sz="2000" dirty="0">
                <a:latin typeface="Cabin"/>
              </a:rPr>
              <a:t>For a  full list of Tellers Do’s and </a:t>
            </a:r>
            <a:r>
              <a:rPr lang="en-GB" altLang="en-US" sz="2000" dirty="0" err="1">
                <a:latin typeface="Cabin"/>
              </a:rPr>
              <a:t>Dont’s</a:t>
            </a:r>
            <a:r>
              <a:rPr lang="en-GB" altLang="en-US" sz="2000" dirty="0">
                <a:latin typeface="Cabin"/>
              </a:rPr>
              <a:t> see the EC guidance</a:t>
            </a:r>
          </a:p>
          <a:p>
            <a:endParaRPr lang="en-GB" dirty="0"/>
          </a:p>
        </p:txBody>
      </p:sp>
    </p:spTree>
    <p:extLst>
      <p:ext uri="{BB962C8B-B14F-4D97-AF65-F5344CB8AC3E}">
        <p14:creationId xmlns:p14="http://schemas.microsoft.com/office/powerpoint/2010/main" val="3217777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2444C-DC99-1E5C-617F-0BADC7E93ED3}"/>
              </a:ext>
            </a:extLst>
          </p:cNvPr>
          <p:cNvSpPr>
            <a:spLocks noGrp="1"/>
          </p:cNvSpPr>
          <p:nvPr>
            <p:ph type="title"/>
          </p:nvPr>
        </p:nvSpPr>
        <p:spPr/>
        <p:txBody>
          <a:bodyPr/>
          <a:lstStyle/>
          <a:p>
            <a:r>
              <a:rPr lang="en-US" sz="3600" dirty="0">
                <a:solidFill>
                  <a:schemeClr val="bg1"/>
                </a:solidFill>
                <a:latin typeface="Cabin" charset="0"/>
                <a:ea typeface="Cabin" charset="0"/>
                <a:cs typeface="Cabin" charset="0"/>
              </a:rPr>
              <a:t>Polling day</a:t>
            </a:r>
            <a:br>
              <a:rPr lang="en-US" sz="3600" dirty="0">
                <a:solidFill>
                  <a:schemeClr val="bg1"/>
                </a:solidFill>
                <a:latin typeface="Cabin" charset="0"/>
                <a:ea typeface="Cabin" charset="0"/>
                <a:cs typeface="Cabin" charset="0"/>
              </a:rPr>
            </a:br>
            <a:endParaRPr lang="en-GB" dirty="0">
              <a:solidFill>
                <a:schemeClr val="bg1"/>
              </a:solidFill>
            </a:endParaRPr>
          </a:p>
        </p:txBody>
      </p:sp>
      <p:sp>
        <p:nvSpPr>
          <p:cNvPr id="3" name="Content Placeholder 2">
            <a:extLst>
              <a:ext uri="{FF2B5EF4-FFF2-40B4-BE49-F238E27FC236}">
                <a16:creationId xmlns:a16="http://schemas.microsoft.com/office/drawing/2014/main" id="{762310B9-B313-FA8D-F071-54C9F53865E7}"/>
              </a:ext>
            </a:extLst>
          </p:cNvPr>
          <p:cNvSpPr>
            <a:spLocks noGrp="1"/>
          </p:cNvSpPr>
          <p:nvPr>
            <p:ph idx="1"/>
          </p:nvPr>
        </p:nvSpPr>
        <p:spPr>
          <a:xfrm>
            <a:off x="3695648" y="1639611"/>
            <a:ext cx="7315200" cy="5120640"/>
          </a:xfrm>
        </p:spPr>
        <p:txBody>
          <a:bodyPr>
            <a:normAutofit lnSpcReduction="10000"/>
          </a:bodyPr>
          <a:lstStyle/>
          <a:p>
            <a:pPr marL="342900" indent="-342900">
              <a:buFont typeface="Arial" panose="020B0604020202020204" pitchFamily="34" charset="0"/>
              <a:buChar char="•"/>
            </a:pPr>
            <a:r>
              <a:rPr lang="en-GB" sz="2400" dirty="0">
                <a:latin typeface="Cabin"/>
              </a:rPr>
              <a:t>Situation of Polling Stations Notices will be  published by </a:t>
            </a:r>
            <a:r>
              <a:rPr lang="en-GB" sz="2400" b="1" dirty="0">
                <a:latin typeface="Cabin"/>
              </a:rPr>
              <a:t>24 April</a:t>
            </a:r>
          </a:p>
          <a:p>
            <a:pPr marL="342900" indent="-342900">
              <a:buFont typeface="Arial" panose="020B0604020202020204" pitchFamily="34" charset="0"/>
              <a:buChar char="•"/>
            </a:pPr>
            <a:r>
              <a:rPr lang="en-GB" sz="2400" dirty="0">
                <a:latin typeface="Cabin"/>
              </a:rPr>
              <a:t>Polling stations open </a:t>
            </a:r>
            <a:r>
              <a:rPr lang="en-GB" sz="2400" b="1" dirty="0">
                <a:latin typeface="Cabin"/>
              </a:rPr>
              <a:t>7am – 10pm</a:t>
            </a:r>
          </a:p>
          <a:p>
            <a:pPr marL="342900" indent="-342900">
              <a:buFont typeface="Arial" panose="020B0604020202020204" pitchFamily="34" charset="0"/>
              <a:buChar char="•"/>
            </a:pPr>
            <a:r>
              <a:rPr lang="en-GB" sz="2400" dirty="0">
                <a:latin typeface="Cabin"/>
              </a:rPr>
              <a:t>All polling stations will have combined polls taking place. </a:t>
            </a:r>
          </a:p>
          <a:p>
            <a:pPr marL="342900" indent="-342900">
              <a:buFont typeface="Arial" panose="020B0604020202020204" pitchFamily="34" charset="0"/>
              <a:buChar char="•"/>
            </a:pPr>
            <a:r>
              <a:rPr lang="en-GB" sz="2400" dirty="0">
                <a:latin typeface="Cabin"/>
              </a:rPr>
              <a:t>Queries about polling station issues to relevant electoral services teams</a:t>
            </a:r>
          </a:p>
          <a:p>
            <a:pPr marL="342900" indent="-342900">
              <a:buFont typeface="Arial" panose="020B0604020202020204" pitchFamily="34" charset="0"/>
              <a:buChar char="•"/>
            </a:pPr>
            <a:r>
              <a:rPr lang="en-GB" sz="2400" dirty="0">
                <a:latin typeface="Cabin"/>
              </a:rPr>
              <a:t>All polling stations should be accessible for all voters</a:t>
            </a:r>
          </a:p>
          <a:p>
            <a:pPr marL="342900" indent="-342900">
              <a:buFont typeface="Arial" panose="020B0604020202020204" pitchFamily="34" charset="0"/>
              <a:buChar char="•"/>
            </a:pPr>
            <a:r>
              <a:rPr lang="en-GB" sz="2400" dirty="0">
                <a:latin typeface="Cabin"/>
              </a:rPr>
              <a:t>To assist voters with disabilities a range of measures are in place including, a low level booth, a tactile template, magnifiers, pencil grips and large print ballot papers. For details  of what is available in each area contact the Local Returning Officers.</a:t>
            </a:r>
          </a:p>
          <a:p>
            <a:pPr marL="0" indent="0">
              <a:buNone/>
            </a:pPr>
            <a:endParaRPr lang="en-GB" altLang="en-US" sz="2400" b="1" dirty="0">
              <a:latin typeface="Cabin"/>
            </a:endParaRPr>
          </a:p>
          <a:p>
            <a:pPr marL="342900" indent="-342900">
              <a:buFont typeface="Arial" panose="020B0604020202020204" pitchFamily="34" charset="0"/>
              <a:buChar char="•"/>
            </a:pPr>
            <a:endParaRPr lang="en-GB" sz="2400" b="1" dirty="0">
              <a:latin typeface="Cabin"/>
            </a:endParaRPr>
          </a:p>
          <a:p>
            <a:endParaRPr lang="en-GB" dirty="0"/>
          </a:p>
        </p:txBody>
      </p:sp>
    </p:spTree>
    <p:extLst>
      <p:ext uri="{BB962C8B-B14F-4D97-AF65-F5344CB8AC3E}">
        <p14:creationId xmlns:p14="http://schemas.microsoft.com/office/powerpoint/2010/main" val="164425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7EE1-E61B-F28D-3C50-15A8ED0DD448}"/>
              </a:ext>
            </a:extLst>
          </p:cNvPr>
          <p:cNvSpPr>
            <a:spLocks noGrp="1"/>
          </p:cNvSpPr>
          <p:nvPr>
            <p:ph type="title"/>
          </p:nvPr>
        </p:nvSpPr>
        <p:spPr/>
        <p:txBody>
          <a:bodyPr/>
          <a:lstStyle/>
          <a:p>
            <a:r>
              <a:rPr lang="en-GB" dirty="0"/>
              <a:t>Elections Act -</a:t>
            </a:r>
            <a:br>
              <a:rPr lang="en-GB" dirty="0"/>
            </a:br>
            <a:r>
              <a:rPr lang="en-GB" dirty="0"/>
              <a:t>Voter ID</a:t>
            </a:r>
          </a:p>
        </p:txBody>
      </p:sp>
      <p:sp>
        <p:nvSpPr>
          <p:cNvPr id="4" name="Content Placeholder 3">
            <a:extLst>
              <a:ext uri="{FF2B5EF4-FFF2-40B4-BE49-F238E27FC236}">
                <a16:creationId xmlns:a16="http://schemas.microsoft.com/office/drawing/2014/main" id="{D1C22D61-94A5-1A23-2F0A-A099A4884C50}"/>
              </a:ext>
            </a:extLst>
          </p:cNvPr>
          <p:cNvSpPr txBox="1">
            <a:spLocks noGrp="1"/>
          </p:cNvSpPr>
          <p:nvPr>
            <p:ph idx="1"/>
          </p:nvPr>
        </p:nvSpPr>
        <p:spPr>
          <a:xfrm>
            <a:off x="3648819" y="822611"/>
            <a:ext cx="7315200" cy="1869743"/>
          </a:xfrm>
          <a:prstGeom prst="rect">
            <a:avLst/>
          </a:prstGeom>
          <a:noFill/>
        </p:spPr>
        <p:txBody>
          <a:bodyPr>
            <a:spAutoFit/>
          </a:bodyPr>
          <a:lstStyle/>
          <a:p>
            <a:pPr marL="240030" indent="-342900">
              <a:spcBef>
                <a:spcPts val="0"/>
              </a:spcBef>
              <a:buSzPts val="2800"/>
              <a:buFont typeface="Arial" panose="020B0604020202020204" pitchFamily="34" charset="0"/>
              <a:buChar char="•"/>
              <a:defRPr/>
            </a:pPr>
            <a:r>
              <a:rPr lang="en-US" dirty="0"/>
              <a:t>Electors will have to show an approved form of photo identification before voting in a polling station, samples below – full list available at</a:t>
            </a:r>
          </a:p>
          <a:p>
            <a:pPr marL="742950" lvl="1" indent="-342900">
              <a:spcBef>
                <a:spcPts val="0"/>
              </a:spcBef>
              <a:buSzPts val="2800"/>
              <a:buFont typeface="Arial" panose="020B0604020202020204" pitchFamily="34" charset="0"/>
              <a:buChar char="•"/>
              <a:defRPr/>
            </a:pPr>
            <a:endParaRPr lang="en-US" sz="2000" dirty="0"/>
          </a:p>
          <a:p>
            <a:pPr marL="217170" lvl="1" indent="0">
              <a:spcBef>
                <a:spcPts val="0"/>
              </a:spcBef>
              <a:buSzPts val="2800"/>
              <a:buNone/>
              <a:defRPr/>
            </a:pPr>
            <a:r>
              <a:rPr lang="en-GB" sz="2000" dirty="0">
                <a:hlinkClick r:id="rId3"/>
              </a:rPr>
              <a:t>Accepted forms of photo ID | Electoral Commission</a:t>
            </a:r>
            <a:endParaRPr lang="en-GB" sz="2000" dirty="0"/>
          </a:p>
          <a:p>
            <a:pPr marL="400050" lvl="1">
              <a:spcBef>
                <a:spcPts val="0"/>
              </a:spcBef>
              <a:buSzPts val="2800"/>
              <a:defRPr/>
            </a:pPr>
            <a:endParaRPr lang="en-US" sz="2000" dirty="0"/>
          </a:p>
        </p:txBody>
      </p:sp>
      <p:pic>
        <p:nvPicPr>
          <p:cNvPr id="5" name="Content Placeholder 3">
            <a:extLst>
              <a:ext uri="{FF2B5EF4-FFF2-40B4-BE49-F238E27FC236}">
                <a16:creationId xmlns:a16="http://schemas.microsoft.com/office/drawing/2014/main" id="{00549048-072E-ABBD-D34B-00242C6681D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905250" y="2676232"/>
            <a:ext cx="5413375" cy="2616200"/>
          </a:xfrm>
          <a:prstGeom prst="rect">
            <a:avLst/>
          </a:prstGeom>
        </p:spPr>
      </p:pic>
      <p:sp>
        <p:nvSpPr>
          <p:cNvPr id="6" name="TextBox 6">
            <a:extLst>
              <a:ext uri="{FF2B5EF4-FFF2-40B4-BE49-F238E27FC236}">
                <a16:creationId xmlns:a16="http://schemas.microsoft.com/office/drawing/2014/main" id="{B9FD7423-7700-F17A-894A-AB7F8CD5B8B1}"/>
              </a:ext>
            </a:extLst>
          </p:cNvPr>
          <p:cNvSpPr txBox="1">
            <a:spLocks noChangeArrowheads="1"/>
          </p:cNvSpPr>
          <p:nvPr/>
        </p:nvSpPr>
        <p:spPr bwMode="auto">
          <a:xfrm>
            <a:off x="3536467" y="5850445"/>
            <a:ext cx="8135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GB" altLang="en-US" sz="1800" b="1" dirty="0"/>
              <a:t>The photo ID does not have to be in date but must still be a true likeness</a:t>
            </a:r>
          </a:p>
        </p:txBody>
      </p:sp>
      <p:sp>
        <p:nvSpPr>
          <p:cNvPr id="7" name="Multiply 8">
            <a:extLst>
              <a:ext uri="{FF2B5EF4-FFF2-40B4-BE49-F238E27FC236}">
                <a16:creationId xmlns:a16="http://schemas.microsoft.com/office/drawing/2014/main" id="{9DBD8444-FC8E-3872-9CFB-9544700ECB20}"/>
              </a:ext>
            </a:extLst>
          </p:cNvPr>
          <p:cNvSpPr/>
          <p:nvPr/>
        </p:nvSpPr>
        <p:spPr>
          <a:xfrm>
            <a:off x="8157298" y="3842774"/>
            <a:ext cx="273050" cy="42862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 name="Multiply 9">
            <a:extLst>
              <a:ext uri="{FF2B5EF4-FFF2-40B4-BE49-F238E27FC236}">
                <a16:creationId xmlns:a16="http://schemas.microsoft.com/office/drawing/2014/main" id="{BCBCD98F-763D-DAD2-4A72-172388884448}"/>
              </a:ext>
            </a:extLst>
          </p:cNvPr>
          <p:cNvSpPr/>
          <p:nvPr/>
        </p:nvSpPr>
        <p:spPr>
          <a:xfrm>
            <a:off x="8157298" y="4894083"/>
            <a:ext cx="273050" cy="42862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extLst>
      <p:ext uri="{BB962C8B-B14F-4D97-AF65-F5344CB8AC3E}">
        <p14:creationId xmlns:p14="http://schemas.microsoft.com/office/powerpoint/2010/main" val="3054131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563AB-2B0D-10EC-77BC-822029B5C1FA}"/>
              </a:ext>
            </a:extLst>
          </p:cNvPr>
          <p:cNvSpPr>
            <a:spLocks noGrp="1"/>
          </p:cNvSpPr>
          <p:nvPr>
            <p:ph type="title"/>
          </p:nvPr>
        </p:nvSpPr>
        <p:spPr/>
        <p:txBody>
          <a:bodyPr/>
          <a:lstStyle/>
          <a:p>
            <a:r>
              <a:rPr lang="en-GB" altLang="en-US" dirty="0"/>
              <a:t>Elections Act - Voter </a:t>
            </a:r>
            <a:br>
              <a:rPr lang="en-GB" altLang="en-US" dirty="0"/>
            </a:br>
            <a:r>
              <a:rPr lang="en-GB" altLang="en-US" dirty="0"/>
              <a:t>Authority </a:t>
            </a:r>
            <a:br>
              <a:rPr lang="en-GB" altLang="en-US" dirty="0"/>
            </a:br>
            <a:r>
              <a:rPr lang="en-GB" altLang="en-US" dirty="0"/>
              <a:t>Certificates</a:t>
            </a:r>
            <a:endParaRPr lang="en-GB" dirty="0"/>
          </a:p>
        </p:txBody>
      </p:sp>
      <p:sp>
        <p:nvSpPr>
          <p:cNvPr id="3" name="Content Placeholder 2">
            <a:extLst>
              <a:ext uri="{FF2B5EF4-FFF2-40B4-BE49-F238E27FC236}">
                <a16:creationId xmlns:a16="http://schemas.microsoft.com/office/drawing/2014/main" id="{52308FE1-1D1B-F6E1-D0BF-71960DD56FF8}"/>
              </a:ext>
            </a:extLst>
          </p:cNvPr>
          <p:cNvSpPr>
            <a:spLocks noGrp="1"/>
          </p:cNvSpPr>
          <p:nvPr>
            <p:ph idx="1"/>
          </p:nvPr>
        </p:nvSpPr>
        <p:spPr/>
        <p:txBody>
          <a:bodyPr/>
          <a:lstStyle/>
          <a:p>
            <a:pPr algn="just">
              <a:spcBef>
                <a:spcPts val="0"/>
              </a:spcBef>
              <a:buSzPts val="2800"/>
              <a:buFont typeface="Arial" panose="020B0604020202020204" pitchFamily="34" charset="0"/>
              <a:buChar char="•"/>
              <a:defRPr/>
            </a:pPr>
            <a:r>
              <a:rPr lang="en-US" dirty="0">
                <a:latin typeface="Cabin"/>
              </a:rPr>
              <a:t>Electors with no valid photo ID, can apply to the Electoral Registration Officer for a free Voter Authority Certificate (VAC) up until </a:t>
            </a:r>
            <a:r>
              <a:rPr lang="en-US" b="1" dirty="0">
                <a:latin typeface="Cabin"/>
              </a:rPr>
              <a:t>5pm Wednesday 24 April </a:t>
            </a:r>
          </a:p>
          <a:p>
            <a:pPr algn="just">
              <a:spcBef>
                <a:spcPts val="0"/>
              </a:spcBef>
              <a:buSzPts val="2800"/>
              <a:buFont typeface="Arial" panose="020B0604020202020204" pitchFamily="34" charset="0"/>
              <a:buChar char="•"/>
              <a:defRPr/>
            </a:pPr>
            <a:endParaRPr lang="en-US" dirty="0">
              <a:latin typeface="Cabin"/>
            </a:endParaRPr>
          </a:p>
          <a:p>
            <a:pPr algn="just">
              <a:spcBef>
                <a:spcPts val="0"/>
              </a:spcBef>
              <a:buSzPts val="2800"/>
              <a:buFont typeface="Arial" panose="020B0604020202020204" pitchFamily="34" charset="0"/>
              <a:buChar char="•"/>
              <a:defRPr/>
            </a:pPr>
            <a:r>
              <a:rPr lang="en-US" dirty="0">
                <a:latin typeface="Cabin"/>
              </a:rPr>
              <a:t>The application is similar to registering to vote with the addition of a photograph</a:t>
            </a:r>
            <a:endParaRPr lang="en-GB" dirty="0">
              <a:latin typeface="Cabin"/>
            </a:endParaRPr>
          </a:p>
          <a:p>
            <a:pPr algn="just">
              <a:spcBef>
                <a:spcPts val="0"/>
              </a:spcBef>
              <a:buSzPts val="2800"/>
              <a:buFont typeface="Arial" panose="020B0604020202020204" pitchFamily="34" charset="0"/>
              <a:buChar char="•"/>
              <a:defRPr/>
            </a:pPr>
            <a:endParaRPr lang="en-GB" dirty="0">
              <a:latin typeface="Cabin"/>
            </a:endParaRPr>
          </a:p>
          <a:p>
            <a:pPr algn="just">
              <a:spcBef>
                <a:spcPts val="0"/>
              </a:spcBef>
              <a:buSzPts val="2800"/>
              <a:buFont typeface="Arial" panose="020B0604020202020204" pitchFamily="34" charset="0"/>
              <a:buChar char="•"/>
              <a:defRPr/>
            </a:pPr>
            <a:r>
              <a:rPr lang="en-GB" dirty="0">
                <a:latin typeface="Cabin"/>
              </a:rPr>
              <a:t>Electors can apply online, by post or in person at the Electoral Services Office</a:t>
            </a:r>
            <a:endParaRPr lang="en-GB" dirty="0">
              <a:solidFill>
                <a:schemeClr val="bg2">
                  <a:lumMod val="25000"/>
                </a:schemeClr>
              </a:solidFill>
              <a:latin typeface="Cabin"/>
            </a:endParaRPr>
          </a:p>
          <a:p>
            <a:pPr algn="just">
              <a:spcBef>
                <a:spcPts val="0"/>
              </a:spcBef>
              <a:buSzPts val="2800"/>
              <a:buFont typeface="Arial" panose="020B0604020202020204" pitchFamily="34" charset="0"/>
              <a:buChar char="•"/>
              <a:defRPr/>
            </a:pPr>
            <a:endParaRPr lang="en-GB" dirty="0">
              <a:latin typeface="Cabin"/>
            </a:endParaRPr>
          </a:p>
          <a:p>
            <a:pPr algn="just">
              <a:spcBef>
                <a:spcPts val="0"/>
              </a:spcBef>
              <a:buSzPts val="2800"/>
              <a:buFont typeface="Arial" panose="020B0604020202020204" pitchFamily="34" charset="0"/>
              <a:buChar char="•"/>
              <a:defRPr/>
            </a:pPr>
            <a:r>
              <a:rPr lang="en-US" dirty="0">
                <a:latin typeface="Cabin"/>
              </a:rPr>
              <a:t>Alternatively the elector can apply to vote by post by </a:t>
            </a:r>
            <a:r>
              <a:rPr lang="en-US" b="1" dirty="0">
                <a:latin typeface="Cabin"/>
              </a:rPr>
              <a:t>5pm Wednesday 17 April </a:t>
            </a:r>
          </a:p>
          <a:p>
            <a:endParaRPr lang="en-GB" dirty="0"/>
          </a:p>
        </p:txBody>
      </p:sp>
    </p:spTree>
    <p:extLst>
      <p:ext uri="{BB962C8B-B14F-4D97-AF65-F5344CB8AC3E}">
        <p14:creationId xmlns:p14="http://schemas.microsoft.com/office/powerpoint/2010/main" val="583590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6EF6D-F306-5E5A-0A77-51DE422D29B6}"/>
              </a:ext>
            </a:extLst>
          </p:cNvPr>
          <p:cNvSpPr>
            <a:spLocks noGrp="1"/>
          </p:cNvSpPr>
          <p:nvPr>
            <p:ph type="title"/>
          </p:nvPr>
        </p:nvSpPr>
        <p:spPr/>
        <p:txBody>
          <a:bodyPr/>
          <a:lstStyle/>
          <a:p>
            <a:r>
              <a:rPr lang="en-GB" altLang="en-US" dirty="0"/>
              <a:t>Elections Act -</a:t>
            </a:r>
            <a:br>
              <a:rPr lang="en-GB" altLang="en-US" dirty="0"/>
            </a:br>
            <a:r>
              <a:rPr lang="en-GB" altLang="en-US" dirty="0"/>
              <a:t>Handing in</a:t>
            </a:r>
            <a:br>
              <a:rPr lang="en-GB" altLang="en-US" dirty="0"/>
            </a:br>
            <a:r>
              <a:rPr lang="en-GB" altLang="en-US" dirty="0"/>
              <a:t>Postal Packs </a:t>
            </a:r>
            <a:endParaRPr lang="en-GB" dirty="0"/>
          </a:p>
        </p:txBody>
      </p:sp>
      <p:sp>
        <p:nvSpPr>
          <p:cNvPr id="3" name="Content Placeholder 2">
            <a:extLst>
              <a:ext uri="{FF2B5EF4-FFF2-40B4-BE49-F238E27FC236}">
                <a16:creationId xmlns:a16="http://schemas.microsoft.com/office/drawing/2014/main" id="{921D3FC7-9C5F-D55B-684C-C53BBA6DD04B}"/>
              </a:ext>
            </a:extLst>
          </p:cNvPr>
          <p:cNvSpPr>
            <a:spLocks noGrp="1"/>
          </p:cNvSpPr>
          <p:nvPr>
            <p:ph idx="1"/>
          </p:nvPr>
        </p:nvSpPr>
        <p:spPr/>
        <p:txBody>
          <a:bodyPr/>
          <a:lstStyle/>
          <a:p>
            <a:r>
              <a:rPr lang="en-GB" dirty="0">
                <a:latin typeface="Cabin"/>
              </a:rPr>
              <a:t>The number of postal votes that can be handed in at a polling station at any one time has been restricted to an electors own and up to 5 additional packs</a:t>
            </a:r>
          </a:p>
          <a:p>
            <a:r>
              <a:rPr lang="en-GB" dirty="0">
                <a:latin typeface="Cabin"/>
              </a:rPr>
              <a:t>Each person handing in a postal pack at a polling station must complete a form</a:t>
            </a:r>
          </a:p>
          <a:p>
            <a:r>
              <a:rPr lang="en-GB" dirty="0">
                <a:latin typeface="Cabin"/>
              </a:rPr>
              <a:t>If the amount is exceeded,  then all packs will be rejected apart from the electors own pack</a:t>
            </a:r>
          </a:p>
          <a:p>
            <a:r>
              <a:rPr lang="en-GB" dirty="0">
                <a:latin typeface="Cabin"/>
              </a:rPr>
              <a:t>These handing rules also apply to the council offices</a:t>
            </a:r>
          </a:p>
          <a:p>
            <a:r>
              <a:rPr lang="en-GB" dirty="0">
                <a:latin typeface="Cabin"/>
              </a:rPr>
              <a:t>For information about where postal packs can be handed in – contact LROs directly.</a:t>
            </a:r>
          </a:p>
        </p:txBody>
      </p:sp>
    </p:spTree>
    <p:extLst>
      <p:ext uri="{BB962C8B-B14F-4D97-AF65-F5344CB8AC3E}">
        <p14:creationId xmlns:p14="http://schemas.microsoft.com/office/powerpoint/2010/main" val="2328127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1E1FA-C327-BC00-407B-8B5871B9132E}"/>
              </a:ext>
            </a:extLst>
          </p:cNvPr>
          <p:cNvSpPr>
            <a:spLocks noGrp="1"/>
          </p:cNvSpPr>
          <p:nvPr>
            <p:ph type="title"/>
          </p:nvPr>
        </p:nvSpPr>
        <p:spPr/>
        <p:txBody>
          <a:bodyPr/>
          <a:lstStyle/>
          <a:p>
            <a:r>
              <a:rPr lang="en-US" sz="3600" dirty="0">
                <a:solidFill>
                  <a:schemeClr val="bg1"/>
                </a:solidFill>
                <a:latin typeface="Cabin" charset="0"/>
                <a:ea typeface="Cabin" charset="0"/>
                <a:cs typeface="Cabin" charset="0"/>
              </a:rPr>
              <a:t>Counting and collation of votes</a:t>
            </a:r>
            <a:br>
              <a:rPr lang="en-US" sz="3600" dirty="0">
                <a:solidFill>
                  <a:schemeClr val="bg1"/>
                </a:solidFill>
                <a:latin typeface="Cabin" charset="0"/>
                <a:ea typeface="Cabin" charset="0"/>
                <a:cs typeface="Cabin" charset="0"/>
              </a:rPr>
            </a:br>
            <a:endParaRPr lang="en-GB" dirty="0">
              <a:solidFill>
                <a:schemeClr val="bg1"/>
              </a:solidFill>
            </a:endParaRPr>
          </a:p>
        </p:txBody>
      </p:sp>
      <p:sp>
        <p:nvSpPr>
          <p:cNvPr id="3" name="Content Placeholder 2">
            <a:extLst>
              <a:ext uri="{FF2B5EF4-FFF2-40B4-BE49-F238E27FC236}">
                <a16:creationId xmlns:a16="http://schemas.microsoft.com/office/drawing/2014/main" id="{D5306708-7722-0B01-845C-597BBD708889}"/>
              </a:ext>
            </a:extLst>
          </p:cNvPr>
          <p:cNvSpPr>
            <a:spLocks noGrp="1"/>
          </p:cNvSpPr>
          <p:nvPr>
            <p:ph idx="1"/>
          </p:nvPr>
        </p:nvSpPr>
        <p:spPr>
          <a:xfrm>
            <a:off x="3753521" y="1285883"/>
            <a:ext cx="7315200" cy="5120640"/>
          </a:xfrm>
        </p:spPr>
        <p:txBody>
          <a:bodyPr>
            <a:normAutofit fontScale="92500" lnSpcReduction="10000"/>
          </a:bodyPr>
          <a:lstStyle/>
          <a:p>
            <a:pPr>
              <a:buFont typeface="Arial" panose="020B0604020202020204" pitchFamily="34" charset="0"/>
              <a:buChar char="•"/>
            </a:pPr>
            <a:r>
              <a:rPr lang="en-GB" dirty="0">
                <a:effectLst>
                  <a:glow>
                    <a:srgbClr val="000000"/>
                  </a:glow>
                  <a:outerShdw sx="0" sy="0">
                    <a:srgbClr val="000000"/>
                  </a:outerShdw>
                  <a:reflection stA="0" endPos="0" fadeDir="0" sx="0" sy="0"/>
                </a:effectLst>
                <a:latin typeface="Cabin"/>
                <a:cs typeface="Arial" panose="020B0604020202020204" pitchFamily="34" charset="0"/>
              </a:rPr>
              <a:t>The counting method for this election is ‘First Past The Post’ which replaces the supplementary vote system (SV).</a:t>
            </a:r>
          </a:p>
          <a:p>
            <a:pPr>
              <a:buFont typeface="Arial" panose="020B0604020202020204" pitchFamily="34" charset="0"/>
              <a:buChar char="•"/>
              <a:defRPr/>
            </a:pPr>
            <a:r>
              <a:rPr lang="en-GB" dirty="0">
                <a:latin typeface="Cabin"/>
              </a:rPr>
              <a:t>Verifications and counts will be conducted locally. </a:t>
            </a:r>
          </a:p>
          <a:p>
            <a:pPr>
              <a:buFont typeface="Arial" panose="020B0604020202020204" pitchFamily="34" charset="0"/>
              <a:buChar char="•"/>
              <a:defRPr/>
            </a:pPr>
            <a:r>
              <a:rPr lang="en-GB" dirty="0">
                <a:latin typeface="Cabin"/>
              </a:rPr>
              <a:t>Local Returning Officers will be verifying either overnight on Thursday 2 May or first thing on </a:t>
            </a:r>
            <a:r>
              <a:rPr lang="en-GB" b="1" dirty="0">
                <a:latin typeface="Cabin"/>
              </a:rPr>
              <a:t>Friday 3 May </a:t>
            </a:r>
            <a:r>
              <a:rPr lang="en-GB" dirty="0">
                <a:latin typeface="Cabin"/>
              </a:rPr>
              <a:t>prior to the start of the counts.  Details will be supplied after close of nominations to validly nominated candidates</a:t>
            </a:r>
          </a:p>
          <a:p>
            <a:pPr>
              <a:buFont typeface="Arial" panose="020B0604020202020204" pitchFamily="34" charset="0"/>
              <a:buChar char="•"/>
              <a:defRPr/>
            </a:pPr>
            <a:r>
              <a:rPr lang="en-GB" dirty="0">
                <a:latin typeface="Cabin"/>
              </a:rPr>
              <a:t>Mayoral Counts will commence no later than </a:t>
            </a:r>
            <a:r>
              <a:rPr lang="en-GB" b="1" dirty="0">
                <a:latin typeface="Cabin"/>
              </a:rPr>
              <a:t>12noon on Friday 3 May</a:t>
            </a:r>
          </a:p>
          <a:p>
            <a:pPr lvl="1">
              <a:buFont typeface="Arial" panose="020B0604020202020204" pitchFamily="34" charset="0"/>
              <a:buChar char="•"/>
              <a:defRPr/>
            </a:pPr>
            <a:endParaRPr lang="en-GB" sz="2000" dirty="0">
              <a:latin typeface="Cabin"/>
            </a:endParaRPr>
          </a:p>
          <a:p>
            <a:pPr>
              <a:defRPr/>
            </a:pPr>
            <a:r>
              <a:rPr lang="en-GB" dirty="0">
                <a:latin typeface="Cabin"/>
              </a:rPr>
              <a:t>The CCARO will collate the results at the </a:t>
            </a:r>
            <a:r>
              <a:rPr lang="en-GB" b="1" dirty="0">
                <a:latin typeface="Cabin"/>
              </a:rPr>
              <a:t>Lexus Nottingham Tennis Centre.</a:t>
            </a:r>
          </a:p>
          <a:p>
            <a:pPr>
              <a:buFont typeface="Arial" panose="020B0604020202020204" pitchFamily="34" charset="0"/>
              <a:buChar char="•"/>
              <a:defRPr/>
            </a:pPr>
            <a:r>
              <a:rPr lang="en-GB" dirty="0">
                <a:latin typeface="Cabin"/>
              </a:rPr>
              <a:t>CCARO will collate totals, calculate and declare the results at the count venue attendance in the results hub area is restricted to candidates and one person chosen by each candidate, election agents (or sub-agent if they are not present) </a:t>
            </a:r>
          </a:p>
          <a:p>
            <a:pPr>
              <a:buFont typeface="Arial" panose="020B0604020202020204" pitchFamily="34" charset="0"/>
              <a:buChar char="•"/>
              <a:defRPr/>
            </a:pPr>
            <a:r>
              <a:rPr lang="en-GB" dirty="0">
                <a:latin typeface="Cabin"/>
              </a:rPr>
              <a:t>no counting agents allowed</a:t>
            </a:r>
          </a:p>
          <a:p>
            <a:pPr marL="800100" lvl="1" indent="-342900">
              <a:buFont typeface="Arial" panose="020B0604020202020204" pitchFamily="34" charset="0"/>
              <a:buChar char="•"/>
              <a:defRPr/>
            </a:pPr>
            <a:endParaRPr lang="en-GB" sz="2000" dirty="0">
              <a:latin typeface="Cabin"/>
            </a:endParaRPr>
          </a:p>
          <a:p>
            <a:endParaRPr lang="en-GB" dirty="0"/>
          </a:p>
        </p:txBody>
      </p:sp>
    </p:spTree>
    <p:extLst>
      <p:ext uri="{BB962C8B-B14F-4D97-AF65-F5344CB8AC3E}">
        <p14:creationId xmlns:p14="http://schemas.microsoft.com/office/powerpoint/2010/main" val="12677659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56D3E-7515-7B05-F6C0-510A27A63E55}"/>
              </a:ext>
            </a:extLst>
          </p:cNvPr>
          <p:cNvSpPr>
            <a:spLocks noGrp="1"/>
          </p:cNvSpPr>
          <p:nvPr>
            <p:ph type="title"/>
          </p:nvPr>
        </p:nvSpPr>
        <p:spPr/>
        <p:txBody>
          <a:bodyPr/>
          <a:lstStyle/>
          <a:p>
            <a:r>
              <a:rPr lang="en-US" sz="3600" dirty="0">
                <a:solidFill>
                  <a:schemeClr val="bg1"/>
                </a:solidFill>
                <a:latin typeface="Cabin" charset="0"/>
                <a:ea typeface="Cabin" charset="0"/>
                <a:cs typeface="Cabin" charset="0"/>
              </a:rPr>
              <a:t>Candidate spending</a:t>
            </a:r>
            <a:br>
              <a:rPr lang="en-US" sz="3600" dirty="0">
                <a:solidFill>
                  <a:srgbClr val="009CA6"/>
                </a:solidFill>
                <a:latin typeface="Cabin" charset="0"/>
                <a:ea typeface="Cabin" charset="0"/>
                <a:cs typeface="Cabin" charset="0"/>
              </a:rPr>
            </a:br>
            <a:endParaRPr lang="en-GB" dirty="0"/>
          </a:p>
        </p:txBody>
      </p:sp>
      <p:sp>
        <p:nvSpPr>
          <p:cNvPr id="3" name="Content Placeholder 2">
            <a:extLst>
              <a:ext uri="{FF2B5EF4-FFF2-40B4-BE49-F238E27FC236}">
                <a16:creationId xmlns:a16="http://schemas.microsoft.com/office/drawing/2014/main" id="{E7AF796E-182B-7170-9B52-4CC5EEF4AA6C}"/>
              </a:ext>
            </a:extLst>
          </p:cNvPr>
          <p:cNvSpPr>
            <a:spLocks noGrp="1"/>
          </p:cNvSpPr>
          <p:nvPr>
            <p:ph idx="1"/>
          </p:nvPr>
        </p:nvSpPr>
        <p:spPr/>
        <p:txBody>
          <a:bodyPr/>
          <a:lstStyle/>
          <a:p>
            <a:pPr marL="342900" indent="-342900">
              <a:buFont typeface="Arial" panose="020B0604020202020204" pitchFamily="34" charset="0"/>
              <a:buChar char="•"/>
            </a:pPr>
            <a:r>
              <a:rPr lang="en-GB" altLang="en-US" sz="2000" dirty="0">
                <a:latin typeface="Cabin"/>
              </a:rPr>
              <a:t>Defined as certain expenses ‘used for the purposes of the candidate's election’ during the ‘regulated period’. </a:t>
            </a:r>
          </a:p>
          <a:p>
            <a:pPr marL="342900" indent="-342900">
              <a:buFont typeface="Arial" panose="020B0604020202020204" pitchFamily="34" charset="0"/>
              <a:buChar char="•"/>
            </a:pPr>
            <a:r>
              <a:rPr lang="en-GB" altLang="en-US" sz="2000" dirty="0">
                <a:latin typeface="Cabin"/>
              </a:rPr>
              <a:t>Responsibility of election agent</a:t>
            </a:r>
            <a:endParaRPr lang="en-GB" altLang="en-US" dirty="0">
              <a:latin typeface="Cabin"/>
              <a:cs typeface="Arial" panose="020B0604020202020204" pitchFamily="34" charset="0"/>
            </a:endParaRPr>
          </a:p>
          <a:p>
            <a:pPr marL="342900" indent="-342900">
              <a:buFont typeface="Arial" panose="020B0604020202020204" pitchFamily="34" charset="0"/>
              <a:buChar char="•"/>
            </a:pPr>
            <a:r>
              <a:rPr lang="en-GB" altLang="en-US" sz="2000" dirty="0">
                <a:latin typeface="Cabin"/>
              </a:rPr>
              <a:t>The election agent is responsible in law for the return, but the candidate must also submit a declaration that the return is correct and therefore should also know the rules. </a:t>
            </a:r>
          </a:p>
          <a:p>
            <a:pPr marL="342900" indent="-342900">
              <a:buFont typeface="Arial" panose="020B0604020202020204" pitchFamily="34" charset="0"/>
              <a:buChar char="•"/>
            </a:pPr>
            <a:r>
              <a:rPr lang="en-GB" altLang="en-US" sz="2000" dirty="0">
                <a:latin typeface="Cabin"/>
              </a:rPr>
              <a:t>Spending return due date – </a:t>
            </a:r>
            <a:r>
              <a:rPr lang="en-GB" altLang="en-US" sz="2000" b="1" dirty="0">
                <a:latin typeface="Cabin"/>
              </a:rPr>
              <a:t>7 June 2024</a:t>
            </a:r>
          </a:p>
          <a:p>
            <a:pPr marL="342900" indent="-342900">
              <a:buFont typeface="Arial" panose="020B0604020202020204" pitchFamily="34" charset="0"/>
              <a:buChar char="•"/>
            </a:pPr>
            <a:r>
              <a:rPr lang="en-GB" altLang="en-US" sz="2000" dirty="0">
                <a:latin typeface="Cabin"/>
              </a:rPr>
              <a:t>You must keep within the spending limit during the regulated period. You must keep a record of your spending on items and services you use during the regulated period, and donations you receive towards that spending.</a:t>
            </a:r>
          </a:p>
          <a:p>
            <a:pPr marL="342900" indent="-342900">
              <a:buFont typeface="Arial" panose="020B0604020202020204" pitchFamily="34" charset="0"/>
              <a:buChar char="•"/>
            </a:pPr>
            <a:r>
              <a:rPr lang="en-GB" altLang="en-US" sz="2000" dirty="0">
                <a:latin typeface="Cabin"/>
              </a:rPr>
              <a:t>Questions on spending should be addressed to the Electoral Commission – not CCARO or LRO.</a:t>
            </a:r>
          </a:p>
          <a:p>
            <a:endParaRPr lang="en-GB" dirty="0"/>
          </a:p>
        </p:txBody>
      </p:sp>
    </p:spTree>
    <p:extLst>
      <p:ext uri="{BB962C8B-B14F-4D97-AF65-F5344CB8AC3E}">
        <p14:creationId xmlns:p14="http://schemas.microsoft.com/office/powerpoint/2010/main" val="40940172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FB1AE-48A0-F335-1413-DAD63AA5369F}"/>
              </a:ext>
            </a:extLst>
          </p:cNvPr>
          <p:cNvSpPr>
            <a:spLocks noGrp="1"/>
          </p:cNvSpPr>
          <p:nvPr>
            <p:ph type="title"/>
          </p:nvPr>
        </p:nvSpPr>
        <p:spPr/>
        <p:txBody>
          <a:bodyPr/>
          <a:lstStyle/>
          <a:p>
            <a:r>
              <a:rPr lang="en-US" sz="3600" dirty="0">
                <a:solidFill>
                  <a:schemeClr val="bg1"/>
                </a:solidFill>
                <a:latin typeface="Cabin" charset="0"/>
                <a:ea typeface="Cabin" charset="0"/>
                <a:cs typeface="Cabin" charset="0"/>
              </a:rPr>
              <a:t>Candidate spending limit</a:t>
            </a:r>
            <a:br>
              <a:rPr lang="en-US" sz="3600" dirty="0">
                <a:solidFill>
                  <a:srgbClr val="009CA6"/>
                </a:solidFill>
                <a:latin typeface="Cabin" charset="0"/>
                <a:ea typeface="Cabin" charset="0"/>
                <a:cs typeface="Cabin" charset="0"/>
              </a:rPr>
            </a:br>
            <a:endParaRPr lang="en-GB" dirty="0"/>
          </a:p>
        </p:txBody>
      </p:sp>
      <p:sp>
        <p:nvSpPr>
          <p:cNvPr id="3" name="Content Placeholder 2">
            <a:extLst>
              <a:ext uri="{FF2B5EF4-FFF2-40B4-BE49-F238E27FC236}">
                <a16:creationId xmlns:a16="http://schemas.microsoft.com/office/drawing/2014/main" id="{EEF0607D-E8A8-CF7E-83B7-FF171626F7C8}"/>
              </a:ext>
            </a:extLst>
          </p:cNvPr>
          <p:cNvSpPr>
            <a:spLocks noGrp="1"/>
          </p:cNvSpPr>
          <p:nvPr>
            <p:ph idx="1"/>
          </p:nvPr>
        </p:nvSpPr>
        <p:spPr/>
        <p:txBody>
          <a:bodyPr/>
          <a:lstStyle/>
          <a:p>
            <a:r>
              <a:rPr lang="en-GB" altLang="en-US" sz="2000" dirty="0">
                <a:latin typeface="Cabin"/>
              </a:rPr>
              <a:t>The spending limit that is set out in legislation and is calculated using a fixed amount of £3,040 multiplied by the total number of constituent councils plus 8p for every entry in the register of electors to be used at the election. </a:t>
            </a:r>
          </a:p>
          <a:p>
            <a:endParaRPr lang="en-GB" altLang="en-US" sz="2000" dirty="0">
              <a:latin typeface="Cabin"/>
            </a:endParaRPr>
          </a:p>
          <a:p>
            <a:r>
              <a:rPr lang="en-GB" altLang="en-US" sz="2000" dirty="0">
                <a:latin typeface="Cabin"/>
              </a:rPr>
              <a:t>£3,040 x 4 = £12,160 plus 8p per elector (1,625,717) = £142,217.36</a:t>
            </a:r>
          </a:p>
          <a:p>
            <a:endParaRPr lang="en-GB" altLang="en-US" sz="2000" dirty="0">
              <a:latin typeface="Cabin"/>
            </a:endParaRPr>
          </a:p>
          <a:p>
            <a:r>
              <a:rPr lang="en-GB" altLang="en-US" sz="2000" dirty="0">
                <a:latin typeface="Cabin"/>
                <a:cs typeface="Times New Roman" panose="02020603050405020304" pitchFamily="18" charset="0"/>
              </a:rPr>
              <a:t>comprehensive guidance is included in the Commission’s  guidance for candidates and agents. </a:t>
            </a:r>
            <a:endParaRPr lang="en-GB" altLang="en-US" sz="1800" dirty="0">
              <a:latin typeface="Cabin"/>
            </a:endParaRPr>
          </a:p>
          <a:p>
            <a:pPr marL="0" indent="0">
              <a:buNone/>
            </a:pPr>
            <a:endParaRPr lang="en-GB" dirty="0"/>
          </a:p>
        </p:txBody>
      </p:sp>
    </p:spTree>
    <p:extLst>
      <p:ext uri="{BB962C8B-B14F-4D97-AF65-F5344CB8AC3E}">
        <p14:creationId xmlns:p14="http://schemas.microsoft.com/office/powerpoint/2010/main" val="1005456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17934-4BE2-0000-56AE-9220D54BD276}"/>
              </a:ext>
            </a:extLst>
          </p:cNvPr>
          <p:cNvSpPr>
            <a:spLocks noGrp="1"/>
          </p:cNvSpPr>
          <p:nvPr>
            <p:ph type="title"/>
          </p:nvPr>
        </p:nvSpPr>
        <p:spPr/>
        <p:txBody>
          <a:bodyPr/>
          <a:lstStyle/>
          <a:p>
            <a:r>
              <a:rPr lang="en-US" sz="3600" dirty="0">
                <a:solidFill>
                  <a:schemeClr val="bg1"/>
                </a:solidFill>
                <a:latin typeface="Cabin" charset="0"/>
                <a:ea typeface="Cabin" charset="0"/>
                <a:cs typeface="Cabin" charset="0"/>
              </a:rPr>
              <a:t>The role of the Mayor of East Midlands Combined County Authority Mayor   </a:t>
            </a:r>
            <a:br>
              <a:rPr lang="en-US" sz="3600" dirty="0">
                <a:solidFill>
                  <a:srgbClr val="009CA6"/>
                </a:solidFill>
                <a:latin typeface="Cabin" charset="0"/>
                <a:ea typeface="Cabin" charset="0"/>
                <a:cs typeface="Cabin" charset="0"/>
              </a:rPr>
            </a:br>
            <a:endParaRPr lang="en-GB" dirty="0"/>
          </a:p>
        </p:txBody>
      </p:sp>
      <p:sp>
        <p:nvSpPr>
          <p:cNvPr id="3" name="Content Placeholder 2">
            <a:extLst>
              <a:ext uri="{FF2B5EF4-FFF2-40B4-BE49-F238E27FC236}">
                <a16:creationId xmlns:a16="http://schemas.microsoft.com/office/drawing/2014/main" id="{BF020C88-029D-16E6-C65C-7E0FF32AC181}"/>
              </a:ext>
            </a:extLst>
          </p:cNvPr>
          <p:cNvSpPr>
            <a:spLocks noGrp="1"/>
          </p:cNvSpPr>
          <p:nvPr>
            <p:ph idx="1"/>
          </p:nvPr>
        </p:nvSpPr>
        <p:spPr>
          <a:xfrm>
            <a:off x="3808308" y="1123837"/>
            <a:ext cx="7315200" cy="5120640"/>
          </a:xfrm>
        </p:spPr>
        <p:txBody>
          <a:bodyPr>
            <a:normAutofit/>
          </a:bodyPr>
          <a:lstStyle/>
          <a:p>
            <a:pPr marL="285750" indent="-285750">
              <a:buFont typeface="Arial" panose="020B0604020202020204" pitchFamily="34" charset="0"/>
              <a:buChar char="•"/>
            </a:pPr>
            <a:r>
              <a:rPr lang="en-GB" sz="1800" dirty="0">
                <a:solidFill>
                  <a:schemeClr val="tx1"/>
                </a:solidFill>
                <a:latin typeface="Cabin"/>
              </a:rPr>
              <a:t>The EMCCA will work with councils across Derbyshire, Nottinghamshire, Derby and Nottingham to deliver the best possible outcomes for the residents and businesses.</a:t>
            </a:r>
          </a:p>
          <a:p>
            <a:pPr marL="285750" indent="-285750">
              <a:buFont typeface="Arial" panose="020B0604020202020204" pitchFamily="34" charset="0"/>
              <a:buChar char="•"/>
            </a:pPr>
            <a:r>
              <a:rPr lang="en-GB" sz="1800" dirty="0">
                <a:solidFill>
                  <a:schemeClr val="tx1"/>
                </a:solidFill>
                <a:latin typeface="Cabin"/>
              </a:rPr>
              <a:t>As part of the devolution deal, the EMCCA must have a directly elected mayor. The Government believes a Mayor means clearer accountability over local powers, functions and funding. A key part of the role is to act as an advocate and global ambassador for the Combined County Authority area and the 2.2 million residents who live here. </a:t>
            </a:r>
          </a:p>
          <a:p>
            <a:pPr marL="285750" indent="-285750">
              <a:buFont typeface="Arial" panose="020B0604020202020204" pitchFamily="34" charset="0"/>
              <a:buChar char="•"/>
            </a:pPr>
            <a:r>
              <a:rPr lang="en-GB" sz="1800" dirty="0">
                <a:solidFill>
                  <a:schemeClr val="tx1"/>
                </a:solidFill>
                <a:latin typeface="Cabin"/>
              </a:rPr>
              <a:t>The Mayor leads the Combined County Authority, working with partner councils, business representatives and stakeholders on areas like transport, housing, regeneration, employment and skills, economic investment and the net-zero ambition.</a:t>
            </a:r>
          </a:p>
          <a:p>
            <a:pPr marL="285750" indent="-285750">
              <a:buFont typeface="Arial" panose="020B0604020202020204" pitchFamily="34" charset="0"/>
              <a:buChar char="•"/>
            </a:pPr>
            <a:r>
              <a:rPr lang="en-GB" sz="1800" dirty="0">
                <a:solidFill>
                  <a:schemeClr val="tx1"/>
                </a:solidFill>
              </a:rPr>
              <a:t>The Mayor’s term of office will run for four years. </a:t>
            </a:r>
            <a:endParaRPr lang="en-GB" sz="1800" dirty="0">
              <a:solidFill>
                <a:schemeClr val="tx1"/>
              </a:solidFill>
              <a:latin typeface="Cabin"/>
            </a:endParaRPr>
          </a:p>
          <a:p>
            <a:endParaRPr lang="en-GB" dirty="0"/>
          </a:p>
        </p:txBody>
      </p:sp>
    </p:spTree>
    <p:extLst>
      <p:ext uri="{BB962C8B-B14F-4D97-AF65-F5344CB8AC3E}">
        <p14:creationId xmlns:p14="http://schemas.microsoft.com/office/powerpoint/2010/main" val="2507809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A1080-3B4B-93D0-9C06-70C46BC187CF}"/>
              </a:ext>
            </a:extLst>
          </p:cNvPr>
          <p:cNvSpPr>
            <a:spLocks noGrp="1"/>
          </p:cNvSpPr>
          <p:nvPr>
            <p:ph type="title"/>
          </p:nvPr>
        </p:nvSpPr>
        <p:spPr/>
        <p:txBody>
          <a:bodyPr/>
          <a:lstStyle/>
          <a:p>
            <a:r>
              <a:rPr lang="en-US" sz="3600" dirty="0">
                <a:solidFill>
                  <a:schemeClr val="bg1"/>
                </a:solidFill>
                <a:latin typeface="Cabin" charset="0"/>
                <a:ea typeface="Cabin" charset="0"/>
                <a:cs typeface="Cabin" charset="0"/>
              </a:rPr>
              <a:t>Useful contacts</a:t>
            </a:r>
            <a:br>
              <a:rPr lang="en-US" sz="3600" dirty="0">
                <a:solidFill>
                  <a:srgbClr val="009CA6"/>
                </a:solidFill>
                <a:latin typeface="Cabin" charset="0"/>
                <a:ea typeface="Cabin" charset="0"/>
                <a:cs typeface="Cabin" charset="0"/>
              </a:rPr>
            </a:b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71497226"/>
              </p:ext>
            </p:extLst>
          </p:nvPr>
        </p:nvGraphicFramePr>
        <p:xfrm>
          <a:off x="3634450" y="814335"/>
          <a:ext cx="7836061" cy="4463032"/>
        </p:xfrm>
        <a:graphic>
          <a:graphicData uri="http://schemas.openxmlformats.org/drawingml/2006/table">
            <a:tbl>
              <a:tblPr firstRow="1" bandRow="1">
                <a:tableStyleId>{F5AB1C69-6EDB-4FF4-983F-18BD219EF322}</a:tableStyleId>
              </a:tblPr>
              <a:tblGrid>
                <a:gridCol w="2491774">
                  <a:extLst>
                    <a:ext uri="{9D8B030D-6E8A-4147-A177-3AD203B41FA5}">
                      <a16:colId xmlns:a16="http://schemas.microsoft.com/office/drawing/2014/main" val="303605918"/>
                    </a:ext>
                  </a:extLst>
                </a:gridCol>
                <a:gridCol w="3403288">
                  <a:extLst>
                    <a:ext uri="{9D8B030D-6E8A-4147-A177-3AD203B41FA5}">
                      <a16:colId xmlns:a16="http://schemas.microsoft.com/office/drawing/2014/main" val="261415686"/>
                    </a:ext>
                  </a:extLst>
                </a:gridCol>
                <a:gridCol w="1940999">
                  <a:extLst>
                    <a:ext uri="{9D8B030D-6E8A-4147-A177-3AD203B41FA5}">
                      <a16:colId xmlns:a16="http://schemas.microsoft.com/office/drawing/2014/main" val="79011090"/>
                    </a:ext>
                  </a:extLst>
                </a:gridCol>
              </a:tblGrid>
              <a:tr h="870150">
                <a:tc>
                  <a:txBody>
                    <a:bodyPr/>
                    <a:lstStyle/>
                    <a:p>
                      <a:pPr algn="ctr"/>
                      <a:endParaRPr lang="en-GB" sz="2800" dirty="0">
                        <a:solidFill>
                          <a:schemeClr val="tx1"/>
                        </a:solidFill>
                      </a:endParaRPr>
                    </a:p>
                  </a:txBody>
                  <a:tcPr>
                    <a:solidFill>
                      <a:schemeClr val="accent1">
                        <a:lumMod val="60000"/>
                        <a:lumOff val="40000"/>
                      </a:schemeClr>
                    </a:solidFill>
                  </a:tcPr>
                </a:tc>
                <a:tc>
                  <a:txBody>
                    <a:bodyPr/>
                    <a:lstStyle/>
                    <a:p>
                      <a:pPr algn="ct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Email</a:t>
                      </a:r>
                      <a:endParaRPr lang="en-GB" dirty="0"/>
                    </a:p>
                  </a:txBody>
                  <a:tcPr>
                    <a:solidFill>
                      <a:schemeClr val="accent1">
                        <a:lumMod val="60000"/>
                        <a:lumOff val="40000"/>
                      </a:schemeClr>
                    </a:solidFill>
                  </a:tcPr>
                </a:tc>
                <a:tc>
                  <a:txBody>
                    <a:bodyPr/>
                    <a:lstStyle/>
                    <a:p>
                      <a:pPr algn="ct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Telephone</a:t>
                      </a:r>
                      <a:endParaRPr lang="en-GB" dirty="0"/>
                    </a:p>
                  </a:txBody>
                  <a:tcPr>
                    <a:solidFill>
                      <a:schemeClr val="accent1">
                        <a:lumMod val="60000"/>
                        <a:lumOff val="40000"/>
                      </a:schemeClr>
                    </a:solidFill>
                  </a:tcPr>
                </a:tc>
                <a:extLst>
                  <a:ext uri="{0D108BD9-81ED-4DB2-BD59-A6C34878D82A}">
                    <a16:rowId xmlns:a16="http://schemas.microsoft.com/office/drawing/2014/main" val="1219054840"/>
                  </a:ext>
                </a:extLst>
              </a:tr>
              <a:tr h="12009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latin typeface="Cabin"/>
                        </a:rPr>
                        <a:t>Electoral Commission </a:t>
                      </a:r>
                    </a:p>
                  </a:txBody>
                  <a:tcPr>
                    <a:solidFill>
                      <a:schemeClr val="accent1">
                        <a:lumMod val="60000"/>
                        <a:lumOff val="40000"/>
                      </a:schemeClr>
                    </a:solidFill>
                  </a:tcPr>
                </a:tc>
                <a:tc>
                  <a:txBody>
                    <a:bodyPr/>
                    <a:lstStyle/>
                    <a:p>
                      <a:r>
                        <a:rPr lang="en-GB" sz="2000" u="sng" dirty="0">
                          <a:solidFill>
                            <a:schemeClr val="tx1"/>
                          </a:solidFill>
                          <a:latin typeface="Cabin"/>
                          <a:hlinkClick r:id="rId3">
                            <a:extLst>
                              <a:ext uri="{A12FA001-AC4F-418D-AE19-62706E023703}">
                                <ahyp:hlinkClr xmlns:ahyp="http://schemas.microsoft.com/office/drawing/2018/hyperlinkcolor" val="tx"/>
                              </a:ext>
                            </a:extLst>
                          </a:hlinkClick>
                        </a:rPr>
                        <a:t>infoengland@electoralcommission.org.uk</a:t>
                      </a:r>
                      <a:r>
                        <a:rPr lang="en-GB" sz="2000" dirty="0">
                          <a:solidFill>
                            <a:schemeClr val="tx1"/>
                          </a:solidFill>
                          <a:latin typeface="Cabin"/>
                        </a:rPr>
                        <a:t>     </a:t>
                      </a:r>
                    </a:p>
                    <a:p>
                      <a:endParaRPr lang="en-GB" sz="2000" dirty="0">
                        <a:solidFill>
                          <a:schemeClr val="tx1"/>
                        </a:solidFill>
                        <a:latin typeface="Cabin"/>
                      </a:endParaRPr>
                    </a:p>
                  </a:txBody>
                  <a:tcPr>
                    <a:solidFill>
                      <a:schemeClr val="accent1">
                        <a:lumMod val="60000"/>
                        <a:lumOff val="40000"/>
                      </a:schemeClr>
                    </a:solidFill>
                  </a:tcPr>
                </a:tc>
                <a:tc>
                  <a:txBody>
                    <a:bodyPr/>
                    <a:lstStyle/>
                    <a:p>
                      <a:r>
                        <a:rPr lang="en-GB" sz="2000" dirty="0">
                          <a:latin typeface="Cabin"/>
                        </a:rPr>
                        <a:t>0333 103 192</a:t>
                      </a:r>
                    </a:p>
                  </a:txBody>
                  <a:tcPr>
                    <a:solidFill>
                      <a:schemeClr val="accent1">
                        <a:lumMod val="60000"/>
                        <a:lumOff val="40000"/>
                      </a:schemeClr>
                    </a:solidFill>
                  </a:tcPr>
                </a:tc>
                <a:extLst>
                  <a:ext uri="{0D108BD9-81ED-4DB2-BD59-A6C34878D82A}">
                    <a16:rowId xmlns:a16="http://schemas.microsoft.com/office/drawing/2014/main" val="3436321203"/>
                  </a:ext>
                </a:extLst>
              </a:tr>
              <a:tr h="11350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latin typeface="Cabin"/>
                        </a:rPr>
                        <a:t>Electoral Commission - Party and Election Finance</a:t>
                      </a:r>
                    </a:p>
                  </a:txBody>
                  <a:tcPr>
                    <a:solidFill>
                      <a:schemeClr val="accent1">
                        <a:lumMod val="60000"/>
                        <a:lumOff val="40000"/>
                      </a:schemeClr>
                    </a:solidFill>
                  </a:tcPr>
                </a:tc>
                <a:tc>
                  <a:txBody>
                    <a:bodyPr/>
                    <a:lstStyle/>
                    <a:p>
                      <a:r>
                        <a:rPr lang="en-GB" sz="2000" u="sng" dirty="0">
                          <a:solidFill>
                            <a:schemeClr val="tx1"/>
                          </a:solidFill>
                          <a:latin typeface="Cabin"/>
                          <a:hlinkClick r:id="rId4">
                            <a:extLst>
                              <a:ext uri="{A12FA001-AC4F-418D-AE19-62706E023703}">
                                <ahyp:hlinkClr xmlns:ahyp="http://schemas.microsoft.com/office/drawing/2018/hyperlinkcolor" val="tx"/>
                              </a:ext>
                            </a:extLst>
                          </a:hlinkClick>
                        </a:rPr>
                        <a:t>pef@electoralcommission.org.uk</a:t>
                      </a:r>
                      <a:endParaRPr lang="en-GB" sz="2000" dirty="0">
                        <a:solidFill>
                          <a:schemeClr val="tx1"/>
                        </a:solidFill>
                        <a:latin typeface="Cabin"/>
                      </a:endParaRPr>
                    </a:p>
                  </a:txBody>
                  <a:tcPr>
                    <a:solidFill>
                      <a:schemeClr val="accent1">
                        <a:lumMod val="60000"/>
                        <a:lumOff val="40000"/>
                      </a:schemeClr>
                    </a:solidFill>
                  </a:tcPr>
                </a:tc>
                <a:tc>
                  <a:txBody>
                    <a:bodyPr/>
                    <a:lstStyle/>
                    <a:p>
                      <a:endParaRPr lang="en-GB" sz="2000" dirty="0">
                        <a:latin typeface="Cabin"/>
                      </a:endParaRPr>
                    </a:p>
                  </a:txBody>
                  <a:tcPr>
                    <a:solidFill>
                      <a:schemeClr val="accent1">
                        <a:lumMod val="60000"/>
                        <a:lumOff val="40000"/>
                      </a:schemeClr>
                    </a:solidFill>
                  </a:tcPr>
                </a:tc>
                <a:extLst>
                  <a:ext uri="{0D108BD9-81ED-4DB2-BD59-A6C34878D82A}">
                    <a16:rowId xmlns:a16="http://schemas.microsoft.com/office/drawing/2014/main" val="3432533519"/>
                  </a:ext>
                </a:extLst>
              </a:tr>
              <a:tr h="1256866">
                <a:tc>
                  <a:txBody>
                    <a:bodyPr/>
                    <a:lstStyle/>
                    <a:p>
                      <a:r>
                        <a:rPr lang="en-GB" sz="2000" dirty="0">
                          <a:latin typeface="Cabin"/>
                        </a:rPr>
                        <a:t>Elections team</a:t>
                      </a:r>
                    </a:p>
                  </a:txBody>
                  <a:tcPr>
                    <a:solidFill>
                      <a:schemeClr val="accent1">
                        <a:lumMod val="60000"/>
                        <a:lumOff val="40000"/>
                      </a:schemeClr>
                    </a:solidFill>
                  </a:tcPr>
                </a:tc>
                <a:tc>
                  <a:txBody>
                    <a:bodyPr/>
                    <a:lstStyle/>
                    <a:p>
                      <a:r>
                        <a:rPr lang="en-GB" sz="2000" dirty="0">
                          <a:solidFill>
                            <a:schemeClr val="tx1"/>
                          </a:solidFill>
                          <a:latin typeface="Cabin"/>
                          <a:hlinkClick r:id="rId5"/>
                        </a:rPr>
                        <a:t>elections@nottinghamcity.gov.uk</a:t>
                      </a:r>
                      <a:endParaRPr lang="en-GB" sz="2000" dirty="0">
                        <a:solidFill>
                          <a:schemeClr val="tx1"/>
                        </a:solidFill>
                        <a:latin typeface="Cabin"/>
                      </a:endParaRPr>
                    </a:p>
                  </a:txBody>
                  <a:tcPr>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latin typeface="Cabin"/>
                        </a:rPr>
                        <a:t>0115 876 4111</a:t>
                      </a:r>
                    </a:p>
                    <a:p>
                      <a:endParaRPr lang="en-GB" sz="2000" dirty="0">
                        <a:solidFill>
                          <a:schemeClr val="tx1"/>
                        </a:solidFill>
                        <a:latin typeface="Cabin"/>
                      </a:endParaRPr>
                    </a:p>
                  </a:txBody>
                  <a:tcPr>
                    <a:solidFill>
                      <a:schemeClr val="accent1">
                        <a:lumMod val="60000"/>
                        <a:lumOff val="40000"/>
                      </a:schemeClr>
                    </a:solidFill>
                  </a:tcPr>
                </a:tc>
                <a:extLst>
                  <a:ext uri="{0D108BD9-81ED-4DB2-BD59-A6C34878D82A}">
                    <a16:rowId xmlns:a16="http://schemas.microsoft.com/office/drawing/2014/main" val="2349010641"/>
                  </a:ext>
                </a:extLst>
              </a:tr>
            </a:tbl>
          </a:graphicData>
        </a:graphic>
      </p:graphicFrame>
    </p:spTree>
    <p:extLst>
      <p:ext uri="{BB962C8B-B14F-4D97-AF65-F5344CB8AC3E}">
        <p14:creationId xmlns:p14="http://schemas.microsoft.com/office/powerpoint/2010/main" val="837455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4941C-4C4F-CFCA-EBDF-0D7946EAB5CA}"/>
              </a:ext>
            </a:extLst>
          </p:cNvPr>
          <p:cNvSpPr>
            <a:spLocks noGrp="1"/>
          </p:cNvSpPr>
          <p:nvPr>
            <p:ph type="title"/>
          </p:nvPr>
        </p:nvSpPr>
        <p:spPr/>
        <p:txBody>
          <a:bodyPr/>
          <a:lstStyle/>
          <a:p>
            <a:r>
              <a:rPr lang="en-GB" sz="3600" dirty="0"/>
              <a:t>Statutory election timetable</a:t>
            </a:r>
            <a:br>
              <a:rPr lang="en-GB" sz="3600" dirty="0"/>
            </a:br>
            <a:endParaRPr lang="en-GB" dirty="0"/>
          </a:p>
        </p:txBody>
      </p:sp>
      <p:graphicFrame>
        <p:nvGraphicFramePr>
          <p:cNvPr id="4" name="Content Placeholder 9">
            <a:extLst>
              <a:ext uri="{FF2B5EF4-FFF2-40B4-BE49-F238E27FC236}">
                <a16:creationId xmlns:a16="http://schemas.microsoft.com/office/drawing/2014/main" id="{1823A9DF-4F5A-4CE8-8D4C-FF7E210C04C5}"/>
              </a:ext>
            </a:extLst>
          </p:cNvPr>
          <p:cNvGraphicFramePr>
            <a:graphicFrameLocks noGrp="1"/>
          </p:cNvGraphicFramePr>
          <p:nvPr>
            <p:ph idx="1"/>
            <p:extLst>
              <p:ext uri="{D42A27DB-BD31-4B8C-83A1-F6EECF244321}">
                <p14:modId xmlns:p14="http://schemas.microsoft.com/office/powerpoint/2010/main" val="4000579134"/>
              </p:ext>
            </p:extLst>
          </p:nvPr>
        </p:nvGraphicFramePr>
        <p:xfrm>
          <a:off x="3901440" y="883920"/>
          <a:ext cx="6909950" cy="5090160"/>
        </p:xfrm>
        <a:graphic>
          <a:graphicData uri="http://schemas.openxmlformats.org/drawingml/2006/table">
            <a:tbl>
              <a:tblPr firstRow="1" bandRow="1"/>
              <a:tblGrid>
                <a:gridCol w="3666190">
                  <a:extLst>
                    <a:ext uri="{9D8B030D-6E8A-4147-A177-3AD203B41FA5}">
                      <a16:colId xmlns:a16="http://schemas.microsoft.com/office/drawing/2014/main" val="2014813731"/>
                    </a:ext>
                  </a:extLst>
                </a:gridCol>
                <a:gridCol w="3243760">
                  <a:extLst>
                    <a:ext uri="{9D8B030D-6E8A-4147-A177-3AD203B41FA5}">
                      <a16:colId xmlns:a16="http://schemas.microsoft.com/office/drawing/2014/main" val="3532301290"/>
                    </a:ext>
                  </a:extLst>
                </a:gridCol>
              </a:tblGrid>
              <a:tr h="273838">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t>Event</a:t>
                      </a:r>
                    </a:p>
                  </a:txBody>
                  <a:tcPr marL="68580" marR="68580" marT="34290" marB="34290">
                    <a:lnL w="12700" cmpd="sng">
                      <a:solidFill>
                        <a:srgbClr val="8A8D8E"/>
                      </a:solidFill>
                    </a:lnL>
                    <a:lnR>
                      <a:noFill/>
                    </a:lnR>
                    <a:lnT w="12700" cmpd="sng">
                      <a:solidFill>
                        <a:srgbClr val="8A8D8E"/>
                      </a:solidFill>
                    </a:lnT>
                    <a:lnB w="12700" cmpd="sng">
                      <a:solidFill>
                        <a:srgbClr val="8A8D8E"/>
                      </a:solidFill>
                    </a:lnB>
                    <a:lnTlToBr w="12700" cmpd="sng">
                      <a:noFill/>
                      <a:prstDash val="solid"/>
                    </a:lnTlToBr>
                    <a:lnBlToTr w="12700" cmpd="sng">
                      <a:noFill/>
                      <a:prstDash val="solid"/>
                    </a:lnBlToTr>
                    <a:solidFill>
                      <a:srgbClr val="8A8D8E"/>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t>Date</a:t>
                      </a:r>
                    </a:p>
                  </a:txBody>
                  <a:tcPr marL="68580" marR="68580" marT="34290" marB="34290">
                    <a:lnL>
                      <a:noFill/>
                    </a:lnL>
                    <a:lnR w="12700" cmpd="sng">
                      <a:solidFill>
                        <a:srgbClr val="8A8D8E"/>
                      </a:solidFill>
                    </a:lnR>
                    <a:lnT w="12700" cmpd="sng">
                      <a:solidFill>
                        <a:srgbClr val="8A8D8E"/>
                      </a:solidFill>
                    </a:lnT>
                    <a:lnB w="12700" cmpd="sng">
                      <a:solidFill>
                        <a:srgbClr val="8A8D8E"/>
                      </a:solidFill>
                    </a:lnB>
                    <a:lnTlToBr w="12700" cmpd="sng">
                      <a:noFill/>
                      <a:prstDash val="solid"/>
                    </a:lnTlToBr>
                    <a:lnBlToTr w="12700" cmpd="sng">
                      <a:noFill/>
                      <a:prstDash val="solid"/>
                    </a:lnBlToTr>
                    <a:solidFill>
                      <a:srgbClr val="8A8D8E"/>
                    </a:solidFill>
                  </a:tcPr>
                </a:tc>
                <a:extLst>
                  <a:ext uri="{0D108BD9-81ED-4DB2-BD59-A6C34878D82A}">
                    <a16:rowId xmlns:a16="http://schemas.microsoft.com/office/drawing/2014/main" val="502816014"/>
                  </a:ext>
                </a:extLst>
              </a:tr>
              <a:tr h="27383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solidFill>
                            <a:schemeClr val="tx2"/>
                          </a:solidFill>
                        </a:rPr>
                        <a:t>Publish Notice of Election </a:t>
                      </a:r>
                    </a:p>
                  </a:txBody>
                  <a:tcPr marL="68580" marR="68580" marT="34290" marB="34290">
                    <a:lnL w="12700" cmpd="sng">
                      <a:solidFill>
                        <a:srgbClr val="8A8D8E"/>
                      </a:solidFill>
                    </a:lnL>
                    <a:lnR>
                      <a:noFill/>
                    </a:lnR>
                    <a:lnT w="12700" cmpd="sng">
                      <a:solidFill>
                        <a:srgbClr val="8A8D8E"/>
                      </a:solidFill>
                    </a:lnT>
                    <a:lnB w="12700" cmpd="sng">
                      <a:solidFill>
                        <a:srgbClr val="8A8D8E"/>
                      </a:solidFill>
                    </a:lnB>
                    <a:lnTlToBr w="12700" cmpd="sng">
                      <a:noFill/>
                      <a:prstDash val="solid"/>
                    </a:lnTlToBr>
                    <a:lnBlToTr w="12700" cmpd="sng">
                      <a:noFill/>
                      <a:prstDash val="solid"/>
                    </a:lnBlToTr>
                    <a:solidFill>
                      <a:srgbClr val="8A8D8E">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solidFill>
                            <a:schemeClr val="tx2"/>
                          </a:solidFill>
                        </a:rPr>
                        <a:t>26 March </a:t>
                      </a:r>
                    </a:p>
                  </a:txBody>
                  <a:tcPr marL="68580" marR="68580" marT="34290" marB="34290">
                    <a:lnL>
                      <a:noFill/>
                    </a:lnL>
                    <a:lnR w="12700" cmpd="sng">
                      <a:solidFill>
                        <a:srgbClr val="8A8D8E"/>
                      </a:solidFill>
                    </a:lnR>
                    <a:lnT w="12700" cmpd="sng">
                      <a:solidFill>
                        <a:srgbClr val="8A8D8E"/>
                      </a:solidFill>
                    </a:lnT>
                    <a:lnB w="12700" cmpd="sng">
                      <a:solidFill>
                        <a:srgbClr val="8A8D8E"/>
                      </a:solidFill>
                    </a:lnB>
                    <a:lnTlToBr w="12700" cmpd="sng">
                      <a:noFill/>
                      <a:prstDash val="solid"/>
                    </a:lnTlToBr>
                    <a:lnBlToTr w="12700" cmpd="sng">
                      <a:noFill/>
                      <a:prstDash val="solid"/>
                    </a:lnBlToTr>
                    <a:solidFill>
                      <a:srgbClr val="8A8D8E">
                        <a:tint val="20000"/>
                      </a:srgbClr>
                    </a:solidFill>
                  </a:tcPr>
                </a:tc>
                <a:extLst>
                  <a:ext uri="{0D108BD9-81ED-4DB2-BD59-A6C34878D82A}">
                    <a16:rowId xmlns:a16="http://schemas.microsoft.com/office/drawing/2014/main" val="311688742"/>
                  </a:ext>
                </a:extLst>
              </a:tr>
              <a:tr h="47265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solidFill>
                            <a:schemeClr val="tx2"/>
                          </a:solidFill>
                        </a:rPr>
                        <a:t>Delivery of nominations </a:t>
                      </a:r>
                    </a:p>
                  </a:txBody>
                  <a:tcPr marL="68580" marR="68580" marT="34290" marB="34290">
                    <a:lnL w="12700" cmpd="sng">
                      <a:solidFill>
                        <a:srgbClr val="8A8D8E"/>
                      </a:solidFill>
                    </a:lnL>
                    <a:lnR>
                      <a:noFill/>
                    </a:lnR>
                    <a:lnT w="12700" cmpd="sng">
                      <a:solidFill>
                        <a:srgbClr val="8A8D8E"/>
                      </a:solidFill>
                    </a:lnT>
                    <a:lnB w="12700" cmpd="sng">
                      <a:solidFill>
                        <a:srgbClr val="8A8D8E"/>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solidFill>
                            <a:schemeClr val="tx2"/>
                          </a:solidFill>
                        </a:rPr>
                        <a:t>10am-4pm on any working day from </a:t>
                      </a:r>
                    </a:p>
                    <a:p>
                      <a:r>
                        <a:rPr lang="en-GB" sz="1400" dirty="0">
                          <a:solidFill>
                            <a:schemeClr val="tx2"/>
                          </a:solidFill>
                        </a:rPr>
                        <a:t>27 March until 4pm on 5 April</a:t>
                      </a:r>
                    </a:p>
                  </a:txBody>
                  <a:tcPr marL="68580" marR="68580" marT="34290" marB="34290">
                    <a:lnL>
                      <a:noFill/>
                    </a:lnL>
                    <a:lnR w="12700" cmpd="sng">
                      <a:solidFill>
                        <a:srgbClr val="8A8D8E"/>
                      </a:solidFill>
                    </a:lnR>
                    <a:lnT w="12700" cmpd="sng">
                      <a:solidFill>
                        <a:srgbClr val="8A8D8E"/>
                      </a:solidFill>
                    </a:lnT>
                    <a:lnB w="12700" cmpd="sng">
                      <a:solidFill>
                        <a:srgbClr val="8A8D8E"/>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71795412"/>
                  </a:ext>
                </a:extLst>
              </a:tr>
              <a:tr h="4726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solidFill>
                            <a:schemeClr val="tx2"/>
                          </a:solidFill>
                        </a:rPr>
                        <a:t>Close of nominations and deadline for receipt of Candidate Address and notification of Election Agent</a:t>
                      </a:r>
                    </a:p>
                  </a:txBody>
                  <a:tcPr marL="68580" marR="68580" marT="34290" marB="34290">
                    <a:lnL w="12700" cmpd="sng">
                      <a:solidFill>
                        <a:srgbClr val="8A8D8E"/>
                      </a:solidFill>
                    </a:lnL>
                    <a:lnR>
                      <a:noFill/>
                    </a:lnR>
                    <a:lnT w="12700" cmpd="sng">
                      <a:solidFill>
                        <a:srgbClr val="8A8D8E"/>
                      </a:solidFill>
                    </a:lnT>
                    <a:lnB w="12700" cmpd="sng">
                      <a:solidFill>
                        <a:srgbClr val="8A8D8E"/>
                      </a:solidFill>
                    </a:lnB>
                    <a:lnTlToBr w="12700" cmpd="sng">
                      <a:noFill/>
                      <a:prstDash val="solid"/>
                    </a:lnTlToBr>
                    <a:lnBlToTr w="12700" cmpd="sng">
                      <a:noFill/>
                      <a:prstDash val="solid"/>
                    </a:lnBlToTr>
                    <a:solidFill>
                      <a:srgbClr val="8A8D8E">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GB" sz="1400" dirty="0">
                        <a:solidFill>
                          <a:schemeClr val="tx2"/>
                        </a:solidFill>
                      </a:endParaRPr>
                    </a:p>
                    <a:p>
                      <a:r>
                        <a:rPr lang="en-GB" sz="1400" dirty="0">
                          <a:solidFill>
                            <a:schemeClr val="tx2"/>
                          </a:solidFill>
                        </a:rPr>
                        <a:t>4pm on 5 April</a:t>
                      </a:r>
                    </a:p>
                  </a:txBody>
                  <a:tcPr marL="68580" marR="68580" marT="34290" marB="34290">
                    <a:lnL>
                      <a:noFill/>
                    </a:lnL>
                    <a:lnR w="12700" cmpd="sng">
                      <a:solidFill>
                        <a:srgbClr val="8A8D8E"/>
                      </a:solidFill>
                    </a:lnR>
                    <a:lnT w="12700" cmpd="sng">
                      <a:solidFill>
                        <a:srgbClr val="8A8D8E"/>
                      </a:solidFill>
                    </a:lnT>
                    <a:lnB w="12700" cmpd="sng">
                      <a:solidFill>
                        <a:srgbClr val="8A8D8E"/>
                      </a:solidFill>
                    </a:lnB>
                    <a:lnTlToBr w="12700" cmpd="sng">
                      <a:noFill/>
                      <a:prstDash val="solid"/>
                    </a:lnTlToBr>
                    <a:lnBlToTr w="12700" cmpd="sng">
                      <a:noFill/>
                      <a:prstDash val="solid"/>
                    </a:lnBlToTr>
                    <a:solidFill>
                      <a:srgbClr val="8A8D8E">
                        <a:tint val="20000"/>
                      </a:srgbClr>
                    </a:solidFill>
                  </a:tcPr>
                </a:tc>
                <a:extLst>
                  <a:ext uri="{0D108BD9-81ED-4DB2-BD59-A6C34878D82A}">
                    <a16:rowId xmlns:a16="http://schemas.microsoft.com/office/drawing/2014/main" val="393894224"/>
                  </a:ext>
                </a:extLst>
              </a:tr>
              <a:tr h="27383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solidFill>
                            <a:schemeClr val="tx2"/>
                          </a:solidFill>
                        </a:rPr>
                        <a:t>Publication of Statement of Persons Nominated</a:t>
                      </a:r>
                    </a:p>
                  </a:txBody>
                  <a:tcPr marL="68580" marR="68580" marT="34290" marB="34290">
                    <a:lnL w="12700" cmpd="sng">
                      <a:solidFill>
                        <a:srgbClr val="8A8D8E"/>
                      </a:solidFill>
                    </a:lnL>
                    <a:lnR>
                      <a:noFill/>
                    </a:lnR>
                    <a:lnT w="12700" cmpd="sng">
                      <a:solidFill>
                        <a:srgbClr val="8A8D8E"/>
                      </a:solidFill>
                    </a:lnT>
                    <a:lnB w="12700" cmpd="sng">
                      <a:solidFill>
                        <a:srgbClr val="8A8D8E"/>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solidFill>
                            <a:schemeClr val="tx2"/>
                          </a:solidFill>
                        </a:rPr>
                        <a:t>No later than 4pm on 8 April</a:t>
                      </a:r>
                    </a:p>
                  </a:txBody>
                  <a:tcPr marL="68580" marR="68580" marT="34290" marB="34290">
                    <a:lnL>
                      <a:noFill/>
                    </a:lnL>
                    <a:lnR w="12700" cmpd="sng">
                      <a:solidFill>
                        <a:srgbClr val="8A8D8E"/>
                      </a:solidFill>
                    </a:lnR>
                    <a:lnT w="12700" cmpd="sng">
                      <a:solidFill>
                        <a:srgbClr val="8A8D8E"/>
                      </a:solidFill>
                    </a:lnT>
                    <a:lnB w="12700" cmpd="sng">
                      <a:solidFill>
                        <a:srgbClr val="8A8D8E"/>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09667922"/>
                  </a:ext>
                </a:extLst>
              </a:tr>
              <a:tr h="27383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solidFill>
                            <a:schemeClr val="tx2"/>
                          </a:solidFill>
                        </a:rPr>
                        <a:t>Deadline for registering to vote</a:t>
                      </a:r>
                    </a:p>
                  </a:txBody>
                  <a:tcPr marL="68580" marR="68580" marT="34290" marB="34290">
                    <a:lnL w="12700" cmpd="sng">
                      <a:solidFill>
                        <a:srgbClr val="8A8D8E"/>
                      </a:solidFill>
                    </a:lnL>
                    <a:lnR>
                      <a:noFill/>
                    </a:lnR>
                    <a:lnT w="12700" cmpd="sng">
                      <a:solidFill>
                        <a:srgbClr val="8A8D8E"/>
                      </a:solidFill>
                    </a:lnT>
                    <a:lnB w="12700" cmpd="sng">
                      <a:solidFill>
                        <a:srgbClr val="8A8D8E"/>
                      </a:solidFill>
                    </a:lnB>
                    <a:lnTlToBr w="12700" cmpd="sng">
                      <a:noFill/>
                      <a:prstDash val="solid"/>
                    </a:lnTlToBr>
                    <a:lnBlToTr w="12700" cmpd="sng">
                      <a:noFill/>
                      <a:prstDash val="solid"/>
                    </a:lnBlToTr>
                    <a:solidFill>
                      <a:srgbClr val="8A8D8E">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solidFill>
                            <a:schemeClr val="tx2"/>
                          </a:solidFill>
                        </a:rPr>
                        <a:t>16 April</a:t>
                      </a:r>
                    </a:p>
                  </a:txBody>
                  <a:tcPr marL="68580" marR="68580" marT="34290" marB="34290">
                    <a:lnL>
                      <a:noFill/>
                    </a:lnL>
                    <a:lnR w="12700" cmpd="sng">
                      <a:solidFill>
                        <a:srgbClr val="8A8D8E"/>
                      </a:solidFill>
                    </a:lnR>
                    <a:lnT w="12700" cmpd="sng">
                      <a:solidFill>
                        <a:srgbClr val="8A8D8E"/>
                      </a:solidFill>
                    </a:lnT>
                    <a:lnB w="12700" cmpd="sng">
                      <a:solidFill>
                        <a:srgbClr val="8A8D8E"/>
                      </a:solidFill>
                    </a:lnB>
                    <a:lnTlToBr w="12700" cmpd="sng">
                      <a:noFill/>
                      <a:prstDash val="solid"/>
                    </a:lnTlToBr>
                    <a:lnBlToTr w="12700" cmpd="sng">
                      <a:noFill/>
                      <a:prstDash val="solid"/>
                    </a:lnBlToTr>
                    <a:solidFill>
                      <a:srgbClr val="8A8D8E">
                        <a:tint val="20000"/>
                      </a:srgbClr>
                    </a:solidFill>
                  </a:tcPr>
                </a:tc>
                <a:extLst>
                  <a:ext uri="{0D108BD9-81ED-4DB2-BD59-A6C34878D82A}">
                    <a16:rowId xmlns:a16="http://schemas.microsoft.com/office/drawing/2014/main" val="2267293068"/>
                  </a:ext>
                </a:extLst>
              </a:tr>
              <a:tr h="47264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solidFill>
                            <a:schemeClr val="tx2"/>
                          </a:solidFill>
                        </a:rPr>
                        <a:t>Deadline for new applications to vote by post and for changes to existing absent voting arrangements</a:t>
                      </a:r>
                    </a:p>
                  </a:txBody>
                  <a:tcPr marL="68580" marR="68580" marT="34290" marB="34290">
                    <a:lnL w="12700" cmpd="sng">
                      <a:solidFill>
                        <a:srgbClr val="8A8D8E"/>
                      </a:solidFill>
                    </a:lnL>
                    <a:lnR>
                      <a:noFill/>
                    </a:lnR>
                    <a:lnT w="12700" cmpd="sng">
                      <a:solidFill>
                        <a:srgbClr val="8A8D8E"/>
                      </a:solidFill>
                    </a:lnT>
                    <a:lnB w="12700" cmpd="sng">
                      <a:solidFill>
                        <a:srgbClr val="8A8D8E"/>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solidFill>
                            <a:schemeClr val="tx2"/>
                          </a:solidFill>
                        </a:rPr>
                        <a:t>5pm on 17 April</a:t>
                      </a:r>
                    </a:p>
                  </a:txBody>
                  <a:tcPr marL="68580" marR="68580" marT="34290" marB="34290">
                    <a:lnL>
                      <a:noFill/>
                    </a:lnL>
                    <a:lnR w="12700" cmpd="sng">
                      <a:solidFill>
                        <a:srgbClr val="8A8D8E"/>
                      </a:solidFill>
                    </a:lnR>
                    <a:lnT w="12700" cmpd="sng">
                      <a:solidFill>
                        <a:srgbClr val="8A8D8E"/>
                      </a:solidFill>
                    </a:lnT>
                    <a:lnB w="12700" cmpd="sng">
                      <a:solidFill>
                        <a:srgbClr val="8A8D8E"/>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28294036"/>
                  </a:ext>
                </a:extLst>
              </a:tr>
              <a:tr h="27008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solidFill>
                            <a:schemeClr val="tx2"/>
                          </a:solidFill>
                        </a:rPr>
                        <a:t>Publication of Notice of Poll </a:t>
                      </a:r>
                    </a:p>
                  </a:txBody>
                  <a:tcPr marL="68580" marR="68580" marT="34290" marB="34290">
                    <a:lnL w="12700" cmpd="sng">
                      <a:solidFill>
                        <a:srgbClr val="8A8D8E"/>
                      </a:solidFill>
                    </a:lnL>
                    <a:lnR>
                      <a:noFill/>
                    </a:lnR>
                    <a:lnT w="12700" cmpd="sng">
                      <a:solidFill>
                        <a:srgbClr val="8A8D8E"/>
                      </a:solidFill>
                    </a:lnT>
                    <a:lnB w="12700" cmpd="sng">
                      <a:solidFill>
                        <a:srgbClr val="8A8D8E"/>
                      </a:solidFill>
                    </a:lnB>
                    <a:lnTlToBr w="12700" cmpd="sng">
                      <a:noFill/>
                      <a:prstDash val="solid"/>
                    </a:lnTlToBr>
                    <a:lnBlToTr w="12700" cmpd="sng">
                      <a:noFill/>
                      <a:prstDash val="solid"/>
                    </a:lnBlToTr>
                    <a:solidFill>
                      <a:srgbClr val="8A8D8E">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solidFill>
                            <a:schemeClr val="tx2"/>
                          </a:solidFill>
                        </a:rPr>
                        <a:t>No later than 24 April</a:t>
                      </a:r>
                    </a:p>
                  </a:txBody>
                  <a:tcPr marL="68580" marR="68580" marT="34290" marB="34290">
                    <a:lnL>
                      <a:noFill/>
                    </a:lnL>
                    <a:lnR w="12700" cmpd="sng">
                      <a:solidFill>
                        <a:srgbClr val="8A8D8E"/>
                      </a:solidFill>
                    </a:lnR>
                    <a:lnT w="12700" cmpd="sng">
                      <a:solidFill>
                        <a:srgbClr val="8A8D8E"/>
                      </a:solidFill>
                    </a:lnT>
                    <a:lnB w="12700" cmpd="sng">
                      <a:solidFill>
                        <a:srgbClr val="8A8D8E"/>
                      </a:solidFill>
                    </a:lnB>
                    <a:lnTlToBr w="12700" cmpd="sng">
                      <a:noFill/>
                      <a:prstDash val="solid"/>
                    </a:lnTlToBr>
                    <a:lnBlToTr w="12700" cmpd="sng">
                      <a:noFill/>
                      <a:prstDash val="solid"/>
                    </a:lnBlToTr>
                    <a:solidFill>
                      <a:srgbClr val="8A8D8E">
                        <a:tint val="20000"/>
                      </a:srgbClr>
                    </a:solidFill>
                  </a:tcPr>
                </a:tc>
                <a:extLst>
                  <a:ext uri="{0D108BD9-81ED-4DB2-BD59-A6C34878D82A}">
                    <a16:rowId xmlns:a16="http://schemas.microsoft.com/office/drawing/2014/main" val="1575605742"/>
                  </a:ext>
                </a:extLst>
              </a:tr>
              <a:tr h="27008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solidFill>
                            <a:schemeClr val="tx2"/>
                          </a:solidFill>
                        </a:rPr>
                        <a:t>Deadline for applications to vote by proxy</a:t>
                      </a:r>
                    </a:p>
                  </a:txBody>
                  <a:tcPr marL="68580" marR="68580" marT="34290" marB="34290">
                    <a:lnL w="12700" cmpd="sng">
                      <a:solidFill>
                        <a:srgbClr val="8A8D8E"/>
                      </a:solidFill>
                    </a:lnL>
                    <a:lnR>
                      <a:noFill/>
                    </a:lnR>
                    <a:lnT w="12700" cmpd="sng">
                      <a:solidFill>
                        <a:srgbClr val="8A8D8E"/>
                      </a:solidFill>
                    </a:lnT>
                    <a:lnB w="12700" cmpd="sng">
                      <a:solidFill>
                        <a:srgbClr val="8A8D8E"/>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solidFill>
                            <a:schemeClr val="tx2"/>
                          </a:solidFill>
                        </a:rPr>
                        <a:t>5pm on 24  April</a:t>
                      </a:r>
                    </a:p>
                  </a:txBody>
                  <a:tcPr marL="68580" marR="68580" marT="34290" marB="34290">
                    <a:lnL>
                      <a:noFill/>
                    </a:lnL>
                    <a:lnR w="12700" cmpd="sng">
                      <a:solidFill>
                        <a:srgbClr val="8A8D8E"/>
                      </a:solidFill>
                    </a:lnR>
                    <a:lnT w="12700" cmpd="sng">
                      <a:solidFill>
                        <a:srgbClr val="8A8D8E"/>
                      </a:solidFill>
                    </a:lnT>
                    <a:lnB w="12700" cmpd="sng">
                      <a:solidFill>
                        <a:srgbClr val="8A8D8E"/>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03847523"/>
                  </a:ext>
                </a:extLst>
              </a:tr>
              <a:tr h="27008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solidFill>
                            <a:schemeClr val="tx2"/>
                          </a:solidFill>
                        </a:rPr>
                        <a:t>Appointment of Polling, Counting and Sub-agents</a:t>
                      </a:r>
                    </a:p>
                  </a:txBody>
                  <a:tcPr marL="68580" marR="68580" marT="34290" marB="34290">
                    <a:lnL w="12700" cmpd="sng">
                      <a:solidFill>
                        <a:srgbClr val="8A8D8E"/>
                      </a:solidFill>
                    </a:lnL>
                    <a:lnR>
                      <a:noFill/>
                    </a:lnR>
                    <a:lnT w="12700" cmpd="sng">
                      <a:solidFill>
                        <a:srgbClr val="8A8D8E"/>
                      </a:solidFill>
                    </a:lnT>
                    <a:lnB w="12700" cmpd="sng">
                      <a:solidFill>
                        <a:srgbClr val="8A8D8E"/>
                      </a:solidFill>
                    </a:lnB>
                    <a:lnTlToBr w="12700" cmpd="sng">
                      <a:noFill/>
                      <a:prstDash val="solid"/>
                    </a:lnTlToBr>
                    <a:lnBlToTr w="12700" cmpd="sng">
                      <a:noFill/>
                      <a:prstDash val="solid"/>
                    </a:lnBlToTr>
                    <a:solidFill>
                      <a:srgbClr val="8A8D8E">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solidFill>
                            <a:schemeClr val="tx2"/>
                          </a:solidFill>
                        </a:rPr>
                        <a:t>25 April</a:t>
                      </a:r>
                    </a:p>
                  </a:txBody>
                  <a:tcPr marL="68580" marR="68580" marT="34290" marB="34290">
                    <a:lnL>
                      <a:noFill/>
                    </a:lnL>
                    <a:lnR w="12700" cmpd="sng">
                      <a:solidFill>
                        <a:srgbClr val="8A8D8E"/>
                      </a:solidFill>
                    </a:lnR>
                    <a:lnT w="12700" cmpd="sng">
                      <a:solidFill>
                        <a:srgbClr val="8A8D8E"/>
                      </a:solidFill>
                    </a:lnT>
                    <a:lnB w="12700" cmpd="sng">
                      <a:solidFill>
                        <a:srgbClr val="8A8D8E"/>
                      </a:solidFill>
                    </a:lnB>
                    <a:lnTlToBr w="12700" cmpd="sng">
                      <a:noFill/>
                      <a:prstDash val="solid"/>
                    </a:lnTlToBr>
                    <a:lnBlToTr w="12700" cmpd="sng">
                      <a:noFill/>
                      <a:prstDash val="solid"/>
                    </a:lnBlToTr>
                    <a:solidFill>
                      <a:srgbClr val="8A8D8E">
                        <a:tint val="20000"/>
                      </a:srgbClr>
                    </a:solidFill>
                  </a:tcPr>
                </a:tc>
                <a:extLst>
                  <a:ext uri="{0D108BD9-81ED-4DB2-BD59-A6C34878D82A}">
                    <a16:rowId xmlns:a16="http://schemas.microsoft.com/office/drawing/2014/main" val="2416267790"/>
                  </a:ext>
                </a:extLst>
              </a:tr>
              <a:tr h="27008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solidFill>
                            <a:schemeClr val="tx2"/>
                          </a:solidFill>
                        </a:rPr>
                        <a:t>Polling Day</a:t>
                      </a:r>
                    </a:p>
                  </a:txBody>
                  <a:tcPr marL="68580" marR="68580" marT="34290" marB="34290">
                    <a:lnL w="12700" cmpd="sng">
                      <a:solidFill>
                        <a:srgbClr val="8A8D8E"/>
                      </a:solidFill>
                    </a:lnL>
                    <a:lnR>
                      <a:noFill/>
                    </a:lnR>
                    <a:lnT w="12700" cmpd="sng">
                      <a:solidFill>
                        <a:srgbClr val="8A8D8E"/>
                      </a:solidFill>
                    </a:lnT>
                    <a:lnB w="12700" cmpd="sng">
                      <a:solidFill>
                        <a:srgbClr val="8A8D8E"/>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solidFill>
                            <a:schemeClr val="tx2"/>
                          </a:solidFill>
                        </a:rPr>
                        <a:t>2 May 7am – 10pm</a:t>
                      </a:r>
                    </a:p>
                  </a:txBody>
                  <a:tcPr marL="68580" marR="68580" marT="34290" marB="34290">
                    <a:lnL>
                      <a:noFill/>
                    </a:lnL>
                    <a:lnR w="12700" cmpd="sng">
                      <a:solidFill>
                        <a:srgbClr val="8A8D8E"/>
                      </a:solidFill>
                    </a:lnR>
                    <a:lnT w="12700" cmpd="sng">
                      <a:solidFill>
                        <a:srgbClr val="8A8D8E"/>
                      </a:solidFill>
                    </a:lnT>
                    <a:lnB w="12700" cmpd="sng">
                      <a:solidFill>
                        <a:srgbClr val="8A8D8E"/>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50791342"/>
                  </a:ext>
                </a:extLst>
              </a:tr>
              <a:tr h="27008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solidFill>
                            <a:schemeClr val="tx2"/>
                          </a:solidFill>
                        </a:rPr>
                        <a:t>Deadline for emergency proxy vote applications </a:t>
                      </a:r>
                    </a:p>
                  </a:txBody>
                  <a:tcPr marL="68580" marR="68580" marT="34290" marB="34290">
                    <a:lnL w="12700" cmpd="sng">
                      <a:solidFill>
                        <a:srgbClr val="8A8D8E"/>
                      </a:solidFill>
                    </a:lnL>
                    <a:lnR>
                      <a:noFill/>
                    </a:lnR>
                    <a:lnT w="12700" cmpd="sng">
                      <a:solidFill>
                        <a:srgbClr val="8A8D8E"/>
                      </a:solidFill>
                    </a:lnT>
                    <a:lnB w="12700" cmpd="sng">
                      <a:solidFill>
                        <a:srgbClr val="8A8D8E"/>
                      </a:solidFill>
                    </a:lnB>
                    <a:lnTlToBr w="12700" cmpd="sng">
                      <a:noFill/>
                      <a:prstDash val="solid"/>
                    </a:lnTlToBr>
                    <a:lnBlToTr w="12700" cmpd="sng">
                      <a:noFill/>
                      <a:prstDash val="solid"/>
                    </a:lnBlToTr>
                    <a:solidFill>
                      <a:srgbClr val="8A8D8E">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solidFill>
                            <a:schemeClr val="tx2"/>
                          </a:solidFill>
                        </a:rPr>
                        <a:t>5 pm on 2 May</a:t>
                      </a:r>
                    </a:p>
                  </a:txBody>
                  <a:tcPr marL="68580" marR="68580" marT="34290" marB="34290">
                    <a:lnL>
                      <a:noFill/>
                    </a:lnL>
                    <a:lnR w="12700" cmpd="sng">
                      <a:solidFill>
                        <a:srgbClr val="8A8D8E"/>
                      </a:solidFill>
                    </a:lnR>
                    <a:lnT w="12700" cmpd="sng">
                      <a:solidFill>
                        <a:srgbClr val="8A8D8E"/>
                      </a:solidFill>
                    </a:lnT>
                    <a:lnB w="12700" cmpd="sng">
                      <a:solidFill>
                        <a:srgbClr val="8A8D8E"/>
                      </a:solidFill>
                    </a:lnB>
                    <a:lnTlToBr w="12700" cmpd="sng">
                      <a:noFill/>
                      <a:prstDash val="solid"/>
                    </a:lnTlToBr>
                    <a:lnBlToTr w="12700" cmpd="sng">
                      <a:noFill/>
                      <a:prstDash val="solid"/>
                    </a:lnBlToTr>
                    <a:solidFill>
                      <a:srgbClr val="8A8D8E">
                        <a:tint val="20000"/>
                      </a:srgbClr>
                    </a:solidFill>
                  </a:tcPr>
                </a:tc>
                <a:extLst>
                  <a:ext uri="{0D108BD9-81ED-4DB2-BD59-A6C34878D82A}">
                    <a16:rowId xmlns:a16="http://schemas.microsoft.com/office/drawing/2014/main" val="2201181599"/>
                  </a:ext>
                </a:extLst>
              </a:tr>
            </a:tbl>
          </a:graphicData>
        </a:graphic>
      </p:graphicFrame>
    </p:spTree>
    <p:extLst>
      <p:ext uri="{BB962C8B-B14F-4D97-AF65-F5344CB8AC3E}">
        <p14:creationId xmlns:p14="http://schemas.microsoft.com/office/powerpoint/2010/main" val="4020389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BC33B-4924-7FA1-33C2-4F831DAEDE02}"/>
              </a:ext>
            </a:extLst>
          </p:cNvPr>
          <p:cNvSpPr>
            <a:spLocks noGrp="1"/>
          </p:cNvSpPr>
          <p:nvPr>
            <p:ph type="title"/>
          </p:nvPr>
        </p:nvSpPr>
        <p:spPr/>
        <p:txBody>
          <a:bodyPr/>
          <a:lstStyle/>
          <a:p>
            <a:r>
              <a:rPr lang="en-GB" sz="3600" dirty="0"/>
              <a:t>Other key dates in the election process</a:t>
            </a:r>
            <a:br>
              <a:rPr lang="en-GB" sz="3600" dirty="0"/>
            </a:br>
            <a:endParaRPr lang="en-GB" dirty="0"/>
          </a:p>
        </p:txBody>
      </p:sp>
      <p:graphicFrame>
        <p:nvGraphicFramePr>
          <p:cNvPr id="4" name="Content Placeholder 4">
            <a:extLst>
              <a:ext uri="{FF2B5EF4-FFF2-40B4-BE49-F238E27FC236}">
                <a16:creationId xmlns:a16="http://schemas.microsoft.com/office/drawing/2014/main" id="{1C026152-23A9-4D90-93CB-2EF83857ABAD}"/>
              </a:ext>
            </a:extLst>
          </p:cNvPr>
          <p:cNvGraphicFramePr>
            <a:graphicFrameLocks noGrp="1"/>
          </p:cNvGraphicFramePr>
          <p:nvPr>
            <p:ph idx="1"/>
            <p:extLst>
              <p:ext uri="{D42A27DB-BD31-4B8C-83A1-F6EECF244321}">
                <p14:modId xmlns:p14="http://schemas.microsoft.com/office/powerpoint/2010/main" val="3028535371"/>
              </p:ext>
            </p:extLst>
          </p:nvPr>
        </p:nvGraphicFramePr>
        <p:xfrm>
          <a:off x="3671968" y="1517019"/>
          <a:ext cx="7886700" cy="4208001"/>
        </p:xfrm>
        <a:graphic>
          <a:graphicData uri="http://schemas.openxmlformats.org/drawingml/2006/table">
            <a:tbl>
              <a:tblPr firstRow="1" bandRow="1"/>
              <a:tblGrid>
                <a:gridCol w="5252113">
                  <a:extLst>
                    <a:ext uri="{9D8B030D-6E8A-4147-A177-3AD203B41FA5}">
                      <a16:colId xmlns:a16="http://schemas.microsoft.com/office/drawing/2014/main" val="3047276222"/>
                    </a:ext>
                  </a:extLst>
                </a:gridCol>
                <a:gridCol w="2634587">
                  <a:extLst>
                    <a:ext uri="{9D8B030D-6E8A-4147-A177-3AD203B41FA5}">
                      <a16:colId xmlns:a16="http://schemas.microsoft.com/office/drawing/2014/main" val="2836553413"/>
                    </a:ext>
                  </a:extLst>
                </a:gridCol>
              </a:tblGrid>
              <a:tr h="68690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t>Event</a:t>
                      </a:r>
                    </a:p>
                  </a:txBody>
                  <a:tcPr marL="68580" marR="68580" marT="34290" marB="34290">
                    <a:lnL w="12700" cmpd="sng">
                      <a:solidFill>
                        <a:srgbClr val="8A8D8E"/>
                      </a:solidFill>
                    </a:lnL>
                    <a:lnR>
                      <a:noFill/>
                    </a:lnR>
                    <a:lnT w="12700" cmpd="sng">
                      <a:solidFill>
                        <a:srgbClr val="8A8D8E"/>
                      </a:solidFill>
                    </a:lnT>
                    <a:lnB w="12700" cmpd="sng">
                      <a:solidFill>
                        <a:srgbClr val="8A8D8E"/>
                      </a:solidFill>
                    </a:lnB>
                    <a:lnTlToBr w="12700" cmpd="sng">
                      <a:noFill/>
                      <a:prstDash val="solid"/>
                    </a:lnTlToBr>
                    <a:lnBlToTr w="12700" cmpd="sng">
                      <a:noFill/>
                      <a:prstDash val="solid"/>
                    </a:lnBlToTr>
                    <a:solidFill>
                      <a:srgbClr val="8A8D8E"/>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400" dirty="0"/>
                        <a:t>Date</a:t>
                      </a:r>
                    </a:p>
                  </a:txBody>
                  <a:tcPr marL="68580" marR="68580" marT="34290" marB="34290">
                    <a:lnL>
                      <a:noFill/>
                    </a:lnL>
                    <a:lnR w="12700" cmpd="sng">
                      <a:solidFill>
                        <a:srgbClr val="8A8D8E"/>
                      </a:solidFill>
                    </a:lnR>
                    <a:lnT w="12700" cmpd="sng">
                      <a:solidFill>
                        <a:srgbClr val="8A8D8E"/>
                      </a:solidFill>
                    </a:lnT>
                    <a:lnB w="12700" cmpd="sng">
                      <a:solidFill>
                        <a:srgbClr val="8A8D8E"/>
                      </a:solidFill>
                    </a:lnB>
                    <a:lnTlToBr w="12700" cmpd="sng">
                      <a:noFill/>
                      <a:prstDash val="solid"/>
                    </a:lnTlToBr>
                    <a:lnBlToTr w="12700" cmpd="sng">
                      <a:noFill/>
                      <a:prstDash val="solid"/>
                    </a:lnBlToTr>
                    <a:solidFill>
                      <a:srgbClr val="8A8D8E"/>
                    </a:solidFill>
                  </a:tcPr>
                </a:tc>
                <a:extLst>
                  <a:ext uri="{0D108BD9-81ED-4DB2-BD59-A6C34878D82A}">
                    <a16:rowId xmlns:a16="http://schemas.microsoft.com/office/drawing/2014/main" val="1188886239"/>
                  </a:ext>
                </a:extLst>
              </a:tr>
              <a:tr h="48854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solidFill>
                            <a:schemeClr val="tx2"/>
                          </a:solidFill>
                        </a:rPr>
                        <a:t>Poll cards despatched </a:t>
                      </a:r>
                    </a:p>
                  </a:txBody>
                  <a:tcPr marL="68580" marR="68580" marT="34290" marB="34290">
                    <a:lnL w="12700" cmpd="sng">
                      <a:solidFill>
                        <a:srgbClr val="8A8D8E"/>
                      </a:solidFill>
                    </a:lnL>
                    <a:lnR>
                      <a:noFill/>
                    </a:lnR>
                    <a:lnT w="12700" cmpd="sng">
                      <a:solidFill>
                        <a:srgbClr val="8A8D8E"/>
                      </a:solidFill>
                    </a:lnT>
                    <a:lnB w="12700" cmpd="sng">
                      <a:solidFill>
                        <a:srgbClr val="8A8D8E"/>
                      </a:solidFill>
                    </a:lnB>
                    <a:lnTlToBr w="12700" cmpd="sng">
                      <a:noFill/>
                      <a:prstDash val="solid"/>
                    </a:lnTlToBr>
                    <a:lnBlToTr w="12700" cmpd="sng">
                      <a:noFill/>
                      <a:prstDash val="solid"/>
                    </a:lnBlToTr>
                    <a:solidFill>
                      <a:srgbClr val="8A8D8E">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solidFill>
                            <a:schemeClr val="tx2"/>
                          </a:solidFill>
                        </a:rPr>
                        <a:t>26 March</a:t>
                      </a:r>
                    </a:p>
                  </a:txBody>
                  <a:tcPr marL="68580" marR="68580" marT="34290" marB="34290">
                    <a:lnL>
                      <a:noFill/>
                    </a:lnL>
                    <a:lnR w="12700" cmpd="sng">
                      <a:solidFill>
                        <a:srgbClr val="8A8D8E"/>
                      </a:solidFill>
                    </a:lnR>
                    <a:lnT w="12700" cmpd="sng">
                      <a:solidFill>
                        <a:srgbClr val="8A8D8E"/>
                      </a:solidFill>
                    </a:lnT>
                    <a:lnB w="12700" cmpd="sng">
                      <a:solidFill>
                        <a:srgbClr val="8A8D8E"/>
                      </a:solidFill>
                    </a:lnB>
                    <a:lnTlToBr w="12700" cmpd="sng">
                      <a:noFill/>
                      <a:prstDash val="solid"/>
                    </a:lnTlToBr>
                    <a:lnBlToTr w="12700" cmpd="sng">
                      <a:noFill/>
                      <a:prstDash val="solid"/>
                    </a:lnBlToTr>
                    <a:solidFill>
                      <a:srgbClr val="8A8D8E">
                        <a:tint val="20000"/>
                      </a:srgbClr>
                    </a:solidFill>
                  </a:tcPr>
                </a:tc>
                <a:extLst>
                  <a:ext uri="{0D108BD9-81ED-4DB2-BD59-A6C34878D82A}">
                    <a16:rowId xmlns:a16="http://schemas.microsoft.com/office/drawing/2014/main" val="2957513925"/>
                  </a:ext>
                </a:extLst>
              </a:tr>
              <a:tr h="67770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solidFill>
                            <a:schemeClr val="tx2"/>
                          </a:solidFill>
                        </a:rPr>
                        <a:t>Mayoral booklet despatched </a:t>
                      </a:r>
                    </a:p>
                  </a:txBody>
                  <a:tcPr marL="68580" marR="68580" marT="34290" marB="34290">
                    <a:lnL w="12700" cmpd="sng">
                      <a:solidFill>
                        <a:srgbClr val="8A8D8E"/>
                      </a:solidFill>
                    </a:lnL>
                    <a:lnR>
                      <a:noFill/>
                    </a:lnR>
                    <a:lnT w="12700" cmpd="sng">
                      <a:solidFill>
                        <a:srgbClr val="8A8D8E"/>
                      </a:solidFill>
                    </a:lnT>
                    <a:lnB w="12700" cmpd="sng">
                      <a:solidFill>
                        <a:srgbClr val="8A8D8E"/>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solidFill>
                            <a:schemeClr val="tx2"/>
                          </a:solidFill>
                        </a:rPr>
                        <a:t>Postal voters 12 April</a:t>
                      </a:r>
                    </a:p>
                    <a:p>
                      <a:r>
                        <a:rPr lang="en-GB" sz="1400" dirty="0">
                          <a:solidFill>
                            <a:schemeClr val="tx2"/>
                          </a:solidFill>
                        </a:rPr>
                        <a:t>Polling Station Voters 16 April</a:t>
                      </a:r>
                    </a:p>
                    <a:p>
                      <a:r>
                        <a:rPr lang="en-GB" sz="1400" dirty="0">
                          <a:solidFill>
                            <a:schemeClr val="tx2"/>
                          </a:solidFill>
                        </a:rPr>
                        <a:t>Late additions 22 April</a:t>
                      </a:r>
                    </a:p>
                  </a:txBody>
                  <a:tcPr marL="68580" marR="68580" marT="34290" marB="34290">
                    <a:lnL>
                      <a:noFill/>
                    </a:lnL>
                    <a:lnR w="12700" cmpd="sng">
                      <a:solidFill>
                        <a:srgbClr val="8A8D8E"/>
                      </a:solidFill>
                    </a:lnR>
                    <a:lnT w="12700" cmpd="sng">
                      <a:solidFill>
                        <a:srgbClr val="8A8D8E"/>
                      </a:solidFill>
                    </a:lnT>
                    <a:lnB w="12700" cmpd="sng">
                      <a:solidFill>
                        <a:srgbClr val="8A8D8E"/>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99269076"/>
                  </a:ext>
                </a:extLst>
              </a:tr>
              <a:tr h="48854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solidFill>
                            <a:schemeClr val="tx2"/>
                          </a:solidFill>
                        </a:rPr>
                        <a:t>Postal votes despatched (existing postal voters) </a:t>
                      </a:r>
                    </a:p>
                  </a:txBody>
                  <a:tcPr marL="68580" marR="68580" marT="34290" marB="34290">
                    <a:lnL w="12700" cmpd="sng">
                      <a:solidFill>
                        <a:srgbClr val="8A8D8E"/>
                      </a:solidFill>
                    </a:lnL>
                    <a:lnR>
                      <a:noFill/>
                    </a:lnR>
                    <a:lnT w="12700" cmpd="sng">
                      <a:solidFill>
                        <a:srgbClr val="8A8D8E"/>
                      </a:solidFill>
                    </a:lnT>
                    <a:lnB w="12700" cmpd="sng">
                      <a:solidFill>
                        <a:srgbClr val="8A8D8E"/>
                      </a:solidFill>
                    </a:lnB>
                    <a:lnTlToBr w="12700" cmpd="sng">
                      <a:noFill/>
                      <a:prstDash val="solid"/>
                    </a:lnTlToBr>
                    <a:lnBlToTr w="12700" cmpd="sng">
                      <a:noFill/>
                      <a:prstDash val="solid"/>
                    </a:lnBlToTr>
                    <a:solidFill>
                      <a:srgbClr val="8A8D8E">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solidFill>
                            <a:schemeClr val="tx2"/>
                          </a:solidFill>
                        </a:rPr>
                        <a:t>17 April  </a:t>
                      </a:r>
                    </a:p>
                  </a:txBody>
                  <a:tcPr marL="68580" marR="68580" marT="34290" marB="34290">
                    <a:lnL>
                      <a:noFill/>
                    </a:lnL>
                    <a:lnR w="12700" cmpd="sng">
                      <a:solidFill>
                        <a:srgbClr val="8A8D8E"/>
                      </a:solidFill>
                    </a:lnR>
                    <a:lnT w="12700" cmpd="sng">
                      <a:solidFill>
                        <a:srgbClr val="8A8D8E"/>
                      </a:solidFill>
                    </a:lnT>
                    <a:lnB w="12700" cmpd="sng">
                      <a:solidFill>
                        <a:srgbClr val="8A8D8E"/>
                      </a:solidFill>
                    </a:lnB>
                    <a:lnTlToBr w="12700" cmpd="sng">
                      <a:noFill/>
                      <a:prstDash val="solid"/>
                    </a:lnTlToBr>
                    <a:lnBlToTr w="12700" cmpd="sng">
                      <a:noFill/>
                      <a:prstDash val="solid"/>
                    </a:lnBlToTr>
                    <a:solidFill>
                      <a:srgbClr val="8A8D8E">
                        <a:tint val="20000"/>
                      </a:srgbClr>
                    </a:solidFill>
                  </a:tcPr>
                </a:tc>
                <a:extLst>
                  <a:ext uri="{0D108BD9-81ED-4DB2-BD59-A6C34878D82A}">
                    <a16:rowId xmlns:a16="http://schemas.microsoft.com/office/drawing/2014/main" val="2044996668"/>
                  </a:ext>
                </a:extLst>
              </a:tr>
              <a:tr h="85825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solidFill>
                            <a:schemeClr val="tx2"/>
                          </a:solidFill>
                        </a:rPr>
                        <a:t>Postal votes for new postal voters (those applying to vote by post up to deadline on 17  April)</a:t>
                      </a:r>
                    </a:p>
                  </a:txBody>
                  <a:tcPr marL="68580" marR="68580" marT="34290" marB="34290">
                    <a:lnL w="12700" cmpd="sng">
                      <a:solidFill>
                        <a:srgbClr val="8A8D8E"/>
                      </a:solidFill>
                    </a:lnL>
                    <a:lnR>
                      <a:noFill/>
                    </a:lnR>
                    <a:lnT w="12700" cmpd="sng">
                      <a:solidFill>
                        <a:srgbClr val="8A8D8E"/>
                      </a:solidFill>
                    </a:lnT>
                    <a:lnB w="12700" cmpd="sng">
                      <a:solidFill>
                        <a:srgbClr val="8A8D8E"/>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solidFill>
                            <a:schemeClr val="tx2"/>
                          </a:solidFill>
                        </a:rPr>
                        <a:t>22 April</a:t>
                      </a:r>
                    </a:p>
                  </a:txBody>
                  <a:tcPr marL="68580" marR="68580" marT="34290" marB="34290">
                    <a:lnL>
                      <a:noFill/>
                    </a:lnL>
                    <a:lnR w="12700" cmpd="sng">
                      <a:solidFill>
                        <a:srgbClr val="8A8D8E"/>
                      </a:solidFill>
                    </a:lnR>
                    <a:lnT w="12700" cmpd="sng">
                      <a:solidFill>
                        <a:srgbClr val="8A8D8E"/>
                      </a:solidFill>
                    </a:lnT>
                    <a:lnB w="12700" cmpd="sng">
                      <a:solidFill>
                        <a:srgbClr val="8A8D8E"/>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94343755"/>
                  </a:ext>
                </a:extLst>
              </a:tr>
              <a:tr h="48854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solidFill>
                            <a:schemeClr val="tx2"/>
                          </a:solidFill>
                        </a:rPr>
                        <a:t>Counting of votes and declaration of results</a:t>
                      </a:r>
                    </a:p>
                  </a:txBody>
                  <a:tcPr marL="68580" marR="68580" marT="34290" marB="34290">
                    <a:lnL w="12700" cmpd="sng">
                      <a:solidFill>
                        <a:srgbClr val="8A8D8E"/>
                      </a:solidFill>
                    </a:lnL>
                    <a:lnR>
                      <a:noFill/>
                    </a:lnR>
                    <a:lnT w="12700" cmpd="sng">
                      <a:solidFill>
                        <a:srgbClr val="8A8D8E"/>
                      </a:solidFill>
                    </a:lnT>
                    <a:lnB w="12700" cmpd="sng">
                      <a:solidFill>
                        <a:srgbClr val="8A8D8E"/>
                      </a:solidFill>
                    </a:lnB>
                    <a:lnTlToBr w="12700" cmpd="sng">
                      <a:noFill/>
                      <a:prstDash val="solid"/>
                    </a:lnTlToBr>
                    <a:lnBlToTr w="12700" cmpd="sng">
                      <a:noFill/>
                      <a:prstDash val="solid"/>
                    </a:lnBlToTr>
                    <a:solidFill>
                      <a:srgbClr val="8A8D8E">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solidFill>
                            <a:schemeClr val="tx2"/>
                          </a:solidFill>
                        </a:rPr>
                        <a:t>3 May</a:t>
                      </a:r>
                    </a:p>
                  </a:txBody>
                  <a:tcPr marL="68580" marR="68580" marT="34290" marB="34290">
                    <a:lnL>
                      <a:noFill/>
                    </a:lnL>
                    <a:lnR w="12700" cmpd="sng">
                      <a:solidFill>
                        <a:srgbClr val="8A8D8E"/>
                      </a:solidFill>
                    </a:lnR>
                    <a:lnT w="12700" cmpd="sng">
                      <a:solidFill>
                        <a:srgbClr val="8A8D8E"/>
                      </a:solidFill>
                    </a:lnT>
                    <a:lnB w="12700" cmpd="sng">
                      <a:solidFill>
                        <a:srgbClr val="8A8D8E"/>
                      </a:solidFill>
                    </a:lnB>
                    <a:lnTlToBr w="12700" cmpd="sng">
                      <a:noFill/>
                      <a:prstDash val="solid"/>
                    </a:lnTlToBr>
                    <a:lnBlToTr w="12700" cmpd="sng">
                      <a:noFill/>
                      <a:prstDash val="solid"/>
                    </a:lnBlToTr>
                    <a:solidFill>
                      <a:srgbClr val="8A8D8E">
                        <a:tint val="20000"/>
                      </a:srgbClr>
                    </a:solidFill>
                  </a:tcPr>
                </a:tc>
                <a:extLst>
                  <a:ext uri="{0D108BD9-81ED-4DB2-BD59-A6C34878D82A}">
                    <a16:rowId xmlns:a16="http://schemas.microsoft.com/office/drawing/2014/main" val="971408167"/>
                  </a:ext>
                </a:extLst>
              </a:tr>
              <a:tr h="48854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solidFill>
                            <a:schemeClr val="tx2"/>
                          </a:solidFill>
                        </a:rPr>
                        <a:t>Candidate expenses returns </a:t>
                      </a:r>
                    </a:p>
                  </a:txBody>
                  <a:tcPr marL="68580" marR="68580" marT="34290" marB="34290">
                    <a:lnL w="12700" cmpd="sng">
                      <a:solidFill>
                        <a:srgbClr val="8A8D8E"/>
                      </a:solidFill>
                    </a:lnL>
                    <a:lnR>
                      <a:noFill/>
                    </a:lnR>
                    <a:lnT w="12700" cmpd="sng">
                      <a:solidFill>
                        <a:srgbClr val="8A8D8E"/>
                      </a:solidFill>
                    </a:lnT>
                    <a:lnB w="12700" cmpd="sng">
                      <a:solidFill>
                        <a:srgbClr val="8A8D8E"/>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dirty="0">
                          <a:solidFill>
                            <a:schemeClr val="tx2"/>
                          </a:solidFill>
                        </a:rPr>
                        <a:t>7 June</a:t>
                      </a:r>
                    </a:p>
                  </a:txBody>
                  <a:tcPr marL="68580" marR="68580" marT="34290" marB="34290">
                    <a:lnL>
                      <a:noFill/>
                    </a:lnL>
                    <a:lnR w="12700" cmpd="sng">
                      <a:solidFill>
                        <a:srgbClr val="8A8D8E"/>
                      </a:solidFill>
                    </a:lnR>
                    <a:lnT w="12700" cmpd="sng">
                      <a:solidFill>
                        <a:srgbClr val="8A8D8E"/>
                      </a:solidFill>
                    </a:lnT>
                    <a:lnB w="12700" cmpd="sng">
                      <a:solidFill>
                        <a:srgbClr val="8A8D8E"/>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11061217"/>
                  </a:ext>
                </a:extLst>
              </a:tr>
            </a:tbl>
          </a:graphicData>
        </a:graphic>
      </p:graphicFrame>
    </p:spTree>
    <p:extLst>
      <p:ext uri="{BB962C8B-B14F-4D97-AF65-F5344CB8AC3E}">
        <p14:creationId xmlns:p14="http://schemas.microsoft.com/office/powerpoint/2010/main" val="73426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6E1B-E6A4-F32E-0ABA-ABA2ED4EAC1A}"/>
              </a:ext>
            </a:extLst>
          </p:cNvPr>
          <p:cNvSpPr>
            <a:spLocks noGrp="1"/>
          </p:cNvSpPr>
          <p:nvPr>
            <p:ph type="title"/>
          </p:nvPr>
        </p:nvSpPr>
        <p:spPr>
          <a:xfrm>
            <a:off x="252919" y="1123837"/>
            <a:ext cx="3115314" cy="4601183"/>
          </a:xfrm>
        </p:spPr>
        <p:txBody>
          <a:bodyPr/>
          <a:lstStyle/>
          <a:p>
            <a:r>
              <a:rPr lang="en-US" sz="3600" dirty="0">
                <a:solidFill>
                  <a:schemeClr val="bg1"/>
                </a:solidFill>
                <a:latin typeface="Cabin" charset="0"/>
                <a:ea typeface="Cabin" charset="0"/>
                <a:cs typeface="Cabin" charset="0"/>
              </a:rPr>
              <a:t>Qualifications and Disqualifications</a:t>
            </a:r>
            <a:br>
              <a:rPr lang="en-US" sz="2400" dirty="0">
                <a:latin typeface="Cabin" charset="0"/>
                <a:ea typeface="Cabin" charset="0"/>
                <a:cs typeface="Cabin" charset="0"/>
              </a:rPr>
            </a:br>
            <a:endParaRPr lang="en-GB" dirty="0"/>
          </a:p>
        </p:txBody>
      </p:sp>
      <p:sp>
        <p:nvSpPr>
          <p:cNvPr id="3" name="Content Placeholder 2">
            <a:extLst>
              <a:ext uri="{FF2B5EF4-FFF2-40B4-BE49-F238E27FC236}">
                <a16:creationId xmlns:a16="http://schemas.microsoft.com/office/drawing/2014/main" id="{0C8D0128-8306-A52E-42C4-73617BBF20FD}"/>
              </a:ext>
            </a:extLst>
          </p:cNvPr>
          <p:cNvSpPr>
            <a:spLocks noGrp="1"/>
          </p:cNvSpPr>
          <p:nvPr>
            <p:ph idx="1"/>
          </p:nvPr>
        </p:nvSpPr>
        <p:spPr>
          <a:xfrm>
            <a:off x="3869268" y="1273214"/>
            <a:ext cx="7381324" cy="4711533"/>
          </a:xfrm>
        </p:spPr>
        <p:txBody>
          <a:bodyPr>
            <a:normAutofit fontScale="92500" lnSpcReduction="20000"/>
          </a:bodyPr>
          <a:lstStyle/>
          <a:p>
            <a:pPr marL="0" indent="0">
              <a:buNone/>
            </a:pPr>
            <a:r>
              <a:rPr lang="en-GB" altLang="en-US" sz="2000" b="1" kern="0" dirty="0">
                <a:solidFill>
                  <a:srgbClr val="009CA6"/>
                </a:solidFill>
                <a:latin typeface="Cabin"/>
                <a:ea typeface="+mj-ea"/>
                <a:cs typeface="+mj-cs"/>
              </a:rPr>
              <a:t>Qualifications</a:t>
            </a:r>
            <a:endParaRPr lang="en-US" sz="1800" b="1" dirty="0">
              <a:solidFill>
                <a:srgbClr val="009CA6"/>
              </a:solidFill>
              <a:latin typeface="Cabin"/>
              <a:ea typeface="Cabin" charset="0"/>
              <a:cs typeface="Cabin" charset="0"/>
            </a:endParaRPr>
          </a:p>
          <a:p>
            <a:pPr lvl="0" defTabSz="914400" eaLnBrk="1" hangingPunct="1">
              <a:defRPr/>
            </a:pPr>
            <a:r>
              <a:rPr lang="en-GB" altLang="en-US" sz="1900" kern="0" dirty="0">
                <a:solidFill>
                  <a:schemeClr val="tx1"/>
                </a:solidFill>
                <a:latin typeface="Cabin"/>
              </a:rPr>
              <a:t>To be able to stand candidates must be:</a:t>
            </a:r>
            <a:endParaRPr lang="en-GB" altLang="en-US" sz="1900" kern="0" dirty="0">
              <a:solidFill>
                <a:schemeClr val="tx1"/>
              </a:solidFill>
              <a:highlight>
                <a:srgbClr val="FFFF00"/>
              </a:highlight>
              <a:latin typeface="Cabin"/>
            </a:endParaRPr>
          </a:p>
          <a:p>
            <a:pPr marL="628650" lvl="1" indent="-285750" defTabSz="914400">
              <a:buFontTx/>
              <a:buChar char="–"/>
              <a:defRPr/>
            </a:pPr>
            <a:r>
              <a:rPr lang="en-GB" altLang="en-US" sz="1900" kern="0" dirty="0">
                <a:solidFill>
                  <a:schemeClr val="tx1"/>
                </a:solidFill>
                <a:latin typeface="Cabin"/>
              </a:rPr>
              <a:t>at least 18 years of age on the day of nomination</a:t>
            </a:r>
          </a:p>
          <a:p>
            <a:pPr marL="628650" lvl="1" indent="-285750">
              <a:buFontTx/>
              <a:buChar char="–"/>
              <a:defRPr/>
            </a:pPr>
            <a:r>
              <a:rPr lang="en-GB" sz="1900" b="0" i="0" dirty="0">
                <a:solidFill>
                  <a:schemeClr val="tx1"/>
                </a:solidFill>
                <a:effectLst/>
                <a:latin typeface="Cabin"/>
              </a:rPr>
              <a:t>a British citizen, an eligible Commonwealth citizen or a citizen of any member state of the European Union </a:t>
            </a:r>
          </a:p>
          <a:p>
            <a:pPr marL="342900" lvl="1" defTabSz="914400">
              <a:defRPr/>
            </a:pPr>
            <a:endParaRPr lang="en-GB" altLang="en-US" sz="1900" kern="0" dirty="0">
              <a:latin typeface="Cabin"/>
            </a:endParaRPr>
          </a:p>
          <a:p>
            <a:pPr marL="228600" lvl="1" indent="-228600" defTabSz="914400">
              <a:buFontTx/>
              <a:buChar char="•"/>
              <a:defRPr/>
            </a:pPr>
            <a:r>
              <a:rPr lang="en-GB" sz="1900" kern="0" dirty="0">
                <a:latin typeface="Cabin"/>
              </a:rPr>
              <a:t>and </a:t>
            </a:r>
            <a:r>
              <a:rPr lang="en-GB" sz="1900" kern="0" dirty="0">
                <a:solidFill>
                  <a:schemeClr val="tx1"/>
                </a:solidFill>
                <a:latin typeface="Cabin"/>
              </a:rPr>
              <a:t>also meet at least one of the following:</a:t>
            </a:r>
          </a:p>
          <a:p>
            <a:pPr marL="628650" lvl="1" indent="-285750" defTabSz="914400">
              <a:buFontTx/>
              <a:buChar char="–"/>
              <a:defRPr/>
            </a:pPr>
            <a:r>
              <a:rPr lang="en-GB" sz="1900" b="0" i="0" dirty="0">
                <a:solidFill>
                  <a:schemeClr val="tx1"/>
                </a:solidFill>
                <a:effectLst/>
                <a:latin typeface="Cabin"/>
              </a:rPr>
              <a:t>You are, and will continue to be, registered as a local government elector within the combined county authority area from the day of your nomination onwards. </a:t>
            </a:r>
            <a:endParaRPr lang="en-GB" sz="1900" kern="0" dirty="0">
              <a:solidFill>
                <a:schemeClr val="tx1"/>
              </a:solidFill>
              <a:latin typeface="Cabin"/>
            </a:endParaRPr>
          </a:p>
          <a:p>
            <a:pPr marL="628650" lvl="1" indent="-285750" defTabSz="914400">
              <a:buFontTx/>
              <a:buChar char="–"/>
              <a:defRPr/>
            </a:pPr>
            <a:r>
              <a:rPr lang="en-GB" sz="1900" b="0" i="0" dirty="0">
                <a:solidFill>
                  <a:schemeClr val="tx1"/>
                </a:solidFill>
                <a:effectLst/>
                <a:latin typeface="Cabin"/>
              </a:rPr>
              <a:t>You have occupied as owner or tenant any land or other premises within the combined county authority area during the whole of the 12 months before the day of your nomination and the day of election </a:t>
            </a:r>
          </a:p>
          <a:p>
            <a:pPr marL="628650" lvl="1" indent="-285750" defTabSz="914400">
              <a:buFontTx/>
              <a:buChar char="–"/>
              <a:defRPr/>
            </a:pPr>
            <a:r>
              <a:rPr lang="en-GB" sz="1900" b="0" i="0" dirty="0">
                <a:solidFill>
                  <a:schemeClr val="tx1"/>
                </a:solidFill>
                <a:effectLst/>
                <a:latin typeface="Cabin"/>
              </a:rPr>
              <a:t>Your main or only place of work during the 12 months prior to the day of your nomination and the day of election has been within the combined county authority area </a:t>
            </a:r>
          </a:p>
          <a:p>
            <a:pPr marL="628650" lvl="1" indent="-285750" defTabSz="914400">
              <a:buFontTx/>
              <a:buChar char="–"/>
              <a:defRPr/>
            </a:pPr>
            <a:r>
              <a:rPr lang="en-GB" sz="1900" b="0" i="0" dirty="0">
                <a:solidFill>
                  <a:schemeClr val="tx1"/>
                </a:solidFill>
                <a:effectLst/>
                <a:latin typeface="Cabin"/>
              </a:rPr>
              <a:t>You have lived within the combined county authority area during the whole of the 12 months before the day of your nomination and the day of election</a:t>
            </a:r>
            <a:endParaRPr lang="en-US" altLang="en-US" sz="1900" dirty="0">
              <a:solidFill>
                <a:schemeClr val="tx1"/>
              </a:solidFill>
              <a:latin typeface="Cabin"/>
              <a:ea typeface="ＭＳ Ｐゴシック" panose="020B0600070205080204" pitchFamily="34" charset="-128"/>
            </a:endParaRPr>
          </a:p>
          <a:p>
            <a:endParaRPr lang="en-GB" dirty="0"/>
          </a:p>
        </p:txBody>
      </p:sp>
    </p:spTree>
    <p:extLst>
      <p:ext uri="{BB962C8B-B14F-4D97-AF65-F5344CB8AC3E}">
        <p14:creationId xmlns:p14="http://schemas.microsoft.com/office/powerpoint/2010/main" val="3630327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CA5CF-3428-91B1-777B-39D25E7EBCE3}"/>
              </a:ext>
            </a:extLst>
          </p:cNvPr>
          <p:cNvSpPr>
            <a:spLocks noGrp="1"/>
          </p:cNvSpPr>
          <p:nvPr>
            <p:ph type="title"/>
          </p:nvPr>
        </p:nvSpPr>
        <p:spPr>
          <a:xfrm>
            <a:off x="252919" y="1123837"/>
            <a:ext cx="3150038" cy="4601183"/>
          </a:xfrm>
        </p:spPr>
        <p:txBody>
          <a:bodyPr/>
          <a:lstStyle/>
          <a:p>
            <a:r>
              <a:rPr lang="en-US" sz="3600" dirty="0">
                <a:solidFill>
                  <a:schemeClr val="bg1"/>
                </a:solidFill>
                <a:latin typeface="Cabin" charset="0"/>
                <a:ea typeface="Cabin" charset="0"/>
                <a:cs typeface="Cabin" charset="0"/>
              </a:rPr>
              <a:t>Qualifications and Disqualifications</a:t>
            </a:r>
            <a:endParaRPr lang="en-GB" dirty="0"/>
          </a:p>
        </p:txBody>
      </p:sp>
      <p:sp>
        <p:nvSpPr>
          <p:cNvPr id="3" name="Content Placeholder 2">
            <a:extLst>
              <a:ext uri="{FF2B5EF4-FFF2-40B4-BE49-F238E27FC236}">
                <a16:creationId xmlns:a16="http://schemas.microsoft.com/office/drawing/2014/main" id="{927E06BA-B14C-42B1-2D49-105CE0A6C96D}"/>
              </a:ext>
            </a:extLst>
          </p:cNvPr>
          <p:cNvSpPr>
            <a:spLocks noGrp="1"/>
          </p:cNvSpPr>
          <p:nvPr>
            <p:ph idx="1"/>
          </p:nvPr>
        </p:nvSpPr>
        <p:spPr>
          <a:xfrm>
            <a:off x="3869267" y="358815"/>
            <a:ext cx="7601243" cy="6499185"/>
          </a:xfrm>
        </p:spPr>
        <p:txBody>
          <a:bodyPr>
            <a:normAutofit fontScale="32500" lnSpcReduction="20000"/>
          </a:bodyPr>
          <a:lstStyle/>
          <a:p>
            <a:pPr marL="0" indent="0">
              <a:buNone/>
            </a:pPr>
            <a:r>
              <a:rPr lang="en-GB" altLang="en-US" sz="4900" b="1" dirty="0">
                <a:solidFill>
                  <a:srgbClr val="009CA6"/>
                </a:solidFill>
                <a:latin typeface="Cabin"/>
              </a:rPr>
              <a:t>Disqualifications</a:t>
            </a:r>
            <a:endParaRPr lang="en-US" sz="4900" b="1" dirty="0">
              <a:solidFill>
                <a:srgbClr val="009CA6"/>
              </a:solidFill>
              <a:latin typeface="Cabin"/>
              <a:ea typeface="Cabin" charset="0"/>
              <a:cs typeface="Cabin" charset="0"/>
            </a:endParaRPr>
          </a:p>
          <a:p>
            <a:pPr marL="0" indent="0">
              <a:buNone/>
              <a:defRPr/>
            </a:pPr>
            <a:r>
              <a:rPr lang="en-GB" altLang="en-US" sz="4900" dirty="0">
                <a:solidFill>
                  <a:schemeClr val="tx1"/>
                </a:solidFill>
                <a:latin typeface="Cabin"/>
              </a:rPr>
              <a:t>A person </a:t>
            </a:r>
            <a:r>
              <a:rPr lang="en-GB" altLang="en-US" sz="4900" b="1" dirty="0">
                <a:solidFill>
                  <a:schemeClr val="tx1"/>
                </a:solidFill>
                <a:latin typeface="Cabin"/>
              </a:rPr>
              <a:t>cannot</a:t>
            </a:r>
            <a:r>
              <a:rPr lang="en-GB" altLang="en-US" sz="4900" dirty="0">
                <a:solidFill>
                  <a:schemeClr val="tx1"/>
                </a:solidFill>
                <a:latin typeface="Cabin"/>
              </a:rPr>
              <a:t> be a candidate if on the day of nomination </a:t>
            </a:r>
            <a:r>
              <a:rPr lang="en-GB" altLang="en-US" sz="4900" b="1" dirty="0">
                <a:solidFill>
                  <a:schemeClr val="tx1"/>
                </a:solidFill>
                <a:latin typeface="Cabin"/>
              </a:rPr>
              <a:t>and</a:t>
            </a:r>
            <a:r>
              <a:rPr lang="en-GB" altLang="en-US" sz="4900" dirty="0">
                <a:solidFill>
                  <a:schemeClr val="tx1"/>
                </a:solidFill>
                <a:latin typeface="Cabin"/>
              </a:rPr>
              <a:t> on polling day they</a:t>
            </a:r>
            <a:r>
              <a:rPr lang="en-GB" sz="4900" dirty="0">
                <a:solidFill>
                  <a:schemeClr val="tx1"/>
                </a:solidFill>
                <a:effectLst>
                  <a:glow>
                    <a:srgbClr val="000000"/>
                  </a:glow>
                  <a:outerShdw sx="0" sy="0">
                    <a:srgbClr val="000000"/>
                  </a:outerShdw>
                  <a:reflection stA="0" endPos="0" fadeDir="0" sx="0" sy="0"/>
                </a:effectLst>
                <a:latin typeface="Cabin"/>
                <a:cs typeface="Raavi" panose="020B0502040204020203" pitchFamily="34" charset="0"/>
              </a:rPr>
              <a:t>:</a:t>
            </a:r>
          </a:p>
          <a:p>
            <a:pPr>
              <a:defRPr/>
            </a:pPr>
            <a:endParaRPr lang="en-GB" sz="4900" dirty="0">
              <a:solidFill>
                <a:schemeClr val="tx1"/>
              </a:solidFill>
              <a:latin typeface="Cabin"/>
              <a:cs typeface="Raavi" panose="020B0502040204020203" pitchFamily="34" charset="0"/>
            </a:endParaRPr>
          </a:p>
          <a:p>
            <a:pPr marL="800100" lvl="1" indent="-342900">
              <a:buFont typeface="Arial" panose="020B0604020202020204" pitchFamily="34" charset="0"/>
              <a:buChar char="•"/>
              <a:defRPr/>
            </a:pPr>
            <a:r>
              <a:rPr lang="en-GB" sz="4900" dirty="0">
                <a:solidFill>
                  <a:schemeClr val="tx1"/>
                </a:solidFill>
                <a:latin typeface="Cabin"/>
                <a:cs typeface="Raavi" panose="020B0502040204020203" pitchFamily="34" charset="0"/>
              </a:rPr>
              <a:t>are </a:t>
            </a:r>
            <a:r>
              <a:rPr lang="en-GB" sz="4900" b="1" dirty="0">
                <a:solidFill>
                  <a:schemeClr val="tx1"/>
                </a:solidFill>
                <a:latin typeface="Cabin"/>
                <a:cs typeface="Raavi" panose="020B0502040204020203" pitchFamily="34" charset="0"/>
              </a:rPr>
              <a:t>employed by the combined county authority or a constituent council</a:t>
            </a:r>
            <a:r>
              <a:rPr lang="en-GB" sz="4900" dirty="0">
                <a:solidFill>
                  <a:schemeClr val="tx1"/>
                </a:solidFill>
                <a:latin typeface="Cabin"/>
                <a:cs typeface="Raavi" panose="020B0502040204020203" pitchFamily="34" charset="0"/>
              </a:rPr>
              <a:t> or hold a paid office under the combined county authority or constituent council. Candidates may be ‘employed by or on behalf of the combined county authority or a constituent council’ if they work at certain schools, fire services or health services</a:t>
            </a:r>
          </a:p>
          <a:p>
            <a:pPr marL="800100" lvl="1" indent="-342900">
              <a:buFont typeface="Arial" panose="020B0604020202020204" pitchFamily="34" charset="0"/>
              <a:buChar char="•"/>
              <a:defRPr/>
            </a:pPr>
            <a:r>
              <a:rPr lang="en-GB" sz="4900" dirty="0">
                <a:solidFill>
                  <a:schemeClr val="tx1"/>
                </a:solidFill>
                <a:latin typeface="Cabin"/>
                <a:cs typeface="Raavi" panose="020B0502040204020203" pitchFamily="34" charset="0"/>
              </a:rPr>
              <a:t>hold a </a:t>
            </a:r>
            <a:r>
              <a:rPr lang="en-GB" sz="4900" b="1" dirty="0">
                <a:solidFill>
                  <a:schemeClr val="tx1"/>
                </a:solidFill>
                <a:latin typeface="Cabin"/>
                <a:cs typeface="Raavi" panose="020B0502040204020203" pitchFamily="34" charset="0"/>
              </a:rPr>
              <a:t>politically restricted post</a:t>
            </a:r>
          </a:p>
          <a:p>
            <a:pPr marL="800100" lvl="1" indent="-342900">
              <a:buFont typeface="Arial" panose="020B0604020202020204" pitchFamily="34" charset="0"/>
              <a:buChar char="•"/>
              <a:defRPr/>
            </a:pPr>
            <a:r>
              <a:rPr lang="en-GB" sz="4900" dirty="0">
                <a:solidFill>
                  <a:schemeClr val="tx1"/>
                </a:solidFill>
                <a:latin typeface="Cabin"/>
                <a:cs typeface="Raavi" panose="020B0502040204020203" pitchFamily="34" charset="0"/>
              </a:rPr>
              <a:t>are the subject of a </a:t>
            </a:r>
            <a:r>
              <a:rPr lang="en-US" sz="4900" b="1" dirty="0">
                <a:solidFill>
                  <a:schemeClr val="tx1"/>
                </a:solidFill>
                <a:latin typeface="Cabin"/>
                <a:cs typeface="Raavi" panose="020B0502040204020203" pitchFamily="34" charset="0"/>
              </a:rPr>
              <a:t>bankruptcy restrictions order or interim order</a:t>
            </a:r>
            <a:endParaRPr lang="en-GB" sz="4900" b="1" dirty="0">
              <a:solidFill>
                <a:schemeClr val="tx1"/>
              </a:solidFill>
              <a:latin typeface="Cabin"/>
              <a:cs typeface="Raavi" panose="020B0502040204020203" pitchFamily="34" charset="0"/>
            </a:endParaRPr>
          </a:p>
          <a:p>
            <a:pPr marL="800100" lvl="1" indent="-342900">
              <a:buFont typeface="Arial" panose="020B0604020202020204" pitchFamily="34" charset="0"/>
              <a:buChar char="•"/>
              <a:defRPr/>
            </a:pPr>
            <a:r>
              <a:rPr lang="en-GB" sz="4900" dirty="0">
                <a:solidFill>
                  <a:schemeClr val="tx1"/>
                </a:solidFill>
                <a:latin typeface="Cabin"/>
                <a:cs typeface="Raavi" panose="020B0502040204020203" pitchFamily="34" charset="0"/>
              </a:rPr>
              <a:t>have been sentenced to a </a:t>
            </a:r>
            <a:r>
              <a:rPr lang="en-GB" sz="4900" b="1" dirty="0">
                <a:solidFill>
                  <a:schemeClr val="tx1"/>
                </a:solidFill>
                <a:latin typeface="Cabin"/>
                <a:cs typeface="Raavi" panose="020B0502040204020203" pitchFamily="34" charset="0"/>
              </a:rPr>
              <a:t>term of imprisonment of three months or more</a:t>
            </a:r>
            <a:r>
              <a:rPr lang="en-US" sz="4900" dirty="0">
                <a:solidFill>
                  <a:schemeClr val="tx1"/>
                </a:solidFill>
                <a:latin typeface="Cabin"/>
                <a:cs typeface="Raavi" panose="020B0502040204020203" pitchFamily="34" charset="0"/>
              </a:rPr>
              <a:t> (inc. suspended sentence) without option of a fine, during 5 years before polling day</a:t>
            </a:r>
            <a:endParaRPr lang="en-GB" sz="4900" dirty="0">
              <a:solidFill>
                <a:schemeClr val="tx1"/>
              </a:solidFill>
              <a:latin typeface="Cabin"/>
              <a:cs typeface="Raavi" panose="020B0502040204020203" pitchFamily="34" charset="0"/>
            </a:endParaRPr>
          </a:p>
          <a:p>
            <a:pPr marL="800100" lvl="1" indent="-342900">
              <a:buFont typeface="Arial" panose="020B0604020202020204" pitchFamily="34" charset="0"/>
              <a:buChar char="•"/>
              <a:defRPr/>
            </a:pPr>
            <a:r>
              <a:rPr lang="en-GB" altLang="en-US" sz="4900" dirty="0">
                <a:solidFill>
                  <a:schemeClr val="tx1"/>
                </a:solidFill>
                <a:latin typeface="Cabin"/>
              </a:rPr>
              <a:t>are serving a disqualification due to being found </a:t>
            </a:r>
            <a:r>
              <a:rPr lang="en-GB" altLang="en-US" sz="4900" b="1" dirty="0">
                <a:solidFill>
                  <a:schemeClr val="tx1"/>
                </a:solidFill>
                <a:latin typeface="Cabin"/>
              </a:rPr>
              <a:t>guilty of a corrupt or illegal practice by an election court</a:t>
            </a:r>
            <a:r>
              <a:rPr lang="en-GB" sz="4900" b="1" dirty="0">
                <a:solidFill>
                  <a:schemeClr val="tx1"/>
                </a:solidFill>
                <a:latin typeface="Cabin"/>
                <a:cs typeface="Raavi" panose="020B0502040204020203" pitchFamily="34" charset="0"/>
              </a:rPr>
              <a:t> </a:t>
            </a:r>
          </a:p>
          <a:p>
            <a:pPr marL="800100" lvl="1" indent="-342900">
              <a:buFont typeface="Arial" panose="020B0604020202020204" pitchFamily="34" charset="0"/>
              <a:buChar char="•"/>
              <a:defRPr/>
            </a:pPr>
            <a:r>
              <a:rPr lang="en-GB" sz="4900" b="0" i="0" dirty="0">
                <a:solidFill>
                  <a:schemeClr val="tx1"/>
                </a:solidFill>
                <a:effectLst/>
                <a:latin typeface="Cabin"/>
              </a:rPr>
              <a:t>are subject to the notification requirement of or under </a:t>
            </a:r>
            <a:r>
              <a:rPr lang="en-GB" sz="4900" b="1" i="0" dirty="0">
                <a:solidFill>
                  <a:schemeClr val="tx1"/>
                </a:solidFill>
                <a:effectLst/>
                <a:latin typeface="Cabin"/>
              </a:rPr>
              <a:t>Part 2 of the Sexual Offences Act 2003</a:t>
            </a:r>
            <a:r>
              <a:rPr lang="en-GB" sz="4900" dirty="0">
                <a:solidFill>
                  <a:schemeClr val="tx1"/>
                </a:solidFill>
                <a:latin typeface="Cabin"/>
              </a:rPr>
              <a:t>.</a:t>
            </a:r>
            <a:r>
              <a:rPr lang="en-GB" sz="4900" b="0" i="0" dirty="0">
                <a:solidFill>
                  <a:schemeClr val="tx1"/>
                </a:solidFill>
                <a:effectLst/>
                <a:latin typeface="Cabin"/>
              </a:rPr>
              <a:t> </a:t>
            </a:r>
          </a:p>
          <a:p>
            <a:pPr marL="800100" lvl="1" indent="-342900">
              <a:buFont typeface="Arial" panose="020B0604020202020204" pitchFamily="34" charset="0"/>
              <a:buChar char="•"/>
              <a:defRPr/>
            </a:pPr>
            <a:r>
              <a:rPr lang="en-GB" sz="4900" b="1" i="0" dirty="0">
                <a:solidFill>
                  <a:schemeClr val="tx1"/>
                </a:solidFill>
                <a:effectLst/>
                <a:latin typeface="Cabin"/>
              </a:rPr>
              <a:t>For polls on or after 2 May 2024 </a:t>
            </a:r>
            <a:r>
              <a:rPr lang="en-GB" sz="4900" b="0" i="0" dirty="0">
                <a:solidFill>
                  <a:schemeClr val="tx1"/>
                </a:solidFill>
                <a:effectLst/>
                <a:latin typeface="Cabin"/>
              </a:rPr>
              <a:t>- You have been </a:t>
            </a:r>
            <a:r>
              <a:rPr lang="en-GB" sz="4900" b="1" i="0" dirty="0">
                <a:solidFill>
                  <a:schemeClr val="tx1"/>
                </a:solidFill>
                <a:effectLst/>
                <a:latin typeface="Cabin"/>
              </a:rPr>
              <a:t>convicted of an intimidatory criminal offence </a:t>
            </a:r>
            <a:r>
              <a:rPr lang="en-GB" sz="4900" b="0" i="0" dirty="0">
                <a:solidFill>
                  <a:schemeClr val="tx1"/>
                </a:solidFill>
                <a:effectLst/>
                <a:latin typeface="Cabin"/>
              </a:rPr>
              <a:t>motivated by hostility towards a candidate, future candidate or campaigner or holder of a relevant elective office. </a:t>
            </a:r>
          </a:p>
          <a:p>
            <a:pPr marL="800100" lvl="1" indent="-342900">
              <a:buFont typeface="Arial" panose="020B0604020202020204" pitchFamily="34" charset="0"/>
              <a:buChar char="•"/>
              <a:defRPr/>
            </a:pPr>
            <a:r>
              <a:rPr lang="en-GB" sz="4900" b="0" i="0" dirty="0">
                <a:solidFill>
                  <a:schemeClr val="tx1"/>
                </a:solidFill>
                <a:effectLst/>
                <a:latin typeface="Cabin"/>
              </a:rPr>
              <a:t>A person may be disqualified from being or becoming a member of certain authorities following a conviction under the Localism Act 2011 </a:t>
            </a:r>
          </a:p>
          <a:p>
            <a:endParaRPr lang="en-GB" dirty="0"/>
          </a:p>
        </p:txBody>
      </p:sp>
    </p:spTree>
    <p:extLst>
      <p:ext uri="{BB962C8B-B14F-4D97-AF65-F5344CB8AC3E}">
        <p14:creationId xmlns:p14="http://schemas.microsoft.com/office/powerpoint/2010/main" val="2296345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2A818-6E93-F165-F08C-480AC383AC0C}"/>
              </a:ext>
            </a:extLst>
          </p:cNvPr>
          <p:cNvSpPr>
            <a:spLocks noGrp="1"/>
          </p:cNvSpPr>
          <p:nvPr>
            <p:ph type="title"/>
          </p:nvPr>
        </p:nvSpPr>
        <p:spPr/>
        <p:txBody>
          <a:bodyPr/>
          <a:lstStyle/>
          <a:p>
            <a:r>
              <a:rPr lang="en-GB" altLang="en-US" sz="3600" dirty="0">
                <a:solidFill>
                  <a:schemeClr val="bg1"/>
                </a:solidFill>
              </a:rPr>
              <a:t>Candidates who are sitting councillors</a:t>
            </a:r>
            <a:endParaRPr lang="en-GB" dirty="0">
              <a:solidFill>
                <a:schemeClr val="bg1"/>
              </a:solidFill>
            </a:endParaRPr>
          </a:p>
        </p:txBody>
      </p:sp>
      <p:sp>
        <p:nvSpPr>
          <p:cNvPr id="3" name="Content Placeholder 2">
            <a:extLst>
              <a:ext uri="{FF2B5EF4-FFF2-40B4-BE49-F238E27FC236}">
                <a16:creationId xmlns:a16="http://schemas.microsoft.com/office/drawing/2014/main" id="{717542D8-D8BF-076A-67BD-FA6116F0EC11}"/>
              </a:ext>
            </a:extLst>
          </p:cNvPr>
          <p:cNvSpPr>
            <a:spLocks noGrp="1"/>
          </p:cNvSpPr>
          <p:nvPr>
            <p:ph idx="1"/>
          </p:nvPr>
        </p:nvSpPr>
        <p:spPr/>
        <p:txBody>
          <a:bodyPr/>
          <a:lstStyle/>
          <a:p>
            <a:pPr>
              <a:defRPr/>
            </a:pPr>
            <a:r>
              <a:rPr lang="sv-FI" sz="2400" dirty="0">
                <a:solidFill>
                  <a:schemeClr val="tx1"/>
                </a:solidFill>
                <a:latin typeface="Cabin"/>
                <a:cs typeface="Arial" panose="020B0604020202020204" pitchFamily="34" charset="0"/>
              </a:rPr>
              <a:t>A person cannot sit as both a combined county authority mayor and a local councillor of a constituent council.</a:t>
            </a:r>
          </a:p>
          <a:p>
            <a:pPr lvl="1">
              <a:defRPr/>
            </a:pPr>
            <a:endParaRPr lang="sv-FI" dirty="0">
              <a:solidFill>
                <a:schemeClr val="tx1"/>
              </a:solidFill>
              <a:latin typeface="Cabin"/>
              <a:cs typeface="Arial" panose="020B0604020202020204" pitchFamily="34" charset="0"/>
            </a:endParaRPr>
          </a:p>
          <a:p>
            <a:pPr lvl="1">
              <a:defRPr/>
            </a:pPr>
            <a:r>
              <a:rPr lang="sv-FI" dirty="0">
                <a:solidFill>
                  <a:schemeClr val="tx1"/>
                </a:solidFill>
                <a:latin typeface="Cabin"/>
                <a:cs typeface="Arial" panose="020B0604020202020204" pitchFamily="34" charset="0"/>
              </a:rPr>
              <a:t>If you are already an elected councillor and are subsequently elected as combined county authority mayor, your office as councillor will become vacant.</a:t>
            </a:r>
          </a:p>
          <a:p>
            <a:pPr marL="502920" lvl="1" indent="0">
              <a:buNone/>
              <a:defRPr/>
            </a:pPr>
            <a:endParaRPr lang="sv-FI" dirty="0">
              <a:solidFill>
                <a:schemeClr val="tx1"/>
              </a:solidFill>
              <a:latin typeface="Cabin"/>
              <a:cs typeface="Arial" panose="020B0604020202020204" pitchFamily="34" charset="0"/>
            </a:endParaRPr>
          </a:p>
          <a:p>
            <a:pPr lvl="1">
              <a:defRPr/>
            </a:pPr>
            <a:r>
              <a:rPr lang="en-GB" b="0" i="0" dirty="0">
                <a:solidFill>
                  <a:schemeClr val="tx1"/>
                </a:solidFill>
                <a:effectLst/>
                <a:latin typeface="Cabin"/>
              </a:rPr>
              <a:t>A constituent council means a county council for an area within the combined county authority area, or a unitary district council for an area within the combined county authority area.</a:t>
            </a:r>
            <a:endParaRPr lang="sv-FI" dirty="0">
              <a:solidFill>
                <a:schemeClr val="tx1"/>
              </a:solidFill>
              <a:latin typeface="Cabin"/>
              <a:cs typeface="Arial" panose="020B0604020202020204" pitchFamily="34" charset="0"/>
            </a:endParaRPr>
          </a:p>
          <a:p>
            <a:pPr lvl="1">
              <a:defRPr/>
            </a:pPr>
            <a:endParaRPr lang="sv-FI" dirty="0">
              <a:solidFill>
                <a:schemeClr val="tx1"/>
              </a:solidFill>
              <a:latin typeface="Cabin"/>
              <a:cs typeface="Arial" panose="020B0604020202020204" pitchFamily="34" charset="0"/>
            </a:endParaRPr>
          </a:p>
          <a:p>
            <a:endParaRPr lang="en-GB" dirty="0"/>
          </a:p>
        </p:txBody>
      </p:sp>
    </p:spTree>
    <p:extLst>
      <p:ext uri="{BB962C8B-B14F-4D97-AF65-F5344CB8AC3E}">
        <p14:creationId xmlns:p14="http://schemas.microsoft.com/office/powerpoint/2010/main" val="1787331718"/>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1161</TotalTime>
  <Words>4251</Words>
  <Application>Microsoft Office PowerPoint</Application>
  <PresentationFormat>Widescreen</PresentationFormat>
  <Paragraphs>450</Paragraphs>
  <Slides>40</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Cabin</vt:lpstr>
      <vt:lpstr>Calibri</vt:lpstr>
      <vt:lpstr>Corbel</vt:lpstr>
      <vt:lpstr>Wingdings</vt:lpstr>
      <vt:lpstr>Wingdings 2</vt:lpstr>
      <vt:lpstr>Frame</vt:lpstr>
      <vt:lpstr>   Election of Mayor for the East Midlands - 2 May 2024 Briefing for prospective candidates </vt:lpstr>
      <vt:lpstr>Topics covered today  </vt:lpstr>
      <vt:lpstr>Who’s who  </vt:lpstr>
      <vt:lpstr>The role of the Mayor of East Midlands Combined County Authority Mayor    </vt:lpstr>
      <vt:lpstr>Statutory election timetable </vt:lpstr>
      <vt:lpstr>Other key dates in the election process </vt:lpstr>
      <vt:lpstr>Qualifications and Disqualifications </vt:lpstr>
      <vt:lpstr>Qualifications and Disqualifications</vt:lpstr>
      <vt:lpstr>Candidates who are sitting councillors</vt:lpstr>
      <vt:lpstr>Nominations –  to be submitted by no later than 4pm on 5 April </vt:lpstr>
      <vt:lpstr>The Nomination Papers </vt:lpstr>
      <vt:lpstr>The Deposit </vt:lpstr>
      <vt:lpstr>The Nomination Form (Form 1a)</vt:lpstr>
      <vt:lpstr>The Nomination Form (Form 1a)</vt:lpstr>
      <vt:lpstr>The nomination form </vt:lpstr>
      <vt:lpstr>Home Address Form  (Form 1b –  Part 1)</vt:lpstr>
      <vt:lpstr>Home Address Form  (Form 1b – Part 2)</vt:lpstr>
      <vt:lpstr>Consent to Nomination Form 1c </vt:lpstr>
      <vt:lpstr>Certificate of Authorisation (Party Candidates Only)</vt:lpstr>
      <vt:lpstr>Request for Party Emblem Form (Party Candidates Only)</vt:lpstr>
      <vt:lpstr>Notification of Election Agent</vt:lpstr>
      <vt:lpstr>Election Agent </vt:lpstr>
      <vt:lpstr>Candidates election address </vt:lpstr>
      <vt:lpstr>Candidates election address</vt:lpstr>
      <vt:lpstr>Notification of Sub-Election Agent</vt:lpstr>
      <vt:lpstr>Sub-agents </vt:lpstr>
      <vt:lpstr>Other agents </vt:lpstr>
      <vt:lpstr>Access to electoral registers/lists of absent voters </vt:lpstr>
      <vt:lpstr>Postal voting </vt:lpstr>
      <vt:lpstr>Postal voting – Code of Conduct and Handling Rules</vt:lpstr>
      <vt:lpstr>Campaigning </vt:lpstr>
      <vt:lpstr>Campaigning/behaviours outside polling stations: </vt:lpstr>
      <vt:lpstr>Polling day </vt:lpstr>
      <vt:lpstr>Elections Act - Voter ID</vt:lpstr>
      <vt:lpstr>Elections Act - Voter  Authority  Certificates</vt:lpstr>
      <vt:lpstr>Elections Act - Handing in Postal Packs </vt:lpstr>
      <vt:lpstr>Counting and collation of votes </vt:lpstr>
      <vt:lpstr>Candidate spending </vt:lpstr>
      <vt:lpstr>Candidate spending limit </vt:lpstr>
      <vt:lpstr>Useful contacts </vt:lpstr>
    </vt:vector>
  </TitlesOfParts>
  <Company>Nottingham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Election of Mayor for the East Midlands - 2 May 2024 Briefing for prospective candidates</dc:title>
  <dc:creator>Sarah Wilson (Electoral Services)</dc:creator>
  <cp:lastModifiedBy>Alan Cullen</cp:lastModifiedBy>
  <cp:revision>16</cp:revision>
  <cp:lastPrinted>2024-03-12T16:51:19Z</cp:lastPrinted>
  <dcterms:created xsi:type="dcterms:W3CDTF">2024-03-08T18:30:19Z</dcterms:created>
  <dcterms:modified xsi:type="dcterms:W3CDTF">2024-03-13T17:54:26Z</dcterms:modified>
</cp:coreProperties>
</file>